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notesMasterIdLst>
    <p:notesMasterId r:id="rId17"/>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This is a briefing on the 21st Century ROAD to Housing Act, Public Law 119-101, prepared for your board, CoC, or leadership team. HUD-VASH income protection in statute, an ESG shelter-cap waiver, and VA-loan prompts on every mortgage application. Make it yours: replace [Agency Name], [Presenter], [Date] and each [Name] owner before you present. Everything in the deck traces to the enrolled text and official sources; the hub page linked at the end carries the citations.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nearest dated deadlines for Veterans &amp; Homelessness Programs: Jan 7, 2027 — Sec. 801, HUD: HUD, USDA, and VA jointly report to Congress on opportunities to collaborate and reduce inefficiencies across their housing programs… Jan 11, 2027 — Sec. 601, FHFA: By regulation or order, require Fannie Mae and Freddie Mac to add a disclosure under the military service question on the Uniform… Jan 11, 2027 — Sec. 603, FHFA: Require the Enterprises to place a military service question ("Yes," "No," "Prefer Not To Answer") above the signature line of the URLA… Jan 11, 2028 — Sec. 601, GAO: Study and report to Congress on whether fewer than 80 percent of lenders using the URLA have included the VA-loan disclosure required by… Dates are computed from the July 11, 2026 enactment; the hub tracks status.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Suggested first steps: 1) HUD-VASH partners (PHAs and VA medical centers): update intake and eligibility procedures so VA disability compensation and pension are excluded from income eligibility — and only eligibility — for… Why: Section 602 amended 42 U.S.C. 1437a(b)(4)(B) on enactment; joint HUD/VA guidance is expected but had not been issued as of August 29, 2026. 2) Developers of housing on VA property (for example enhanced-use lease projects): apply the same VA-benefit exclusion when determining a veteran’s eligibility to rent HUD-assisted units built on or… Why: Section 602(b) extends the exclusion to units on VA "Department property." Assign an owner and a check-in date for each; the placeholders in the deck are meant to be edited.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Longer-horizon actions: By end of 2026 — ESG recipients and Continuums of Care: decide whether local need justifies a waiver of the 60% shelter and outreach cap for FY2027–2030 funds; if so, build… In 2027 — Lenders and housing counselors serving veterans: prepare for the URLA military-service question and VA-eligibility prompt… In 2027 — Watch the HUD–USDA–VA coordination report (due about January 7, 2027, after a 30-day Federal Register comment period) for recommendations on federal rules… In 2027 — PHAs serving families with children and youth aging out of foster care above the national average: consider the new MTW cohort, where the statute directs HUD… In 2027 — Rural homelessness and preservation partners: use the Section 502 tenant-notice and rural-voucher provisions to keep households housed when USDA Section 515… Watch — Homelessness advocates: engage USICH’s annual report and testimony cycle (Section 703) and HUD’s annual testimony on progress ending homelessness… Things to watch: Section 602 changes eligibility only — VA disability benefits still count in adjusted income for rent, and the Act adds no new HUD-VASH vouchers (HUD separately awarded 2,532 vouchers in June 2026). The Section 503 waiver aligns with HUD’s 2026 shift toward shelter and treatment-first funding; the anti-relocation denial clause is untested and no HUD request process had been published as of… No Continuum of Care reforms, no new homelessness money, and no eviction or tenant-screening protections are in the Act. Section 703’s national strategic plan timeline reads as within 12 months in the CRS summary of the Senate version; treat that date as unconfirmed for the final text. Section 804(b) is a GAO study of Section 202 and 811 barriers, not a program change; there are no Section 811 or mainstream voucher provisions.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CBO scores the enacted law at ≈$0 net deficit effect ("Estimated Budgetary Effects of H.R. 6644" (pub. 62570, July 14, 2026, as enacted): net deficit effect rounds to $0 over 2026–2036; spending subject to appropriation not estimated). One sentence that shapes everything else: "No additional funds are authorized to be appropriated to carry out the requirements of this Act or any amendment made by this Act." The Innovation Fund is $200M / yr, Authorized for FY2027–FY2031 (Sec. 208) — not yet appropriated. Plan for reforms that are effective now versus programs that wait on appropriations.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hub page for Veterans &amp; Homelessness Programs is https://aihousers.com/road-to-housing/for/veterans-homelessness. Sources worth handing out: H.R. 6644 — Enrolled bill text (21st Century ROAD to Housing Act) (GovInfo (GPO)); BPC — What’s in the 21st Century ROAD to Housing Act? (Bipartisan Policy Center); NLIHC — 21st Century ROAD to Housing Act: Impacts on Low-Income Households (July 2026) (National Low Income Housing Coalition); Fact sheet — families, veterans, rural communities (Senate Banking Committee); Warren/Schumer letter to FHFA Director Pulte urging implementation of ROAD directives (Senate Banking Committee (Minority)); NLIHC — “ROAD to Housing Act” becomes law; new resource available (National Low Income Housing Coalition). Make it yours: replace [Agency Name], [Presenter], [Date] and each [Name] owner before you present.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by pointing people to the hub page for sources and updates. Independent, plain-language explainer prepared by AI Housers (Houser Technologies LLC). Not legal, compliance, or financial advice; not affiliated with HUD, USDA, Congress, or any agency. Every fact traces to a primary or authoritative source; confirm against the enacted text and official agency guidance before acting. Prepared from aihousers.com/road-to-housing · content reviewed August 29, 2026. Reuse freely, including with your own logo, with attribution to AI Housers — aihousers.com/road-to-housing (CC BY 4.0).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602 keeps VA disability benefits from disqualifying veterans from HUD-VASH, Section 503 lets ESG recipients waive the 60% shelter and outreach cap for FY2027–2030 (with an anti-displacement condition), and Sections 601 and 603 put VA-loan prompts on the URLA within six months — but the Continuum of Care reforms were dropped. HUD-VASH income protection in statute, an ESG shelter-cap waiver, and VA-loan prompts on every mortgage application. For veterans, Section 602 (Housing Unhoused Disabled Veterans Act) excludes VA disability compensation and pension (38 U.S.C. chapters 11 and 15) when determining income eligibility for HUD-VASH and for VASH households seeking other assistance — codifying HUD practice so it cannot be reversed by notice — while leaving rent calculations unchanged; it also applies to veterans renting HUD-assisted…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Became law without the President’s signature. Congress cleared H.R. 6644 on June 23, 2026 and presented it to the President on June 29. The President publicly declined to sign it, and because Congress remained in session the ten-day window under Article I, Section 7 (Sundays excepted) ran out and the bill became law automatically on July 11, 2026. It is Public Law 119-101, published at 140 Stat. 846–984. The numbers on this slide: Titles / sections — 12 / 60 (Sec. 1 plus Secs. 101–1202 in the enrolled text); Public Law — 119-101 (Became law without the President’s signature, July 11, 2026); Institutional-investor threshold — 350 homes (Sec. 1001 purchase ban applies to investors controlling 350+ single-family homes); First big deadline cluster — Jan 7, 2027 (180 days after enactment — investor ban takes effect; several HUD/USDA deliverables due).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bill moved through five recorded votes: House Feb 9, 2026, 390–9; Senate Mar 12, 2026, 89–10; House May 20, 2026, 396–13; Senate Jun 22, 2026, 85–5; House Jun 23, 2026, 358–32. Became law without the President’s signature. Congress cleared H.R. 6644 on June 23, 2026 and presented it to the President on June 29. The President publicly declined to sign it, and because Congress remained in session the ten-day window under Article I, Section 7 (Sundays excepted) ran out and the bill became law automatically on July 11, 2026. It is Public Law 119-101, published at 140 Stat. 846–984.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 602, Housing Unhoused Disabled Veterans Act: Fixes a long-standing barrier for disabled veterans: VA disability compensation and pension (38 U.S.C. chapters 11 and 15) no longer counts when determining income eligibility for HUD-VASH, or when a HUD-VASH household is evaluated for other housing assistance. Sec. 601, Military Service Question: Requires FHFA to make Fannie Mae and Freddie Mac add a short prompt to the Uniform Residential Loan Application, right below the military-service question and above the signature line: "If yes, you may qualify for a VA Home Loan. Consult your lender regarding eligibility." Sec. 603, Veterans Affairs Loan Informed Disclosure (VALID) Act: Makes sure borrowers who might qualify for a VA loan learn about it. The FHA "informed consumer choice" disclosure must now compare the cost of FHA insurance against a VA-guaranteed loan at prevailing rates (lenders need not determine VA eligibility), and FHFA must require the Enterprises to put a Yes/No/Prefer Not…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 503, Incentivizing Local Solutions to Homelessness: Gives Emergency Solutions Grants (ESG) recipients a way to spend more than the statutory cap on emergency shelter and street outreach. For FY2027 through FY2030 funds, a recipient may ask HUD to waive the McKinney-Vento §415(b) expenditure limit after soliciting public input and notifying subrecipients and Continuums… Sec. 703, United States Interagency Council on Homelessness Oversight: Tightens reporting by the U.S. Interagency Council on Homelessness (USICH). Instead of simply updating the national strategic plan each year, USICH must send the President and Congress an annual report on the plan’s status and any modifications (with reasons), and must testify annually before Congress if requested. Sec. 801, HUD-USDA-VA Interagency Coordination Act: Directs the three federal housing agencies to share research and market data through an MOU and, within 180 days, to jointly report to Congress on collaboration opportunities and on federal laws and regulations that hurt the availability and affordability of new construction financed through FHA, USDA Title V and VA…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 505, New Moving to Work Cohort: Authorizes HUD to add up to 25 high-performing public housing agencies to a new Moving to Work (MTW) cohort — the "Economic Opportunity and Pathways to Independence Cohort" — but only after HUD files a first comprehensive MTW report to Congress. Sec. 502, Rural Housing Service Reform Act: A broad update of USDA Rural Housing Service programs. Its centerpiece permanently establishes the Housing Preservation and Revitalization program (new Housing Act of 1949 §545) and lets USDA keep Section 521 rental assistance in place — for 20-year terms — even after a Section 514/515 loan matures or cannot be… Sec. 404, Helping More Families Save Act: Adds an "Escrow Expansion Pilot Program" to the Family Self-Sufficiency statute. HUD may select up to 25 PHAs and project-based Section 8 owners to run interest-bearing escrow accounts for up to 5,000 assisted families; no amounts may be escrowed for a family whose adjusted income exceeds 80 percent of AMI at the…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 701, Requiring Annual Testimony and Oversight From Housing Regulators: Puts the HUD Secretary in front of Congress every year. New HUD Act §7(u) requires the Secretary to testify annually before Senate Banking and House Financial Services on the Department’s operations, the physical condition of public and assisted housing, the health of FHA’s insurance funds, grantee oversight… Sec. 106, Temperature Sensor Pilot Program: Creates a HUD grant pilot for PHAs and owners of public housing, project-based Section 8, Section 202, and Section 811 units to buy, install, and test HUD-approved internet-connected temperature sensors — only with each resident’s written permission — to check that units stay within temperature requirements.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 804, GAO Studies: Four Government Accountability Office studies, each due within 1 year: (a) barriers facing "middle-income households" (above 80 up to 120 percent of area median income) and a proposed federal definition of "workforce housing"; (b) options to improve Section 202 elderly and Section 811 disability housing, including… Sec. 1202, No Additional Funds Authorized: One sentence that shapes everything else: "No additional funds are authorized to be appropriated to carry out the requirements of this Act or any amendment made by this Act." The Act creates or reshapes dozens of programs, pilots and studies, but — with the notable exception of the Innovation Fund’s $200…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2" Type="http://schemas.openxmlformats.org/officeDocument/2006/relationships/hyperlink" Target="https://aihousers.com/road-to-housing/for/veterans-homelessness" TargetMode="External"/><Relationship Id="rId1" Type="http://schemas.openxmlformats.org/officeDocument/2006/relationships/image" Target="../media/image-14-1.png"/><Relationship Id="rId3" Type="http://schemas.openxmlformats.org/officeDocument/2006/relationships/slideLayout" Target="../slideLayouts/slideLayout1.xml"/><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54360"/>
        </a:solidFill>
      </p:bgPr>
    </p:bg>
    <p:spTree>
      <p:nvGrpSpPr>
        <p:cNvPr id="1" name=""/>
        <p:cNvGrpSpPr/>
        <p:nvPr/>
      </p:nvGrpSpPr>
      <p:grpSpPr>
        <a:xfrm>
          <a:off x="0" y="0"/>
          <a:ext cx="0" cy="0"/>
          <a:chOff x="0" y="0"/>
          <a:chExt cx="0" cy="0"/>
        </a:xfrm>
      </p:grpSpPr>
      <p:sp>
        <p:nvSpPr>
          <p:cNvPr id="2" name="Shape 0"/>
          <p:cNvSpPr/>
          <p:nvPr/>
        </p:nvSpPr>
        <p:spPr>
          <a:xfrm>
            <a:off x="457200" y="457200"/>
            <a:ext cx="371659" cy="161052"/>
          </a:xfrm>
          <a:custGeom>
            <a:avLst/>
            <a:gdLst/>
            <a:ahLst/>
            <a:cxnLst/>
            <a:rect l="l" t="t" r="r" b="b"/>
            <a:pathLst>
              <a:path w="371659" h="161052">
                <a:moveTo>
                  <a:pt x="0" y="161052"/>
                </a:moveTo>
                <a:lnTo>
                  <a:pt x="185830" y="0"/>
                </a:lnTo>
                <a:lnTo>
                  <a:pt x="371659" y="161052"/>
                </a:lnTo>
                <a:lnTo>
                  <a:pt x="297327" y="161052"/>
                </a:lnTo>
                <a:lnTo>
                  <a:pt x="185830" y="65040"/>
                </a:lnTo>
                <a:lnTo>
                  <a:pt x="74332" y="161052"/>
                </a:lnTo>
                <a:close/>
              </a:path>
            </a:pathLst>
          </a:custGeom>
          <a:solidFill>
            <a:srgbClr val="FFFFFF"/>
          </a:solidFill>
          <a:ln w="12700">
            <a:solidFill>
              <a:srgbClr val="FFFFFF"/>
            </a:solidFill>
            <a:prstDash val="solid"/>
          </a:ln>
        </p:spPr>
      </p:sp>
      <p:sp>
        <p:nvSpPr>
          <p:cNvPr id="3" name="Shape 1"/>
          <p:cNvSpPr/>
          <p:nvPr/>
        </p:nvSpPr>
        <p:spPr>
          <a:xfrm>
            <a:off x="506755" y="643030"/>
            <a:ext cx="123886" cy="86721"/>
          </a:xfrm>
          <a:prstGeom prst="roundRect">
            <a:avLst>
              <a:gd name="adj" fmla="val 14286"/>
            </a:avLst>
          </a:prstGeom>
          <a:solidFill>
            <a:srgbClr val="FFFFFF"/>
          </a:solidFill>
          <a:ln w="12700">
            <a:solidFill>
              <a:srgbClr val="FFFFFF"/>
            </a:solidFill>
            <a:prstDash val="solid"/>
          </a:ln>
        </p:spPr>
      </p:sp>
      <p:sp>
        <p:nvSpPr>
          <p:cNvPr id="4" name="Shape 2"/>
          <p:cNvSpPr/>
          <p:nvPr/>
        </p:nvSpPr>
        <p:spPr>
          <a:xfrm>
            <a:off x="655418" y="643030"/>
            <a:ext cx="123886" cy="86721"/>
          </a:xfrm>
          <a:prstGeom prst="roundRect">
            <a:avLst>
              <a:gd name="adj" fmla="val 14286"/>
            </a:avLst>
          </a:prstGeom>
          <a:solidFill>
            <a:srgbClr val="D98E2B"/>
          </a:solidFill>
          <a:ln w="12700">
            <a:solidFill>
              <a:srgbClr val="D98E2B"/>
            </a:solidFill>
            <a:prstDash val="solid"/>
          </a:ln>
        </p:spPr>
      </p:sp>
      <p:sp>
        <p:nvSpPr>
          <p:cNvPr id="5" name="Shape 3"/>
          <p:cNvSpPr/>
          <p:nvPr/>
        </p:nvSpPr>
        <p:spPr>
          <a:xfrm>
            <a:off x="506755" y="754527"/>
            <a:ext cx="123886" cy="86721"/>
          </a:xfrm>
          <a:prstGeom prst="roundRect">
            <a:avLst>
              <a:gd name="adj" fmla="val 14286"/>
            </a:avLst>
          </a:prstGeom>
          <a:solidFill>
            <a:srgbClr val="FFFFFF"/>
          </a:solidFill>
          <a:ln w="12700">
            <a:solidFill>
              <a:srgbClr val="FFFFFF"/>
            </a:solidFill>
            <a:prstDash val="solid"/>
          </a:ln>
        </p:spPr>
      </p:sp>
      <p:sp>
        <p:nvSpPr>
          <p:cNvPr id="6" name="Shape 4"/>
          <p:cNvSpPr/>
          <p:nvPr/>
        </p:nvSpPr>
        <p:spPr>
          <a:xfrm>
            <a:off x="655418" y="754527"/>
            <a:ext cx="123886" cy="86721"/>
          </a:xfrm>
          <a:prstGeom prst="roundRect">
            <a:avLst>
              <a:gd name="adj" fmla="val 14286"/>
            </a:avLst>
          </a:prstGeom>
          <a:solidFill>
            <a:srgbClr val="FFFFFF"/>
          </a:solidFill>
          <a:ln w="12700">
            <a:solidFill>
              <a:srgbClr val="FFFFFF"/>
            </a:solidFill>
            <a:prstDash val="solid"/>
          </a:ln>
        </p:spPr>
      </p:sp>
      <p:sp>
        <p:nvSpPr>
          <p:cNvPr id="7" name="Text 5"/>
          <p:cNvSpPr/>
          <p:nvPr/>
        </p:nvSpPr>
        <p:spPr>
          <a:xfrm>
            <a:off x="940357" y="602147"/>
            <a:ext cx="2304288" cy="230429"/>
          </a:xfrm>
          <a:prstGeom prst="rect">
            <a:avLst/>
          </a:prstGeom>
          <a:noFill/>
          <a:ln/>
        </p:spPr>
        <p:txBody>
          <a:bodyPr wrap="square" lIns="0" tIns="0" rIns="0" bIns="0" rtlCol="0" anchor="ctr"/>
          <a:lstStyle/>
          <a:p>
            <a:pPr indent="0" marL="0">
              <a:buNone/>
            </a:pPr>
            <a:r>
              <a:rPr lang="en-US" sz="1497" b="1" dirty="0">
                <a:solidFill>
                  <a:srgbClr val="FFFFFF"/>
                </a:solidFill>
                <a:latin typeface="Arial" pitchFamily="34" charset="0"/>
                <a:ea typeface="Arial" pitchFamily="34" charset="-122"/>
                <a:cs typeface="Arial" pitchFamily="34" charset="-120"/>
              </a:rPr>
              <a:t>AI Housers</a:t>
            </a:r>
            <a:endParaRPr lang="en-US" sz="1497" dirty="0"/>
          </a:p>
        </p:txBody>
      </p:sp>
      <p:sp>
        <p:nvSpPr>
          <p:cNvPr id="8" name="Shape 6"/>
          <p:cNvSpPr/>
          <p:nvPr/>
        </p:nvSpPr>
        <p:spPr>
          <a:xfrm>
            <a:off x="457200" y="1691640"/>
            <a:ext cx="182880" cy="128016"/>
          </a:xfrm>
          <a:prstGeom prst="roundRect">
            <a:avLst>
              <a:gd name="adj" fmla="val 14286"/>
            </a:avLst>
          </a:prstGeom>
          <a:solidFill>
            <a:srgbClr val="D98E2B"/>
          </a:solidFill>
          <a:ln w="12700">
            <a:solidFill>
              <a:srgbClr val="D98E2B"/>
            </a:solidFill>
            <a:prstDash val="solid"/>
          </a:ln>
        </p:spPr>
      </p:sp>
      <p:sp>
        <p:nvSpPr>
          <p:cNvPr id="9" name="Text 7"/>
          <p:cNvSpPr/>
          <p:nvPr/>
        </p:nvSpPr>
        <p:spPr>
          <a:xfrm>
            <a:off x="457200" y="1874520"/>
            <a:ext cx="7680960" cy="914400"/>
          </a:xfrm>
          <a:prstGeom prst="rect">
            <a:avLst/>
          </a:prstGeom>
          <a:noFill/>
          <a:ln/>
        </p:spPr>
        <p:txBody>
          <a:bodyPr wrap="square" lIns="0" tIns="0" rIns="0" bIns="0" rtlCol="0" anchor="t"/>
          <a:lstStyle/>
          <a:p>
            <a:pPr indent="0" marL="0">
              <a:buNone/>
            </a:pPr>
            <a:r>
              <a:rPr lang="en-US" sz="3600" b="1" dirty="0">
                <a:solidFill>
                  <a:srgbClr val="FFFFFF"/>
                </a:solidFill>
                <a:latin typeface="Arial" pitchFamily="34" charset="0"/>
                <a:ea typeface="Arial" pitchFamily="34" charset="-122"/>
                <a:cs typeface="Arial" pitchFamily="34" charset="-120"/>
              </a:rPr>
              <a:t>21st Century ROAD to Housing Act</a:t>
            </a:r>
            <a:endParaRPr lang="en-US" sz="3600" dirty="0"/>
          </a:p>
        </p:txBody>
      </p:sp>
      <p:sp>
        <p:nvSpPr>
          <p:cNvPr id="10" name="Text 8"/>
          <p:cNvSpPr/>
          <p:nvPr/>
        </p:nvSpPr>
        <p:spPr>
          <a:xfrm>
            <a:off x="457200" y="2788920"/>
            <a:ext cx="7680960" cy="411480"/>
          </a:xfrm>
          <a:prstGeom prst="rect">
            <a:avLst/>
          </a:prstGeom>
          <a:noFill/>
          <a:ln/>
        </p:spPr>
        <p:txBody>
          <a:bodyPr wrap="square" lIns="0" tIns="0" rIns="0" bIns="0" rtlCol="0" anchor="t"/>
          <a:lstStyle/>
          <a:p>
            <a:pPr indent="0" marL="0">
              <a:buNone/>
            </a:pPr>
            <a:r>
              <a:rPr lang="en-US" sz="1800" dirty="0">
                <a:solidFill>
                  <a:srgbClr val="5DADE2"/>
                </a:solidFill>
                <a:latin typeface="Arial" pitchFamily="34" charset="0"/>
                <a:ea typeface="Arial" pitchFamily="34" charset="-122"/>
                <a:cs typeface="Arial" pitchFamily="34" charset="-120"/>
              </a:rPr>
              <a:t>A briefing for your board, CoC, or leadership team</a:t>
            </a:r>
            <a:endParaRPr lang="en-US" sz="1800" dirty="0"/>
          </a:p>
        </p:txBody>
      </p:sp>
      <p:sp>
        <p:nvSpPr>
          <p:cNvPr id="11" name="Text 9"/>
          <p:cNvSpPr/>
          <p:nvPr/>
        </p:nvSpPr>
        <p:spPr>
          <a:xfrm>
            <a:off x="457200" y="3383280"/>
            <a:ext cx="7680960" cy="320040"/>
          </a:xfrm>
          <a:prstGeom prst="rect">
            <a:avLst/>
          </a:prstGeom>
          <a:noFill/>
          <a:ln/>
        </p:spPr>
        <p:txBody>
          <a:bodyPr wrap="square" lIns="0" tIns="0" rIns="0" bIns="0" rtlCol="0" anchor="ctr"/>
          <a:lstStyle/>
          <a:p>
            <a:pPr indent="0" marL="0">
              <a:buNone/>
            </a:pPr>
            <a:r>
              <a:rPr lang="en-US" sz="1400" dirty="0">
                <a:solidFill>
                  <a:srgbClr val="FFFFFF"/>
                </a:solidFill>
                <a:latin typeface="Arial" pitchFamily="34" charset="0"/>
                <a:ea typeface="Arial" pitchFamily="34" charset="-122"/>
                <a:cs typeface="Arial" pitchFamily="34" charset="-120"/>
              </a:rPr>
              <a:t>[Agency Name] · [Presenter] · [Date]</a:t>
            </a:r>
            <a:endParaRPr lang="en-US" sz="1400" dirty="0"/>
          </a:p>
        </p:txBody>
      </p:sp>
      <p:sp>
        <p:nvSpPr>
          <p:cNvPr id="12" name="Text 10"/>
          <p:cNvSpPr/>
          <p:nvPr/>
        </p:nvSpPr>
        <p:spPr>
          <a:xfrm>
            <a:off x="457200" y="4343400"/>
            <a:ext cx="7680960" cy="274320"/>
          </a:xfrm>
          <a:prstGeom prst="rect">
            <a:avLst/>
          </a:prstGeom>
          <a:noFill/>
          <a:ln/>
        </p:spPr>
        <p:txBody>
          <a:bodyPr wrap="square" lIns="0" tIns="0" rIns="0" bIns="0" rtlCol="0" anchor="ctr"/>
          <a:lstStyle/>
          <a:p>
            <a:pPr indent="0" marL="0">
              <a:buNone/>
            </a:pPr>
            <a:r>
              <a:rPr lang="en-US" sz="1100" dirty="0">
                <a:solidFill>
                  <a:srgbClr val="5DADE2"/>
                </a:solidFill>
                <a:latin typeface="Arial" pitchFamily="34" charset="0"/>
                <a:ea typeface="Arial" pitchFamily="34" charset="-122"/>
                <a:cs typeface="Arial" pitchFamily="34" charset="-120"/>
              </a:rPr>
              <a:t>Public Law 119-101 · became law July 11, 2026 · H.R. 6644 (119th Congress)</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Deadlines that matter</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Statutory dates computed from enactment (July 11, 2026); tracked on the hub. Dates the hub already tracks as met are not listed.</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10</a:t>
            </a:r>
            <a:endParaRPr lang="en-US" sz="900" dirty="0"/>
          </a:p>
        </p:txBody>
      </p:sp>
      <p:graphicFrame>
        <p:nvGraphicFramePr>
          <p:cNvPr id="11" name="Table 0"/>
          <p:cNvGraphicFramePr>
            <a:graphicFrameLocks noGrp="1"/>
          </p:cNvGraphicFramePr>
          <p:nvPr>
            <p:extLst>
              <p:ext uri="{D42A27DB-BD31-4B8C-83A1-F6EECF244321}">
                <p14:modId xmlns:p14="http://schemas.microsoft.com/office/powerpoint/2010/main" val="1579011935"/>
              </p:ext>
            </p:extLst>
          </p:nvPr>
        </p:nvGraphicFramePr>
        <p:xfrm>
          <a:off x="457200" y="1097280"/>
          <a:ext cx="8229600" cy="914400"/>
        </p:xfrm>
        <a:graphic>
          <a:graphicData uri="http://schemas.openxmlformats.org/drawingml/2006/table">
            <a:tbl>
              <a:tblPr/>
              <a:tblGrid>
                <a:gridCol w="1005840"/>
                <a:gridCol w="548640"/>
                <a:gridCol w="5486400"/>
                <a:gridCol w="1188720"/>
              </a:tblGrid>
              <a:tr h="274320">
                <a:tc>
                  <a:txBody>
                    <a:bodyPr/>
                    <a:lstStyle/>
                    <a:p>
                      <a:pPr indent="0" marL="0">
                        <a:buNone/>
                      </a:pPr>
                      <a:r>
                        <a:rPr lang="en-US" sz="1000" b="1" dirty="0">
                          <a:solidFill>
                            <a:srgbClr val="FFFFFF"/>
                          </a:solidFill>
                          <a:latin typeface="Arial" pitchFamily="34" charset="0"/>
                          <a:ea typeface="Arial" pitchFamily="34" charset="-122"/>
                          <a:cs typeface="Arial" pitchFamily="34" charset="-120"/>
                        </a:rPr>
                        <a:t>Date</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154360"/>
                    </a:solidFill>
                  </a:tcPr>
                </a:tc>
                <a:tc>
                  <a:txBody>
                    <a:bodyPr/>
                    <a:lstStyle/>
                    <a:p>
                      <a:pPr indent="0" marL="0">
                        <a:buNone/>
                      </a:pPr>
                      <a:r>
                        <a:rPr lang="en-US" sz="1000" b="1" dirty="0">
                          <a:solidFill>
                            <a:srgbClr val="FFFFFF"/>
                          </a:solidFill>
                          <a:latin typeface="Arial" pitchFamily="34" charset="0"/>
                          <a:ea typeface="Arial" pitchFamily="34" charset="-122"/>
                          <a:cs typeface="Arial" pitchFamily="34" charset="-120"/>
                        </a:rPr>
                        <a:t>Sec.</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154360"/>
                    </a:solidFill>
                  </a:tcPr>
                </a:tc>
                <a:tc>
                  <a:txBody>
                    <a:bodyPr/>
                    <a:lstStyle/>
                    <a:p>
                      <a:pPr indent="0" marL="0">
                        <a:buNone/>
                      </a:pPr>
                      <a:r>
                        <a:rPr lang="en-US" sz="1000" b="1" dirty="0">
                          <a:solidFill>
                            <a:srgbClr val="FFFFFF"/>
                          </a:solidFill>
                          <a:latin typeface="Arial" pitchFamily="34" charset="0"/>
                          <a:ea typeface="Arial" pitchFamily="34" charset="-122"/>
                          <a:cs typeface="Arial" pitchFamily="34" charset="-120"/>
                        </a:rPr>
                        <a:t>What is due</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154360"/>
                    </a:solidFill>
                  </a:tcPr>
                </a:tc>
                <a:tc>
                  <a:txBody>
                    <a:bodyPr/>
                    <a:lstStyle/>
                    <a:p>
                      <a:pPr indent="0" marL="0">
                        <a:buNone/>
                      </a:pPr>
                      <a:r>
                        <a:rPr lang="en-US" sz="1000" b="1" dirty="0">
                          <a:solidFill>
                            <a:srgbClr val="FFFFFF"/>
                          </a:solidFill>
                          <a:latin typeface="Arial" pitchFamily="34" charset="0"/>
                          <a:ea typeface="Arial" pitchFamily="34" charset="-122"/>
                          <a:cs typeface="Arial" pitchFamily="34" charset="-120"/>
                        </a:rPr>
                        <a:t>Who</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154360"/>
                    </a:solidFill>
                  </a:tcPr>
                </a:tc>
              </a:tr>
              <a:tr h="274320">
                <a:tc>
                  <a:txBody>
                    <a:bodyPr/>
                    <a:lstStyle/>
                    <a:p>
                      <a:pPr indent="0" marL="0">
                        <a:buNone/>
                      </a:pPr>
                      <a:r>
                        <a:rPr lang="en-US" sz="1000" b="1" dirty="0">
                          <a:solidFill>
                            <a:srgbClr val="154360"/>
                          </a:solidFill>
                          <a:latin typeface="Arial" pitchFamily="34" charset="0"/>
                          <a:ea typeface="Arial" pitchFamily="34" charset="-122"/>
                          <a:cs typeface="Arial" pitchFamily="34" charset="-120"/>
                        </a:rPr>
                        <a:t>Jan 7, 2027</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1000" b="1" dirty="0">
                          <a:solidFill>
                            <a:srgbClr val="A66A15"/>
                          </a:solidFill>
                          <a:latin typeface="Arial" pitchFamily="34" charset="0"/>
                          <a:ea typeface="Arial" pitchFamily="34" charset="-122"/>
                          <a:cs typeface="Arial" pitchFamily="34" charset="-120"/>
                        </a:rPr>
                        <a:t>801</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1000" dirty="0">
                          <a:solidFill>
                            <a:srgbClr val="1A1A2E"/>
                          </a:solidFill>
                          <a:latin typeface="Arial" pitchFamily="34" charset="0"/>
                          <a:ea typeface="Arial" pitchFamily="34" charset="-122"/>
                          <a:cs typeface="Arial" pitchFamily="34" charset="-120"/>
                        </a:rPr>
                        <a:t>HUD, USDA, and VA jointly report to Congress on opportunities to collaborate and reduce inefficiencies across their housing programs, including laws and regulations that get in the way (HUD-USDA-VA Interagency Coordination Act).</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1000" dirty="0">
                          <a:solidFill>
                            <a:srgbClr val="1A1A2E"/>
                          </a:solidFill>
                          <a:latin typeface="Arial" pitchFamily="34" charset="0"/>
                          <a:ea typeface="Arial" pitchFamily="34" charset="-122"/>
                          <a:cs typeface="Arial" pitchFamily="34" charset="-120"/>
                        </a:rPr>
                        <a:t>HUD</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r>
              <a:tr h="274320">
                <a:tc>
                  <a:txBody>
                    <a:bodyPr/>
                    <a:lstStyle/>
                    <a:p>
                      <a:pPr indent="0" marL="0">
                        <a:buNone/>
                      </a:pPr>
                      <a:r>
                        <a:rPr lang="en-US" sz="1000" b="1" dirty="0">
                          <a:solidFill>
                            <a:srgbClr val="154360"/>
                          </a:solidFill>
                          <a:latin typeface="Arial" pitchFamily="34" charset="0"/>
                          <a:ea typeface="Arial" pitchFamily="34" charset="-122"/>
                          <a:cs typeface="Arial" pitchFamily="34" charset="-120"/>
                        </a:rPr>
                        <a:t>Jan 11, 2027</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1000" b="1" dirty="0">
                          <a:solidFill>
                            <a:srgbClr val="A66A15"/>
                          </a:solidFill>
                          <a:latin typeface="Arial" pitchFamily="34" charset="0"/>
                          <a:ea typeface="Arial" pitchFamily="34" charset="-122"/>
                          <a:cs typeface="Arial" pitchFamily="34" charset="-120"/>
                        </a:rPr>
                        <a:t>601</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1000" dirty="0">
                          <a:solidFill>
                            <a:srgbClr val="1A1A2E"/>
                          </a:solidFill>
                          <a:latin typeface="Arial" pitchFamily="34" charset="0"/>
                          <a:ea typeface="Arial" pitchFamily="34" charset="-122"/>
                          <a:cs typeface="Arial" pitchFamily="34" charset="-120"/>
                        </a:rPr>
                        <a:t>By regulation or order, require Fannie Mae and Freddie Mac to add a disclosure under the military service question on the Uniform Residential Loan Application: "If yes, you may qualify for a VA Home Loan.</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1000" dirty="0">
                          <a:solidFill>
                            <a:srgbClr val="1A1A2E"/>
                          </a:solidFill>
                          <a:latin typeface="Arial" pitchFamily="34" charset="0"/>
                          <a:ea typeface="Arial" pitchFamily="34" charset="-122"/>
                          <a:cs typeface="Arial" pitchFamily="34" charset="-120"/>
                        </a:rPr>
                        <a:t>FHFA</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r>
              <a:tr h="274320">
                <a:tc>
                  <a:txBody>
                    <a:bodyPr/>
                    <a:lstStyle/>
                    <a:p>
                      <a:pPr indent="0" marL="0">
                        <a:buNone/>
                      </a:pPr>
                      <a:r>
                        <a:rPr lang="en-US" sz="1000" b="1" dirty="0">
                          <a:solidFill>
                            <a:srgbClr val="154360"/>
                          </a:solidFill>
                          <a:latin typeface="Arial" pitchFamily="34" charset="0"/>
                          <a:ea typeface="Arial" pitchFamily="34" charset="-122"/>
                          <a:cs typeface="Arial" pitchFamily="34" charset="-120"/>
                        </a:rPr>
                        <a:t>Jan 11, 2027</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1000" b="1" dirty="0">
                          <a:solidFill>
                            <a:srgbClr val="A66A15"/>
                          </a:solidFill>
                          <a:latin typeface="Arial" pitchFamily="34" charset="0"/>
                          <a:ea typeface="Arial" pitchFamily="34" charset="-122"/>
                          <a:cs typeface="Arial" pitchFamily="34" charset="-120"/>
                        </a:rPr>
                        <a:t>603</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1000" dirty="0">
                          <a:solidFill>
                            <a:srgbClr val="1A1A2E"/>
                          </a:solidFill>
                          <a:latin typeface="Arial" pitchFamily="34" charset="0"/>
                          <a:ea typeface="Arial" pitchFamily="34" charset="-122"/>
                          <a:cs typeface="Arial" pitchFamily="34" charset="-120"/>
                        </a:rPr>
                        <a:t>Require the Enterprises to place a military service question ("Yes," "No," "Prefer Not To Answer") above the signature line of the URLA, and issue a rule to carry out the amendment (VALID Act).</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1000" dirty="0">
                          <a:solidFill>
                            <a:srgbClr val="1A1A2E"/>
                          </a:solidFill>
                          <a:latin typeface="Arial" pitchFamily="34" charset="0"/>
                          <a:ea typeface="Arial" pitchFamily="34" charset="-122"/>
                          <a:cs typeface="Arial" pitchFamily="34" charset="-120"/>
                        </a:rPr>
                        <a:t>FHFA</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r>
              <a:tr h="274320">
                <a:tc>
                  <a:txBody>
                    <a:bodyPr/>
                    <a:lstStyle/>
                    <a:p>
                      <a:pPr indent="0" marL="0">
                        <a:buNone/>
                      </a:pPr>
                      <a:r>
                        <a:rPr lang="en-US" sz="1000" b="1" dirty="0">
                          <a:solidFill>
                            <a:srgbClr val="154360"/>
                          </a:solidFill>
                          <a:latin typeface="Arial" pitchFamily="34" charset="0"/>
                          <a:ea typeface="Arial" pitchFamily="34" charset="-122"/>
                          <a:cs typeface="Arial" pitchFamily="34" charset="-120"/>
                        </a:rPr>
                        <a:t>Jan 11, 2028</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1000" b="1" dirty="0">
                          <a:solidFill>
                            <a:srgbClr val="A66A15"/>
                          </a:solidFill>
                          <a:latin typeface="Arial" pitchFamily="34" charset="0"/>
                          <a:ea typeface="Arial" pitchFamily="34" charset="-122"/>
                          <a:cs typeface="Arial" pitchFamily="34" charset="-120"/>
                        </a:rPr>
                        <a:t>601</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1000" dirty="0">
                          <a:solidFill>
                            <a:srgbClr val="1A1A2E"/>
                          </a:solidFill>
                          <a:latin typeface="Arial" pitchFamily="34" charset="0"/>
                          <a:ea typeface="Arial" pitchFamily="34" charset="-122"/>
                          <a:cs typeface="Arial" pitchFamily="34" charset="-120"/>
                        </a:rPr>
                        <a:t>Study and report to Congress on whether fewer than 80 percent of lenders using the URLA have included the VA-loan disclosure required by new §1329.</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1000" dirty="0">
                          <a:solidFill>
                            <a:srgbClr val="1A1A2E"/>
                          </a:solidFill>
                          <a:latin typeface="Arial" pitchFamily="34" charset="0"/>
                          <a:ea typeface="Arial" pitchFamily="34" charset="-122"/>
                          <a:cs typeface="Arial" pitchFamily="34" charset="-120"/>
                        </a:rPr>
                        <a:t>GAO</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Our first 90 days</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Suggested actions for veterans &amp; homelessness programs — assign an owner to each before this meeting ends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11</a:t>
            </a:r>
            <a:endParaRPr lang="en-US" sz="900" dirty="0"/>
          </a:p>
        </p:txBody>
      </p:sp>
      <p:sp>
        <p:nvSpPr>
          <p:cNvPr id="11" name="Shape 9"/>
          <p:cNvSpPr/>
          <p:nvPr/>
        </p:nvSpPr>
        <p:spPr>
          <a:xfrm>
            <a:off x="457200" y="1197864"/>
            <a:ext cx="109728" cy="76810"/>
          </a:xfrm>
          <a:prstGeom prst="roundRect">
            <a:avLst>
              <a:gd name="adj" fmla="val 14286"/>
            </a:avLst>
          </a:prstGeom>
          <a:solidFill>
            <a:srgbClr val="D98E2B"/>
          </a:solidFill>
          <a:ln w="12700">
            <a:solidFill>
              <a:srgbClr val="D98E2B"/>
            </a:solidFill>
            <a:prstDash val="solid"/>
          </a:ln>
        </p:spPr>
      </p:sp>
      <p:sp>
        <p:nvSpPr>
          <p:cNvPr id="12" name="Text 10"/>
          <p:cNvSpPr/>
          <p:nvPr/>
        </p:nvSpPr>
        <p:spPr>
          <a:xfrm>
            <a:off x="658368" y="1143000"/>
            <a:ext cx="8028432" cy="182880"/>
          </a:xfrm>
          <a:prstGeom prst="rect">
            <a:avLst/>
          </a:prstGeom>
          <a:noFill/>
          <a:ln/>
        </p:spPr>
        <p:txBody>
          <a:bodyPr wrap="square" lIns="0" tIns="0" rIns="0" bIns="0" rtlCol="0" anchor="ctr"/>
          <a:lstStyle/>
          <a:p>
            <a:pPr indent="0" marL="0">
              <a:buNone/>
            </a:pPr>
            <a:r>
              <a:rPr lang="en-US" sz="800" b="1" spc="100" kern="0" dirty="0">
                <a:solidFill>
                  <a:srgbClr val="A66A15"/>
                </a:solidFill>
                <a:latin typeface="Arial" pitchFamily="34" charset="0"/>
                <a:ea typeface="Arial" pitchFamily="34" charset="-122"/>
                <a:cs typeface="Arial" pitchFamily="34" charset="-120"/>
              </a:rPr>
              <a:t>NOW   ·   SEC. 602   ·   OWNER: [NAME]</a:t>
            </a:r>
            <a:endParaRPr lang="en-US" sz="800" dirty="0"/>
          </a:p>
        </p:txBody>
      </p:sp>
      <p:sp>
        <p:nvSpPr>
          <p:cNvPr id="13" name="Text 11"/>
          <p:cNvSpPr/>
          <p:nvPr/>
        </p:nvSpPr>
        <p:spPr>
          <a:xfrm>
            <a:off x="658368" y="1325880"/>
            <a:ext cx="8028432" cy="914400"/>
          </a:xfrm>
          <a:prstGeom prst="rect">
            <a:avLst/>
          </a:prstGeom>
          <a:noFill/>
          <a:ln/>
        </p:spPr>
        <p:txBody>
          <a:bodyPr wrap="square" lIns="0" tIns="0" rIns="0" bIns="0" rtlCol="0" anchor="t"/>
          <a:lstStyle/>
          <a:p>
            <a:pPr indent="0" marL="0">
              <a:buNone/>
            </a:pPr>
            <a:r>
              <a:rPr lang="en-US" sz="1100" b="1" dirty="0">
                <a:solidFill>
                  <a:srgbClr val="1A1A2E"/>
                </a:solidFill>
                <a:latin typeface="Arial" pitchFamily="34" charset="0"/>
                <a:ea typeface="Arial" pitchFamily="34" charset="-122"/>
                <a:cs typeface="Arial" pitchFamily="34" charset="-120"/>
              </a:rPr>
              <a:t>HUD-VASH partners (PHAs and VA medical centers): update intake and eligibility procedures so VA disability compensation and pension are excluded from income eligibility — and only eligibility — for HUD-VASH and for VASH households seeking other assistance.</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Section 602 amended 42 U.S.C. 1437a(b)(4)(B) on enactment; joint HUD/VA guidance is expected but had not been issued as of August 29, 2026.</a:t>
            </a:r>
            <a:endParaRPr lang="en-US" sz="1100" dirty="0"/>
          </a:p>
        </p:txBody>
      </p:sp>
      <p:sp>
        <p:nvSpPr>
          <p:cNvPr id="14" name="Shape 12"/>
          <p:cNvSpPr/>
          <p:nvPr/>
        </p:nvSpPr>
        <p:spPr>
          <a:xfrm>
            <a:off x="457200" y="2340864"/>
            <a:ext cx="109728" cy="76810"/>
          </a:xfrm>
          <a:prstGeom prst="roundRect">
            <a:avLst>
              <a:gd name="adj" fmla="val 14286"/>
            </a:avLst>
          </a:prstGeom>
          <a:solidFill>
            <a:srgbClr val="D98E2B"/>
          </a:solidFill>
          <a:ln w="12700">
            <a:solidFill>
              <a:srgbClr val="D98E2B"/>
            </a:solidFill>
            <a:prstDash val="solid"/>
          </a:ln>
        </p:spPr>
      </p:sp>
      <p:sp>
        <p:nvSpPr>
          <p:cNvPr id="15" name="Text 13"/>
          <p:cNvSpPr/>
          <p:nvPr/>
        </p:nvSpPr>
        <p:spPr>
          <a:xfrm>
            <a:off x="658368" y="2286000"/>
            <a:ext cx="8028432" cy="182880"/>
          </a:xfrm>
          <a:prstGeom prst="rect">
            <a:avLst/>
          </a:prstGeom>
          <a:noFill/>
          <a:ln/>
        </p:spPr>
        <p:txBody>
          <a:bodyPr wrap="square" lIns="0" tIns="0" rIns="0" bIns="0" rtlCol="0" anchor="ctr"/>
          <a:lstStyle/>
          <a:p>
            <a:pPr indent="0" marL="0">
              <a:buNone/>
            </a:pPr>
            <a:r>
              <a:rPr lang="en-US" sz="800" b="1" spc="100" kern="0" dirty="0">
                <a:solidFill>
                  <a:srgbClr val="A66A15"/>
                </a:solidFill>
                <a:latin typeface="Arial" pitchFamily="34" charset="0"/>
                <a:ea typeface="Arial" pitchFamily="34" charset="-122"/>
                <a:cs typeface="Arial" pitchFamily="34" charset="-120"/>
              </a:rPr>
              <a:t>NEXT 90 DAYS   ·   SEC. 602   ·   OWNER: [NAME]</a:t>
            </a:r>
            <a:endParaRPr lang="en-US" sz="800" dirty="0"/>
          </a:p>
        </p:txBody>
      </p:sp>
      <p:sp>
        <p:nvSpPr>
          <p:cNvPr id="16" name="Text 14"/>
          <p:cNvSpPr/>
          <p:nvPr/>
        </p:nvSpPr>
        <p:spPr>
          <a:xfrm>
            <a:off x="658368" y="2468880"/>
            <a:ext cx="8028432" cy="914400"/>
          </a:xfrm>
          <a:prstGeom prst="rect">
            <a:avLst/>
          </a:prstGeom>
          <a:noFill/>
          <a:ln/>
        </p:spPr>
        <p:txBody>
          <a:bodyPr wrap="square" lIns="0" tIns="0" rIns="0" bIns="0" rtlCol="0" anchor="t"/>
          <a:lstStyle/>
          <a:p>
            <a:pPr indent="0" marL="0">
              <a:buNone/>
            </a:pPr>
            <a:r>
              <a:rPr lang="en-US" sz="1100" b="1" dirty="0">
                <a:solidFill>
                  <a:srgbClr val="1A1A2E"/>
                </a:solidFill>
                <a:latin typeface="Arial" pitchFamily="34" charset="0"/>
                <a:ea typeface="Arial" pitchFamily="34" charset="-122"/>
                <a:cs typeface="Arial" pitchFamily="34" charset="-120"/>
              </a:rPr>
              <a:t>Developers of housing on VA property (for example enhanced-use lease projects): apply the same VA-benefit exclusion when determining a veteran’s eligibility to rent HUD-assisted units built on or after July 11, 2026.</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Section 602(b) extends the exclusion to units on VA "Department property."</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Later in 2026–2027 &amp; what to watch</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Longer-horizon actions and the open questions that could change the picture</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12</a:t>
            </a:r>
            <a:endParaRPr lang="en-US" sz="900" dirty="0"/>
          </a:p>
        </p:txBody>
      </p:sp>
      <p:sp>
        <p:nvSpPr>
          <p:cNvPr id="11" name="Text 9"/>
          <p:cNvSpPr/>
          <p:nvPr/>
        </p:nvSpPr>
        <p:spPr>
          <a:xfrm>
            <a:off x="457200" y="1143000"/>
            <a:ext cx="4023360" cy="3429000"/>
          </a:xfrm>
          <a:prstGeom prst="rect">
            <a:avLst/>
          </a:prstGeom>
          <a:noFill/>
          <a:ln/>
        </p:spPr>
        <p:txBody>
          <a:bodyPr wrap="square" lIns="0" tIns="0" rIns="0" bIns="0" rtlCol="0" anchor="t"/>
          <a:lstStyle/>
          <a:p>
            <a:pPr indent="0" marL="0">
              <a:buNone/>
            </a:pPr>
            <a:r>
              <a:rPr lang="en-US" sz="850" b="1" spc="100" kern="0" dirty="0">
                <a:solidFill>
                  <a:srgbClr val="A66A15"/>
                </a:solidFill>
                <a:latin typeface="Arial" pitchFamily="34" charset="0"/>
                <a:ea typeface="Arial" pitchFamily="34" charset="-122"/>
                <a:cs typeface="Arial" pitchFamily="34" charset="-120"/>
              </a:rPr>
              <a:t>BY END OF 2026</a:t>
            </a:r>
            <a:endParaRPr lang="en-US" sz="850" dirty="0"/>
          </a:p>
          <a:p>
            <a:pPr marL="152400" indent="-152400">
              <a:spcAft>
                <a:spcPts val="300"/>
              </a:spcAft>
              <a:buSzPct val="100000"/>
              <a:buChar char="•"/>
            </a:pPr>
            <a:r>
              <a:rPr lang="en-US" sz="1050" dirty="0">
                <a:solidFill>
                  <a:srgbClr val="1A1A2E"/>
                </a:solidFill>
                <a:latin typeface="Arial" pitchFamily="34" charset="0"/>
                <a:ea typeface="Arial" pitchFamily="34" charset="-122"/>
                <a:cs typeface="Arial" pitchFamily="34" charset="-120"/>
              </a:rPr>
              <a:t>ESG recipients and Continuums of Care: decide whether local need justifies a waiver of the 60% shelter and outreach cap for FY2027–2030 funds…</a:t>
            </a:r>
            <a:endParaRPr lang="en-US" sz="850" dirty="0"/>
          </a:p>
          <a:p>
            <a:pPr indent="0" marL="0">
              <a:spcBef>
                <a:spcPts val="600"/>
              </a:spcBef>
              <a:buNone/>
            </a:pPr>
            <a:r>
              <a:rPr lang="en-US" sz="850" b="1" spc="100" kern="0" dirty="0">
                <a:solidFill>
                  <a:srgbClr val="A66A15"/>
                </a:solidFill>
                <a:latin typeface="Arial" pitchFamily="34" charset="0"/>
                <a:ea typeface="Arial" pitchFamily="34" charset="-122"/>
                <a:cs typeface="Arial" pitchFamily="34" charset="-120"/>
              </a:rPr>
              <a:t>IN 2027</a:t>
            </a:r>
            <a:endParaRPr lang="en-US" sz="850" dirty="0"/>
          </a:p>
          <a:p>
            <a:pPr marL="152400" indent="-152400">
              <a:spcAft>
                <a:spcPts val="300"/>
              </a:spcAft>
              <a:buSzPct val="100000"/>
              <a:buChar char="•"/>
            </a:pPr>
            <a:r>
              <a:rPr lang="en-US" sz="1050" dirty="0">
                <a:solidFill>
                  <a:srgbClr val="1A1A2E"/>
                </a:solidFill>
                <a:latin typeface="Arial" pitchFamily="34" charset="0"/>
                <a:ea typeface="Arial" pitchFamily="34" charset="-122"/>
                <a:cs typeface="Arial" pitchFamily="34" charset="-120"/>
              </a:rPr>
              <a:t>Lenders and housing counselors serving veterans: prepare for the URLA military-service question and VA-eligibility prompt (FHFA rule due about January 11, 2027) and the VA cost…</a:t>
            </a:r>
            <a:endParaRPr lang="en-US" sz="850" dirty="0"/>
          </a:p>
          <a:p>
            <a:pPr marL="152400" indent="-152400">
              <a:spcAft>
                <a:spcPts val="300"/>
              </a:spcAft>
              <a:buSzPct val="100000"/>
              <a:buChar char="•"/>
            </a:pPr>
            <a:r>
              <a:rPr lang="en-US" sz="1050" dirty="0">
                <a:solidFill>
                  <a:srgbClr val="1A1A2E"/>
                </a:solidFill>
                <a:latin typeface="Arial" pitchFamily="34" charset="0"/>
                <a:ea typeface="Arial" pitchFamily="34" charset="-122"/>
                <a:cs typeface="Arial" pitchFamily="34" charset="-120"/>
              </a:rPr>
              <a:t>Watch the HUD–USDA–VA coordination report (due about January 7, 2027, after a 30-day Federal Register comment period) for recommendations on federal rules that impede…</a:t>
            </a:r>
            <a:endParaRPr lang="en-US" sz="850" dirty="0"/>
          </a:p>
          <a:p>
            <a:pPr marL="152400" indent="-152400">
              <a:spcAft>
                <a:spcPts val="300"/>
              </a:spcAft>
              <a:buSzPct val="100000"/>
              <a:buChar char="•"/>
            </a:pPr>
            <a:r>
              <a:rPr lang="en-US" sz="1050" dirty="0">
                <a:solidFill>
                  <a:srgbClr val="1A1A2E"/>
                </a:solidFill>
                <a:latin typeface="Arial" pitchFamily="34" charset="0"/>
                <a:ea typeface="Arial" pitchFamily="34" charset="-122"/>
                <a:cs typeface="Arial" pitchFamily="34" charset="-120"/>
              </a:rPr>
              <a:t>PHAs serving families with children and youth aging out of foster care above the national average: consider the new MTW cohort, where the statute directs HUD to prioritize you…</a:t>
            </a:r>
            <a:endParaRPr lang="en-US" sz="850" dirty="0"/>
          </a:p>
          <a:p>
            <a:pPr marL="152400" indent="-152400">
              <a:spcAft>
                <a:spcPts val="300"/>
              </a:spcAft>
              <a:buSzPct val="100000"/>
              <a:buChar char="•"/>
            </a:pPr>
            <a:r>
              <a:rPr lang="en-US" sz="1050" dirty="0">
                <a:solidFill>
                  <a:srgbClr val="1A1A2E"/>
                </a:solidFill>
                <a:latin typeface="Arial" pitchFamily="34" charset="0"/>
                <a:ea typeface="Arial" pitchFamily="34" charset="-122"/>
                <a:cs typeface="Arial" pitchFamily="34" charset="-120"/>
              </a:rPr>
              <a:t>Rural homelessness and preservation partners: use the Section 502 tenant-notice and rural-voucher provisions to keep households housed when USDA Section 515 mortgages mature.</a:t>
            </a:r>
            <a:endParaRPr lang="en-US" sz="850" dirty="0"/>
          </a:p>
          <a:p>
            <a:pPr indent="0" marL="0">
              <a:spcBef>
                <a:spcPts val="600"/>
              </a:spcBef>
              <a:buNone/>
            </a:pPr>
            <a:r>
              <a:rPr lang="en-US" sz="850" b="1" spc="100" kern="0" dirty="0">
                <a:solidFill>
                  <a:srgbClr val="A66A15"/>
                </a:solidFill>
                <a:latin typeface="Arial" pitchFamily="34" charset="0"/>
                <a:ea typeface="Arial" pitchFamily="34" charset="-122"/>
                <a:cs typeface="Arial" pitchFamily="34" charset="-120"/>
              </a:rPr>
              <a:t>WATCH</a:t>
            </a:r>
            <a:endParaRPr lang="en-US" sz="850" dirty="0"/>
          </a:p>
          <a:p>
            <a:pPr marL="152400" indent="-152400">
              <a:spcAft>
                <a:spcPts val="300"/>
              </a:spcAft>
              <a:buSzPct val="100000"/>
              <a:buChar char="•"/>
            </a:pPr>
            <a:r>
              <a:rPr lang="en-US" sz="1050" dirty="0">
                <a:solidFill>
                  <a:srgbClr val="1A1A2E"/>
                </a:solidFill>
                <a:latin typeface="Arial" pitchFamily="34" charset="0"/>
                <a:ea typeface="Arial" pitchFamily="34" charset="-122"/>
                <a:cs typeface="Arial" pitchFamily="34" charset="-120"/>
              </a:rPr>
              <a:t>Homelessness advocates: engage USICH’s annual report and testimony cycle (Section 703) and HUD’s annual testimony on progress ending homelessness (Section 701) with local data.</a:t>
            </a:r>
            <a:endParaRPr lang="en-US" sz="850" dirty="0"/>
          </a:p>
        </p:txBody>
      </p:sp>
      <p:sp>
        <p:nvSpPr>
          <p:cNvPr id="12" name="Shape 10"/>
          <p:cNvSpPr/>
          <p:nvPr/>
        </p:nvSpPr>
        <p:spPr>
          <a:xfrm>
            <a:off x="4800600" y="1143000"/>
            <a:ext cx="3886200" cy="3429000"/>
          </a:xfrm>
          <a:prstGeom prst="roundRect">
            <a:avLst>
              <a:gd name="adj" fmla="val 2133"/>
            </a:avLst>
          </a:prstGeom>
          <a:solidFill>
            <a:srgbClr val="EFF2F6"/>
          </a:solidFill>
          <a:ln w="12700">
            <a:solidFill>
              <a:srgbClr val="EFF2F6"/>
            </a:solidFill>
            <a:prstDash val="solid"/>
          </a:ln>
        </p:spPr>
      </p:sp>
      <p:sp>
        <p:nvSpPr>
          <p:cNvPr id="13" name="Shape 11"/>
          <p:cNvSpPr/>
          <p:nvPr/>
        </p:nvSpPr>
        <p:spPr>
          <a:xfrm>
            <a:off x="5029200" y="1389888"/>
            <a:ext cx="128016" cy="89611"/>
          </a:xfrm>
          <a:prstGeom prst="roundRect">
            <a:avLst>
              <a:gd name="adj" fmla="val 14286"/>
            </a:avLst>
          </a:prstGeom>
          <a:solidFill>
            <a:srgbClr val="D98E2B"/>
          </a:solidFill>
          <a:ln w="12700">
            <a:solidFill>
              <a:srgbClr val="D98E2B"/>
            </a:solidFill>
            <a:prstDash val="solid"/>
          </a:ln>
        </p:spPr>
      </p:sp>
      <p:sp>
        <p:nvSpPr>
          <p:cNvPr id="14" name="Text 12"/>
          <p:cNvSpPr/>
          <p:nvPr/>
        </p:nvSpPr>
        <p:spPr>
          <a:xfrm>
            <a:off x="5230368" y="1298448"/>
            <a:ext cx="3246120" cy="274320"/>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WHAT TO WATCH</a:t>
            </a:r>
            <a:endParaRPr lang="en-US" sz="900" dirty="0"/>
          </a:p>
        </p:txBody>
      </p:sp>
      <p:sp>
        <p:nvSpPr>
          <p:cNvPr id="15" name="Text 13"/>
          <p:cNvSpPr/>
          <p:nvPr/>
        </p:nvSpPr>
        <p:spPr>
          <a:xfrm>
            <a:off x="5029200" y="1645920"/>
            <a:ext cx="3429000" cy="2834640"/>
          </a:xfrm>
          <a:prstGeom prst="rect">
            <a:avLst/>
          </a:prstGeom>
          <a:noFill/>
          <a:ln/>
        </p:spPr>
        <p:txBody>
          <a:bodyPr wrap="square" lIns="0" tIns="0" rIns="0" bIns="0" rtlCol="0" anchor="t"/>
          <a:lstStyle/>
          <a:p>
            <a:pPr marL="152400" indent="-152400">
              <a:spcAft>
                <a:spcPts val="500"/>
              </a:spcAft>
              <a:buSzPct val="100000"/>
              <a:buChar char="•"/>
            </a:pPr>
            <a:r>
              <a:rPr lang="en-US" sz="950" dirty="0">
                <a:solidFill>
                  <a:srgbClr val="1A1A2E"/>
                </a:solidFill>
                <a:latin typeface="Arial" pitchFamily="34" charset="0"/>
                <a:ea typeface="Arial" pitchFamily="34" charset="-122"/>
                <a:cs typeface="Arial" pitchFamily="34" charset="-120"/>
              </a:rPr>
              <a:t>Section 602 changes eligibility only — VA disability benefits still count in adjusted income for rent, and the Act adds no new HUD-VASH vouchers…</a:t>
            </a:r>
            <a:endParaRPr lang="en-US" sz="950" dirty="0"/>
          </a:p>
          <a:p>
            <a:pPr marL="152400" indent="-152400">
              <a:spcAft>
                <a:spcPts val="500"/>
              </a:spcAft>
              <a:buSzPct val="100000"/>
              <a:buChar char="•"/>
            </a:pPr>
            <a:r>
              <a:rPr lang="en-US" sz="950" dirty="0">
                <a:solidFill>
                  <a:srgbClr val="1A1A2E"/>
                </a:solidFill>
                <a:latin typeface="Arial" pitchFamily="34" charset="0"/>
                <a:ea typeface="Arial" pitchFamily="34" charset="-122"/>
                <a:cs typeface="Arial" pitchFamily="34" charset="-120"/>
              </a:rPr>
              <a:t>The Section 503 waiver aligns with HUD’s 2026 shift toward shelter and treatment-first funding; the anti-relocation denial clause is untested and no HUD request process had been…</a:t>
            </a:r>
            <a:endParaRPr lang="en-US" sz="950" dirty="0"/>
          </a:p>
          <a:p>
            <a:pPr marL="152400" indent="-152400">
              <a:spcAft>
                <a:spcPts val="500"/>
              </a:spcAft>
              <a:buSzPct val="100000"/>
              <a:buChar char="•"/>
            </a:pPr>
            <a:r>
              <a:rPr lang="en-US" sz="950" dirty="0">
                <a:solidFill>
                  <a:srgbClr val="1A1A2E"/>
                </a:solidFill>
                <a:latin typeface="Arial" pitchFamily="34" charset="0"/>
                <a:ea typeface="Arial" pitchFamily="34" charset="-122"/>
                <a:cs typeface="Arial" pitchFamily="34" charset="-120"/>
              </a:rPr>
              <a:t>No Continuum of Care reforms, no new homelessness money, and no eviction or tenant-screening protections are in the Act.</a:t>
            </a:r>
            <a:endParaRPr lang="en-US" sz="950" dirty="0"/>
          </a:p>
          <a:p>
            <a:pPr marL="152400" indent="-152400">
              <a:spcAft>
                <a:spcPts val="500"/>
              </a:spcAft>
              <a:buSzPct val="100000"/>
              <a:buChar char="•"/>
            </a:pPr>
            <a:r>
              <a:rPr lang="en-US" sz="950" dirty="0">
                <a:solidFill>
                  <a:srgbClr val="1A1A2E"/>
                </a:solidFill>
                <a:latin typeface="Arial" pitchFamily="34" charset="0"/>
                <a:ea typeface="Arial" pitchFamily="34" charset="-122"/>
                <a:cs typeface="Arial" pitchFamily="34" charset="-120"/>
              </a:rPr>
              <a:t>Section 703’s national strategic plan timeline reads as within 12 months in the CRS summary of the Senate version; treat that date as unconfirmed for the final text.</a:t>
            </a:r>
            <a:endParaRPr lang="en-US" sz="950" dirty="0"/>
          </a:p>
          <a:p>
            <a:pPr marL="152400" indent="-152400">
              <a:spcAft>
                <a:spcPts val="500"/>
              </a:spcAft>
              <a:buSzPct val="100000"/>
              <a:buChar char="•"/>
            </a:pPr>
            <a:r>
              <a:rPr lang="en-US" sz="950" dirty="0">
                <a:solidFill>
                  <a:srgbClr val="1A1A2E"/>
                </a:solidFill>
                <a:latin typeface="Arial" pitchFamily="34" charset="0"/>
                <a:ea typeface="Arial" pitchFamily="34" charset="-122"/>
                <a:cs typeface="Arial" pitchFamily="34" charset="-120"/>
              </a:rPr>
              <a:t>Section 804(b) is a GAO study of Section 202 and 811 barriers, not a program change; there are no Section 811 or mainstream voucher provisions.</a:t>
            </a:r>
            <a:endParaRPr lang="en-US" sz="9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The money reality</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Reforms and authorizations — but almost no new appropriations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13</a:t>
            </a:r>
            <a:endParaRPr lang="en-US" sz="900" dirty="0"/>
          </a:p>
        </p:txBody>
      </p:sp>
      <p:sp>
        <p:nvSpPr>
          <p:cNvPr id="11" name="Shape 9"/>
          <p:cNvSpPr/>
          <p:nvPr/>
        </p:nvSpPr>
        <p:spPr>
          <a:xfrm>
            <a:off x="457200" y="1143000"/>
            <a:ext cx="2926080" cy="1600200"/>
          </a:xfrm>
          <a:prstGeom prst="roundRect">
            <a:avLst>
              <a:gd name="adj" fmla="val 4571"/>
            </a:avLst>
          </a:prstGeom>
          <a:solidFill>
            <a:srgbClr val="EFF2F6"/>
          </a:solidFill>
          <a:ln w="12700">
            <a:solidFill>
              <a:srgbClr val="EFF2F6"/>
            </a:solidFill>
            <a:prstDash val="solid"/>
          </a:ln>
        </p:spPr>
      </p:sp>
      <p:sp>
        <p:nvSpPr>
          <p:cNvPr id="12" name="Shape 10"/>
          <p:cNvSpPr/>
          <p:nvPr/>
        </p:nvSpPr>
        <p:spPr>
          <a:xfrm>
            <a:off x="685800" y="1371600"/>
            <a:ext cx="146304" cy="102413"/>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685800" y="1508760"/>
            <a:ext cx="2468880" cy="640080"/>
          </a:xfrm>
          <a:prstGeom prst="rect">
            <a:avLst/>
          </a:prstGeom>
          <a:noFill/>
          <a:ln/>
        </p:spPr>
        <p:txBody>
          <a:bodyPr wrap="square" lIns="0" tIns="0" rIns="0" bIns="0" rtlCol="0" anchor="ctr"/>
          <a:lstStyle/>
          <a:p>
            <a:pPr indent="0" marL="0">
              <a:buNone/>
            </a:pPr>
            <a:r>
              <a:rPr lang="en-US" sz="4400" b="1" dirty="0">
                <a:solidFill>
                  <a:srgbClr val="154360"/>
                </a:solidFill>
                <a:latin typeface="Arial" pitchFamily="34" charset="0"/>
                <a:ea typeface="Arial" pitchFamily="34" charset="-122"/>
                <a:cs typeface="Arial" pitchFamily="34" charset="-120"/>
              </a:rPr>
              <a:t>≈$0</a:t>
            </a:r>
            <a:endParaRPr lang="en-US" sz="4400" dirty="0"/>
          </a:p>
        </p:txBody>
      </p:sp>
      <p:sp>
        <p:nvSpPr>
          <p:cNvPr id="14" name="Text 12"/>
          <p:cNvSpPr/>
          <p:nvPr/>
        </p:nvSpPr>
        <p:spPr>
          <a:xfrm>
            <a:off x="685800" y="2148840"/>
            <a:ext cx="246888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CBO COST ESTIMATE</a:t>
            </a:r>
            <a:endParaRPr lang="en-US" sz="900" dirty="0"/>
          </a:p>
        </p:txBody>
      </p:sp>
      <p:sp>
        <p:nvSpPr>
          <p:cNvPr id="15" name="Text 13"/>
          <p:cNvSpPr/>
          <p:nvPr/>
        </p:nvSpPr>
        <p:spPr>
          <a:xfrm>
            <a:off x="685800" y="2368296"/>
            <a:ext cx="2468880" cy="320040"/>
          </a:xfrm>
          <a:prstGeom prst="rect">
            <a:avLst/>
          </a:prstGeom>
          <a:noFill/>
          <a:ln/>
        </p:spPr>
        <p:txBody>
          <a:bodyPr wrap="square" lIns="0" tIns="0" rIns="0" bIns="0" rtlCol="0" anchor="t"/>
          <a:lstStyle/>
          <a:p>
            <a:pPr indent="0" marL="0">
              <a:buNone/>
            </a:pPr>
            <a:r>
              <a:rPr lang="en-US" sz="950" dirty="0">
                <a:solidFill>
                  <a:srgbClr val="1A1A2E"/>
                </a:solidFill>
                <a:latin typeface="Arial" pitchFamily="34" charset="0"/>
                <a:ea typeface="Arial" pitchFamily="34" charset="-122"/>
                <a:cs typeface="Arial" pitchFamily="34" charset="-120"/>
              </a:rPr>
              <a:t>"Estimated Budgetary Effects of H.R. 6644" (pub. 62570, July 14, 2026, as enacted): net deficit effect rounds to $0…</a:t>
            </a:r>
            <a:endParaRPr lang="en-US" sz="950" dirty="0"/>
          </a:p>
        </p:txBody>
      </p:sp>
      <p:sp>
        <p:nvSpPr>
          <p:cNvPr id="16" name="Shape 14"/>
          <p:cNvSpPr/>
          <p:nvPr/>
        </p:nvSpPr>
        <p:spPr>
          <a:xfrm>
            <a:off x="457200" y="2971800"/>
            <a:ext cx="2926080" cy="1600200"/>
          </a:xfrm>
          <a:prstGeom prst="roundRect">
            <a:avLst>
              <a:gd name="adj" fmla="val 4571"/>
            </a:avLst>
          </a:prstGeom>
          <a:solidFill>
            <a:srgbClr val="EFF2F6"/>
          </a:solidFill>
          <a:ln w="12700">
            <a:solidFill>
              <a:srgbClr val="EFF2F6"/>
            </a:solidFill>
            <a:prstDash val="solid"/>
          </a:ln>
        </p:spPr>
      </p:sp>
      <p:sp>
        <p:nvSpPr>
          <p:cNvPr id="17" name="Shape 15"/>
          <p:cNvSpPr/>
          <p:nvPr/>
        </p:nvSpPr>
        <p:spPr>
          <a:xfrm>
            <a:off x="685800" y="3200400"/>
            <a:ext cx="146304" cy="102413"/>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685800" y="3337560"/>
            <a:ext cx="2468880" cy="640080"/>
          </a:xfrm>
          <a:prstGeom prst="rect">
            <a:avLst/>
          </a:prstGeom>
          <a:noFill/>
          <a:ln/>
        </p:spPr>
        <p:txBody>
          <a:bodyPr wrap="square" lIns="0" tIns="0" rIns="0" bIns="0" rtlCol="0" anchor="ctr"/>
          <a:lstStyle/>
          <a:p>
            <a:pPr indent="0" marL="0">
              <a:buNone/>
            </a:pPr>
            <a:r>
              <a:rPr lang="en-US" sz="3200" b="1" dirty="0">
                <a:solidFill>
                  <a:srgbClr val="154360"/>
                </a:solidFill>
                <a:latin typeface="Arial" pitchFamily="34" charset="0"/>
                <a:ea typeface="Arial" pitchFamily="34" charset="-122"/>
                <a:cs typeface="Arial" pitchFamily="34" charset="-120"/>
              </a:rPr>
              <a:t>$200M / yr</a:t>
            </a:r>
            <a:endParaRPr lang="en-US" sz="3200" dirty="0"/>
          </a:p>
        </p:txBody>
      </p:sp>
      <p:sp>
        <p:nvSpPr>
          <p:cNvPr id="19" name="Text 17"/>
          <p:cNvSpPr/>
          <p:nvPr/>
        </p:nvSpPr>
        <p:spPr>
          <a:xfrm>
            <a:off x="685800" y="3977640"/>
            <a:ext cx="246888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INNOVATION FUND</a:t>
            </a:r>
            <a:endParaRPr lang="en-US" sz="900" dirty="0"/>
          </a:p>
        </p:txBody>
      </p:sp>
      <p:sp>
        <p:nvSpPr>
          <p:cNvPr id="20" name="Text 18"/>
          <p:cNvSpPr/>
          <p:nvPr/>
        </p:nvSpPr>
        <p:spPr>
          <a:xfrm>
            <a:off x="685800" y="4197096"/>
            <a:ext cx="2468880" cy="320040"/>
          </a:xfrm>
          <a:prstGeom prst="rect">
            <a:avLst/>
          </a:prstGeom>
          <a:noFill/>
          <a:ln/>
        </p:spPr>
        <p:txBody>
          <a:bodyPr wrap="square" lIns="0" tIns="0" rIns="0" bIns="0" rtlCol="0" anchor="t"/>
          <a:lstStyle/>
          <a:p>
            <a:pPr indent="0" marL="0">
              <a:buNone/>
            </a:pPr>
            <a:r>
              <a:rPr lang="en-US" sz="950" dirty="0">
                <a:solidFill>
                  <a:srgbClr val="1A1A2E"/>
                </a:solidFill>
                <a:latin typeface="Arial" pitchFamily="34" charset="0"/>
                <a:ea typeface="Arial" pitchFamily="34" charset="-122"/>
                <a:cs typeface="Arial" pitchFamily="34" charset="-120"/>
              </a:rPr>
              <a:t>Authorized for FY2027–FY2031 (Sec. 208) — not yet appropriated</a:t>
            </a:r>
            <a:endParaRPr lang="en-US" sz="950" dirty="0"/>
          </a:p>
        </p:txBody>
      </p:sp>
      <p:sp>
        <p:nvSpPr>
          <p:cNvPr id="21" name="Text 19"/>
          <p:cNvSpPr/>
          <p:nvPr/>
        </p:nvSpPr>
        <p:spPr>
          <a:xfrm>
            <a:off x="3749040" y="1143000"/>
            <a:ext cx="4937760" cy="3429000"/>
          </a:xfrm>
          <a:prstGeom prst="rect">
            <a:avLst/>
          </a:prstGeom>
          <a:noFill/>
          <a:ln/>
        </p:spPr>
        <p:txBody>
          <a:bodyPr wrap="square" lIns="0" tIns="0" rIns="0" bIns="0" rtlCol="0" anchor="t"/>
          <a:lstStyle/>
          <a:p>
            <a:pPr indent="0" marL="0">
              <a:buNone/>
            </a:pPr>
            <a:r>
              <a:rPr lang="en-US" sz="1200" b="1" dirty="0">
                <a:solidFill>
                  <a:srgbClr val="154360"/>
                </a:solidFill>
                <a:latin typeface="Arial" pitchFamily="34" charset="0"/>
                <a:ea typeface="Arial" pitchFamily="34" charset="-122"/>
                <a:cs typeface="Arial" pitchFamily="34" charset="-120"/>
              </a:rPr>
              <a:t>Sec. 1202 — No Additional Funds Authorized</a:t>
            </a:r>
            <a:endParaRPr lang="en-US" sz="1200" dirty="0"/>
          </a:p>
          <a:p>
            <a:pPr indent="0" marL="0">
              <a:buNone/>
            </a:pPr>
            <a:r>
              <a:rPr lang="en-US" sz="1100" dirty="0">
                <a:solidFill>
                  <a:srgbClr val="1A1A2E"/>
                </a:solidFill>
                <a:latin typeface="Arial" pitchFamily="34" charset="0"/>
                <a:ea typeface="Arial" pitchFamily="34" charset="-122"/>
                <a:cs typeface="Arial" pitchFamily="34" charset="-120"/>
              </a:rPr>
              <a:t>One sentence that shapes everything else: "No additional funds are authorized to be appropriated to carry out the requirements of this Act or any amendment made by this Act." The Act creates or reshapes dozens of programs, pilots and studies, but — with the notable exception of the Innovation Fund’s $200 million-a-year authorization in Section 208 — it supplies no new authorized funding, so implementation depends on annual appropriations and existing agency budgets.</a:t>
            </a:r>
            <a:endParaRPr lang="en-US" sz="1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Where to learn more</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The hub page carries every citation, the full section list, deadlines tracker, and FAQ</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14</a:t>
            </a:r>
            <a:endParaRPr lang="en-US" sz="900" dirty="0"/>
          </a:p>
        </p:txBody>
      </p:sp>
      <p:sp>
        <p:nvSpPr>
          <p:cNvPr id="11" name="Shape 9"/>
          <p:cNvSpPr/>
          <p:nvPr/>
        </p:nvSpPr>
        <p:spPr>
          <a:xfrm>
            <a:off x="6583680" y="1143000"/>
            <a:ext cx="2103120" cy="2514600"/>
          </a:xfrm>
          <a:prstGeom prst="roundRect">
            <a:avLst>
              <a:gd name="adj" fmla="val 3478"/>
            </a:avLst>
          </a:prstGeom>
          <a:solidFill>
            <a:srgbClr val="EFF2F6"/>
          </a:solidFill>
          <a:ln w="12700">
            <a:solidFill>
              <a:srgbClr val="EFF2F6"/>
            </a:solidFill>
            <a:prstDash val="solid"/>
          </a:ln>
        </p:spPr>
      </p:sp>
      <p:pic>
        <p:nvPicPr>
          <p:cNvPr id="12" name="Image 0" descr="preencoded.png">    </p:cNvPr>
          <p:cNvPicPr>
            <a:picLocks noChangeAspect="1"/>
          </p:cNvPicPr>
          <p:nvPr/>
        </p:nvPicPr>
        <p:blipFill>
          <a:blip r:embed="rId1"/>
          <a:stretch>
            <a:fillRect/>
          </a:stretch>
        </p:blipFill>
        <p:spPr>
          <a:xfrm>
            <a:off x="6766560" y="1325880"/>
            <a:ext cx="1737360" cy="1737360"/>
          </a:xfrm>
          <a:prstGeom prst="rect">
            <a:avLst/>
          </a:prstGeom>
        </p:spPr>
      </p:pic>
      <p:sp>
        <p:nvSpPr>
          <p:cNvPr id="13" name="Text 10"/>
          <p:cNvSpPr/>
          <p:nvPr/>
        </p:nvSpPr>
        <p:spPr>
          <a:xfrm>
            <a:off x="6583680" y="3154680"/>
            <a:ext cx="2103120" cy="365760"/>
          </a:xfrm>
          <a:prstGeom prst="rect">
            <a:avLst/>
          </a:prstGeom>
          <a:noFill/>
          <a:ln/>
        </p:spPr>
        <p:txBody>
          <a:bodyPr wrap="square" lIns="0" tIns="0" rIns="0" bIns="0" rtlCol="0" anchor="t"/>
          <a:lstStyle/>
          <a:p>
            <a:pPr algn="ctr" indent="0" marL="0">
              <a:buNone/>
            </a:pPr>
            <a:r>
              <a:rPr lang="en-US" sz="950" dirty="0">
                <a:solidFill>
                  <a:srgbClr val="4B5563"/>
                </a:solidFill>
                <a:latin typeface="Arial" pitchFamily="34" charset="0"/>
                <a:ea typeface="Arial" pitchFamily="34" charset="-122"/>
                <a:cs typeface="Arial" pitchFamily="34" charset="-120"/>
              </a:rPr>
              <a:t>Scan for the live hub page</a:t>
            </a:r>
            <a:endParaRPr lang="en-US" sz="950" dirty="0"/>
          </a:p>
        </p:txBody>
      </p:sp>
      <p:sp>
        <p:nvSpPr>
          <p:cNvPr id="14" name="Text 11">
            <a:hlinkClick r:id="rId2" tooltip=""/>
          </p:cNvPr>
          <p:cNvSpPr/>
          <p:nvPr/>
        </p:nvSpPr>
        <p:spPr>
          <a:xfrm>
            <a:off x="457200" y="1143000"/>
            <a:ext cx="5760720" cy="365760"/>
          </a:xfrm>
          <a:prstGeom prst="rect">
            <a:avLst/>
          </a:prstGeom>
          <a:noFill/>
          <a:ln/>
        </p:spPr>
        <p:txBody>
          <a:bodyPr wrap="square" lIns="0" tIns="0" rIns="0" bIns="0" rtlCol="0" anchor="ctr"/>
          <a:lstStyle/>
          <a:p>
            <a:pPr indent="0" marL="0">
              <a:buNone/>
            </a:pPr>
            <a:r>
              <a:rPr lang="en-US" sz="1500" b="1" u="sng" dirty="0">
                <a:solidFill>
                  <a:srgbClr val="0A66C2"/>
                </a:solidFill>
                <a:latin typeface="Arial" pitchFamily="34" charset="0"/>
                <a:ea typeface="Arial" pitchFamily="34" charset="-122"/>
                <a:cs typeface="Arial" pitchFamily="34" charset="-120"/>
                <a:hlinkClick r:id="rId2" invalidUrl="" action="" tgtFrame="" tooltip="" history="1" highlightClick="0" endSnd="0">
                  <a:extLst>
                    <a:ext uri="{A12FA001-AC4F-418D-AE19-62706E023703}">
                      <ahyp:hlinkClr xmlns:ahyp="http://schemas.microsoft.com/office/drawing/2018/hyperlinkcolor" val="tx"/>
                    </a:ext>
                  </a:extLst>
                </a:hlinkClick>
              </a:rPr>
              <a:t>aihousers.com/road-to-housing/for/veterans-homelessness</a:t>
            </a:r>
            <a:endParaRPr lang="en-US" sz="1500" dirty="0"/>
          </a:p>
        </p:txBody>
      </p:sp>
      <p:sp>
        <p:nvSpPr>
          <p:cNvPr id="15" name="Text 12"/>
          <p:cNvSpPr/>
          <p:nvPr/>
        </p:nvSpPr>
        <p:spPr>
          <a:xfrm>
            <a:off x="457200" y="1600200"/>
            <a:ext cx="5760720" cy="2651760"/>
          </a:xfrm>
          <a:prstGeom prst="rect">
            <a:avLst/>
          </a:prstGeom>
          <a:noFill/>
          <a:ln/>
        </p:spPr>
        <p:txBody>
          <a:bodyPr wrap="square" lIns="0" tIns="0" rIns="0" bIns="0" rtlCol="0" anchor="t"/>
          <a:lstStyle/>
          <a:p>
            <a:pPr indent="0" marL="0">
              <a:buNone/>
            </a:pPr>
            <a:r>
              <a:rPr lang="en-US" sz="1100" b="1" dirty="0">
                <a:solidFill>
                  <a:srgbClr val="154360"/>
                </a:solidFill>
                <a:latin typeface="Arial" pitchFamily="34" charset="0"/>
                <a:ea typeface="Arial" pitchFamily="34" charset="-122"/>
                <a:cs typeface="Arial" pitchFamily="34" charset="-120"/>
              </a:rPr>
              <a:t>H.R. 6644 — Enrolled bill text (21st Century ROAD to Housing Act)</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GovInfo (GPO)</a:t>
            </a:r>
            <a:endParaRPr lang="en-US" sz="1100" dirty="0"/>
          </a:p>
          <a:p>
            <a:pPr indent="0" marL="0">
              <a:spcBef>
                <a:spcPts val="600"/>
              </a:spcBef>
              <a:buNone/>
            </a:pPr>
            <a:r>
              <a:rPr lang="en-US" sz="1100" b="1" dirty="0">
                <a:solidFill>
                  <a:srgbClr val="154360"/>
                </a:solidFill>
                <a:latin typeface="Arial" pitchFamily="34" charset="0"/>
                <a:ea typeface="Arial" pitchFamily="34" charset="-122"/>
                <a:cs typeface="Arial" pitchFamily="34" charset="-120"/>
              </a:rPr>
              <a:t>BPC — What’s in the 21st Century ROAD to Housing Act?</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Bipartisan Policy Center</a:t>
            </a:r>
            <a:endParaRPr lang="en-US" sz="1100" dirty="0"/>
          </a:p>
          <a:p>
            <a:pPr indent="0" marL="0">
              <a:spcBef>
                <a:spcPts val="600"/>
              </a:spcBef>
              <a:buNone/>
            </a:pPr>
            <a:r>
              <a:rPr lang="en-US" sz="1100" b="1" dirty="0">
                <a:solidFill>
                  <a:srgbClr val="154360"/>
                </a:solidFill>
                <a:latin typeface="Arial" pitchFamily="34" charset="0"/>
                <a:ea typeface="Arial" pitchFamily="34" charset="-122"/>
                <a:cs typeface="Arial" pitchFamily="34" charset="-120"/>
              </a:rPr>
              <a:t>NLIHC — 21st Century ROAD to Housing Act: Impacts on Low-Income Households…</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National Low Income Housing Coalition</a:t>
            </a:r>
            <a:endParaRPr lang="en-US" sz="1100" dirty="0"/>
          </a:p>
          <a:p>
            <a:pPr indent="0" marL="0">
              <a:spcBef>
                <a:spcPts val="600"/>
              </a:spcBef>
              <a:buNone/>
            </a:pPr>
            <a:r>
              <a:rPr lang="en-US" sz="1100" b="1" dirty="0">
                <a:solidFill>
                  <a:srgbClr val="154360"/>
                </a:solidFill>
                <a:latin typeface="Arial" pitchFamily="34" charset="0"/>
                <a:ea typeface="Arial" pitchFamily="34" charset="-122"/>
                <a:cs typeface="Arial" pitchFamily="34" charset="-120"/>
              </a:rPr>
              <a:t>Fact sheet — families, veterans, rural communities</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Senate Banking Committee</a:t>
            </a:r>
            <a:endParaRPr lang="en-US" sz="1100" dirty="0"/>
          </a:p>
          <a:p>
            <a:pPr indent="0" marL="0">
              <a:spcBef>
                <a:spcPts val="600"/>
              </a:spcBef>
              <a:buNone/>
            </a:pPr>
            <a:r>
              <a:rPr lang="en-US" sz="1100" b="1" dirty="0">
                <a:solidFill>
                  <a:srgbClr val="154360"/>
                </a:solidFill>
                <a:latin typeface="Arial" pitchFamily="34" charset="0"/>
                <a:ea typeface="Arial" pitchFamily="34" charset="-122"/>
                <a:cs typeface="Arial" pitchFamily="34" charset="-120"/>
              </a:rPr>
              <a:t>Warren/Schumer letter to FHFA Director Pulte urging implementation of ROAD…</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Senate Banking Committee (Minority)</a:t>
            </a:r>
            <a:endParaRPr lang="en-US" sz="1100" dirty="0"/>
          </a:p>
          <a:p>
            <a:pPr indent="0" marL="0">
              <a:spcBef>
                <a:spcPts val="600"/>
              </a:spcBef>
              <a:buNone/>
            </a:pPr>
            <a:r>
              <a:rPr lang="en-US" sz="1100" b="1" dirty="0">
                <a:solidFill>
                  <a:srgbClr val="154360"/>
                </a:solidFill>
                <a:latin typeface="Arial" pitchFamily="34" charset="0"/>
                <a:ea typeface="Arial" pitchFamily="34" charset="-122"/>
                <a:cs typeface="Arial" pitchFamily="34" charset="-120"/>
              </a:rPr>
              <a:t>NLIHC — “ROAD to Housing Act” becomes law; new resource available</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National Low Income Housing Coalition</a:t>
            </a:r>
            <a:endParaRPr lang="en-US" sz="1100" dirty="0"/>
          </a:p>
        </p:txBody>
      </p:sp>
      <p:sp>
        <p:nvSpPr>
          <p:cNvPr id="16" name="Text 13"/>
          <p:cNvSpPr/>
          <p:nvPr/>
        </p:nvSpPr>
        <p:spPr>
          <a:xfrm>
            <a:off x="457200" y="4160520"/>
            <a:ext cx="8229600" cy="365760"/>
          </a:xfrm>
          <a:prstGeom prst="rect">
            <a:avLst/>
          </a:prstGeom>
          <a:noFill/>
          <a:ln/>
        </p:spPr>
        <p:txBody>
          <a:bodyPr wrap="square" lIns="0" tIns="0" rIns="0" bIns="0" rtlCol="0" anchor="t"/>
          <a:lstStyle/>
          <a:p>
            <a:pPr indent="0" marL="0">
              <a:buNone/>
            </a:pPr>
            <a:r>
              <a:rPr lang="en-US" sz="950" i="1" dirty="0">
                <a:solidFill>
                  <a:srgbClr val="4B5563"/>
                </a:solidFill>
                <a:latin typeface="Arial" pitchFamily="34" charset="0"/>
                <a:ea typeface="Arial" pitchFamily="34" charset="-122"/>
                <a:cs typeface="Arial" pitchFamily="34" charset="-120"/>
              </a:rPr>
              <a:t>Make it yours: replace [Agency Name], [Presenter], [Date] and each [Name] owner before you present.</a:t>
            </a:r>
            <a:endParaRPr lang="en-US" sz="9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154360"/>
        </a:solidFill>
      </p:bgPr>
    </p:bg>
    <p:spTree>
      <p:nvGrpSpPr>
        <p:cNvPr id="1" name=""/>
        <p:cNvGrpSpPr/>
        <p:nvPr/>
      </p:nvGrpSpPr>
      <p:grpSpPr>
        <a:xfrm>
          <a:off x="0" y="0"/>
          <a:ext cx="0" cy="0"/>
          <a:chOff x="0" y="0"/>
          <a:chExt cx="0" cy="0"/>
        </a:xfrm>
      </p:grpSpPr>
      <p:sp>
        <p:nvSpPr>
          <p:cNvPr id="2" name="Shape 0"/>
          <p:cNvSpPr/>
          <p:nvPr/>
        </p:nvSpPr>
        <p:spPr>
          <a:xfrm>
            <a:off x="457200" y="548640"/>
            <a:ext cx="486697" cy="210902"/>
          </a:xfrm>
          <a:custGeom>
            <a:avLst/>
            <a:gdLst/>
            <a:ahLst/>
            <a:cxnLst/>
            <a:rect l="l" t="t" r="r" b="b"/>
            <a:pathLst>
              <a:path w="486697" h="210902">
                <a:moveTo>
                  <a:pt x="0" y="210902"/>
                </a:moveTo>
                <a:lnTo>
                  <a:pt x="243348" y="0"/>
                </a:lnTo>
                <a:lnTo>
                  <a:pt x="486697" y="210902"/>
                </a:lnTo>
                <a:lnTo>
                  <a:pt x="389357" y="210902"/>
                </a:lnTo>
                <a:lnTo>
                  <a:pt x="243348" y="85172"/>
                </a:lnTo>
                <a:lnTo>
                  <a:pt x="97339" y="210902"/>
                </a:lnTo>
                <a:close/>
              </a:path>
            </a:pathLst>
          </a:custGeom>
          <a:solidFill>
            <a:srgbClr val="FFFFFF"/>
          </a:solidFill>
          <a:ln w="12700">
            <a:solidFill>
              <a:srgbClr val="FFFFFF"/>
            </a:solidFill>
            <a:prstDash val="solid"/>
          </a:ln>
        </p:spPr>
      </p:sp>
      <p:sp>
        <p:nvSpPr>
          <p:cNvPr id="3" name="Shape 1"/>
          <p:cNvSpPr/>
          <p:nvPr/>
        </p:nvSpPr>
        <p:spPr>
          <a:xfrm>
            <a:off x="522093" y="791988"/>
            <a:ext cx="162232" cy="113563"/>
          </a:xfrm>
          <a:prstGeom prst="roundRect">
            <a:avLst>
              <a:gd name="adj" fmla="val 14286"/>
            </a:avLst>
          </a:prstGeom>
          <a:solidFill>
            <a:srgbClr val="FFFFFF"/>
          </a:solidFill>
          <a:ln w="12700">
            <a:solidFill>
              <a:srgbClr val="FFFFFF"/>
            </a:solidFill>
            <a:prstDash val="solid"/>
          </a:ln>
        </p:spPr>
      </p:sp>
      <p:sp>
        <p:nvSpPr>
          <p:cNvPr id="4" name="Shape 2"/>
          <p:cNvSpPr/>
          <p:nvPr/>
        </p:nvSpPr>
        <p:spPr>
          <a:xfrm>
            <a:off x="716772" y="791988"/>
            <a:ext cx="162232" cy="113563"/>
          </a:xfrm>
          <a:prstGeom prst="roundRect">
            <a:avLst>
              <a:gd name="adj" fmla="val 14286"/>
            </a:avLst>
          </a:prstGeom>
          <a:solidFill>
            <a:srgbClr val="D98E2B"/>
          </a:solidFill>
          <a:ln w="12700">
            <a:solidFill>
              <a:srgbClr val="D98E2B"/>
            </a:solidFill>
            <a:prstDash val="solid"/>
          </a:ln>
        </p:spPr>
      </p:sp>
      <p:sp>
        <p:nvSpPr>
          <p:cNvPr id="5" name="Shape 3"/>
          <p:cNvSpPr/>
          <p:nvPr/>
        </p:nvSpPr>
        <p:spPr>
          <a:xfrm>
            <a:off x="522093" y="937997"/>
            <a:ext cx="162232" cy="113563"/>
          </a:xfrm>
          <a:prstGeom prst="roundRect">
            <a:avLst>
              <a:gd name="adj" fmla="val 14286"/>
            </a:avLst>
          </a:prstGeom>
          <a:solidFill>
            <a:srgbClr val="FFFFFF"/>
          </a:solidFill>
          <a:ln w="12700">
            <a:solidFill>
              <a:srgbClr val="FFFFFF"/>
            </a:solidFill>
            <a:prstDash val="solid"/>
          </a:ln>
        </p:spPr>
      </p:sp>
      <p:sp>
        <p:nvSpPr>
          <p:cNvPr id="6" name="Shape 4"/>
          <p:cNvSpPr/>
          <p:nvPr/>
        </p:nvSpPr>
        <p:spPr>
          <a:xfrm>
            <a:off x="716772" y="937997"/>
            <a:ext cx="162232" cy="113563"/>
          </a:xfrm>
          <a:prstGeom prst="roundRect">
            <a:avLst>
              <a:gd name="adj" fmla="val 14286"/>
            </a:avLst>
          </a:prstGeom>
          <a:solidFill>
            <a:srgbClr val="FFFFFF"/>
          </a:solidFill>
          <a:ln w="12700">
            <a:solidFill>
              <a:srgbClr val="FFFFFF"/>
            </a:solidFill>
            <a:prstDash val="solid"/>
          </a:ln>
        </p:spPr>
      </p:sp>
      <p:sp>
        <p:nvSpPr>
          <p:cNvPr id="7" name="Text 5"/>
          <p:cNvSpPr/>
          <p:nvPr/>
        </p:nvSpPr>
        <p:spPr>
          <a:xfrm>
            <a:off x="1089906" y="738452"/>
            <a:ext cx="3017520" cy="301752"/>
          </a:xfrm>
          <a:prstGeom prst="rect">
            <a:avLst/>
          </a:prstGeom>
          <a:noFill/>
          <a:ln/>
        </p:spPr>
        <p:txBody>
          <a:bodyPr wrap="square" lIns="0" tIns="0" rIns="0" bIns="0" rtlCol="0" anchor="ctr"/>
          <a:lstStyle/>
          <a:p>
            <a:pPr indent="0" marL="0">
              <a:buNone/>
            </a:pPr>
            <a:r>
              <a:rPr lang="en-US" sz="1961" b="1" dirty="0">
                <a:solidFill>
                  <a:srgbClr val="FFFFFF"/>
                </a:solidFill>
                <a:latin typeface="Arial" pitchFamily="34" charset="0"/>
                <a:ea typeface="Arial" pitchFamily="34" charset="-122"/>
                <a:cs typeface="Arial" pitchFamily="34" charset="-120"/>
              </a:rPr>
              <a:t>AI Housers</a:t>
            </a:r>
            <a:endParaRPr lang="en-US" sz="1961" dirty="0"/>
          </a:p>
        </p:txBody>
      </p:sp>
      <p:sp>
        <p:nvSpPr>
          <p:cNvPr id="8" name="Text 6"/>
          <p:cNvSpPr/>
          <p:nvPr/>
        </p:nvSpPr>
        <p:spPr>
          <a:xfrm>
            <a:off x="457200" y="1554480"/>
            <a:ext cx="7315200" cy="457200"/>
          </a:xfrm>
          <a:prstGeom prst="rect">
            <a:avLst/>
          </a:prstGeom>
          <a:noFill/>
          <a:ln/>
        </p:spPr>
        <p:txBody>
          <a:bodyPr wrap="square" lIns="0" tIns="0" rIns="0" bIns="0" rtlCol="0" anchor="ctr"/>
          <a:lstStyle/>
          <a:p>
            <a:pPr indent="0" marL="0">
              <a:buNone/>
            </a:pPr>
            <a:r>
              <a:rPr lang="en-US" sz="2000" b="1" dirty="0">
                <a:solidFill>
                  <a:srgbClr val="FFFFFF"/>
                </a:solidFill>
                <a:latin typeface="Arial" pitchFamily="34" charset="0"/>
                <a:ea typeface="Arial" pitchFamily="34" charset="-122"/>
                <a:cs typeface="Arial" pitchFamily="34" charset="-120"/>
              </a:rPr>
              <a:t>AI Housers · aihousers.com</a:t>
            </a:r>
            <a:endParaRPr lang="en-US" sz="2000" dirty="0"/>
          </a:p>
        </p:txBody>
      </p:sp>
      <p:sp>
        <p:nvSpPr>
          <p:cNvPr id="9" name="Text 7"/>
          <p:cNvSpPr/>
          <p:nvPr/>
        </p:nvSpPr>
        <p:spPr>
          <a:xfrm>
            <a:off x="457200" y="2057400"/>
            <a:ext cx="7315200" cy="457200"/>
          </a:xfrm>
          <a:prstGeom prst="rect">
            <a:avLst/>
          </a:prstGeom>
          <a:noFill/>
          <a:ln/>
        </p:spPr>
        <p:txBody>
          <a:bodyPr wrap="square" lIns="0" tIns="0" rIns="0" bIns="0" rtlCol="0" anchor="t"/>
          <a:lstStyle/>
          <a:p>
            <a:pPr indent="0" marL="0">
              <a:buNone/>
            </a:pPr>
            <a:r>
              <a:rPr lang="en-US" sz="1300" dirty="0">
                <a:solidFill>
                  <a:srgbClr val="5DADE2"/>
                </a:solidFill>
                <a:latin typeface="Arial" pitchFamily="34" charset="0"/>
                <a:ea typeface="Arial" pitchFamily="34" charset="-122"/>
                <a:cs typeface="Arial" pitchFamily="34" charset="-120"/>
              </a:rPr>
              <a:t>Thank you. Questions and corrections are welcome — the hub page lists every source we relied on.</a:t>
            </a:r>
            <a:endParaRPr lang="en-US" sz="1300" dirty="0"/>
          </a:p>
        </p:txBody>
      </p:sp>
      <p:sp>
        <p:nvSpPr>
          <p:cNvPr id="10" name="Text 8"/>
          <p:cNvSpPr/>
          <p:nvPr/>
        </p:nvSpPr>
        <p:spPr>
          <a:xfrm>
            <a:off x="457200" y="3383280"/>
            <a:ext cx="8229600" cy="777240"/>
          </a:xfrm>
          <a:prstGeom prst="rect">
            <a:avLst/>
          </a:prstGeom>
          <a:noFill/>
          <a:ln/>
        </p:spPr>
        <p:txBody>
          <a:bodyPr wrap="square" lIns="0" tIns="0" rIns="0" bIns="0" rtlCol="0" anchor="t"/>
          <a:lstStyle/>
          <a:p>
            <a:pPr indent="0" marL="0">
              <a:buNone/>
            </a:pPr>
            <a:r>
              <a:rPr lang="en-US" sz="900" dirty="0">
                <a:solidFill>
                  <a:srgbClr val="FFFFFF"/>
                </a:solidFill>
                <a:latin typeface="Arial" pitchFamily="34" charset="0"/>
                <a:ea typeface="Arial" pitchFamily="34" charset="-122"/>
                <a:cs typeface="Arial" pitchFamily="34" charset="-120"/>
              </a:rPr>
              <a:t>Independent, plain-language explainer prepared by AI Housers (Houser Technologies LLC). Not legal, compliance, or financial advice; not affiliated with HUD, USDA, Congress, or any agency. Every fact traces to a primary or authoritative source; confirm against the enacted text and official agency guidance before acting.</a:t>
            </a:r>
            <a:endParaRPr lang="en-US" sz="900" dirty="0"/>
          </a:p>
        </p:txBody>
      </p:sp>
      <p:sp>
        <p:nvSpPr>
          <p:cNvPr id="11" name="Text 9"/>
          <p:cNvSpPr/>
          <p:nvPr/>
        </p:nvSpPr>
        <p:spPr>
          <a:xfrm>
            <a:off x="457200" y="4224528"/>
            <a:ext cx="8229600" cy="274320"/>
          </a:xfrm>
          <a:prstGeom prst="rect">
            <a:avLst/>
          </a:prstGeom>
          <a:noFill/>
          <a:ln/>
        </p:spPr>
        <p:txBody>
          <a:bodyPr wrap="square" lIns="0" tIns="0" rIns="0" bIns="0" rtlCol="0" anchor="t"/>
          <a:lstStyle/>
          <a:p>
            <a:pPr indent="0" marL="0">
              <a:buNone/>
            </a:pPr>
            <a:r>
              <a:rPr lang="en-US" sz="900" dirty="0">
                <a:solidFill>
                  <a:srgbClr val="5DADE2"/>
                </a:solidFill>
                <a:latin typeface="Arial" pitchFamily="34" charset="0"/>
                <a:ea typeface="Arial" pitchFamily="34" charset="-122"/>
                <a:cs typeface="Arial" pitchFamily="34" charset="-120"/>
              </a:rPr>
              <a:t>Prepared from aihousers.com/road-to-housing · content reviewed August 29, 2026</a:t>
            </a:r>
            <a:endParaRPr lang="en-US" sz="900" dirty="0"/>
          </a:p>
        </p:txBody>
      </p:sp>
      <p:sp>
        <p:nvSpPr>
          <p:cNvPr id="12" name="Text 10"/>
          <p:cNvSpPr/>
          <p:nvPr/>
        </p:nvSpPr>
        <p:spPr>
          <a:xfrm>
            <a:off x="457200" y="4498848"/>
            <a:ext cx="8229600" cy="274320"/>
          </a:xfrm>
          <a:prstGeom prst="rect">
            <a:avLst/>
          </a:prstGeom>
          <a:noFill/>
          <a:ln/>
        </p:spPr>
        <p:txBody>
          <a:bodyPr wrap="square" lIns="0" tIns="0" rIns="0" bIns="0" rtlCol="0" anchor="t"/>
          <a:lstStyle/>
          <a:p>
            <a:pPr indent="0" marL="0">
              <a:buNone/>
            </a:pPr>
            <a:r>
              <a:rPr lang="en-US" sz="900" dirty="0">
                <a:solidFill>
                  <a:srgbClr val="FFFFFF"/>
                </a:solidFill>
                <a:latin typeface="Arial" pitchFamily="34" charset="0"/>
                <a:ea typeface="Arial" pitchFamily="34" charset="-122"/>
                <a:cs typeface="Arial" pitchFamily="34" charset="-120"/>
              </a:rPr>
              <a:t>Reuse freely, including with your own logo, with attribution to AI Housers — aihousers.com/road-to-housing (CC BY 4.0).</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The one thing to know</a:t>
            </a:r>
            <a:endParaRPr lang="en-US" sz="2600" dirty="0"/>
          </a:p>
        </p:txBody>
      </p:sp>
      <p:sp>
        <p:nvSpPr>
          <p:cNvPr id="3" name="Shape 1"/>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4" name="Shape 2"/>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5" name="Shape 3"/>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6" name="Shape 4"/>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7" name="Shape 5"/>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8" name="Text 6"/>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9" name="Text 7"/>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2</a:t>
            </a:r>
            <a:endParaRPr lang="en-US" sz="900" dirty="0"/>
          </a:p>
        </p:txBody>
      </p:sp>
      <p:sp>
        <p:nvSpPr>
          <p:cNvPr id="10" name="Shape 8"/>
          <p:cNvSpPr/>
          <p:nvPr/>
        </p:nvSpPr>
        <p:spPr>
          <a:xfrm>
            <a:off x="457200" y="1188720"/>
            <a:ext cx="8229600" cy="2468880"/>
          </a:xfrm>
          <a:prstGeom prst="roundRect">
            <a:avLst>
              <a:gd name="adj" fmla="val 2963"/>
            </a:avLst>
          </a:prstGeom>
          <a:solidFill>
            <a:srgbClr val="EFF2F6"/>
          </a:solidFill>
          <a:ln w="12700">
            <a:solidFill>
              <a:srgbClr val="EFF2F6"/>
            </a:solidFill>
            <a:prstDash val="solid"/>
          </a:ln>
        </p:spPr>
      </p:sp>
      <p:sp>
        <p:nvSpPr>
          <p:cNvPr id="11" name="Shape 9"/>
          <p:cNvSpPr/>
          <p:nvPr/>
        </p:nvSpPr>
        <p:spPr>
          <a:xfrm>
            <a:off x="777240" y="1554480"/>
            <a:ext cx="201168" cy="140818"/>
          </a:xfrm>
          <a:prstGeom prst="roundRect">
            <a:avLst>
              <a:gd name="adj" fmla="val 14286"/>
            </a:avLst>
          </a:prstGeom>
          <a:solidFill>
            <a:srgbClr val="D98E2B"/>
          </a:solidFill>
          <a:ln w="12700">
            <a:solidFill>
              <a:srgbClr val="D98E2B"/>
            </a:solidFill>
            <a:prstDash val="solid"/>
          </a:ln>
        </p:spPr>
      </p:sp>
      <p:sp>
        <p:nvSpPr>
          <p:cNvPr id="12" name="Text 10"/>
          <p:cNvSpPr/>
          <p:nvPr/>
        </p:nvSpPr>
        <p:spPr>
          <a:xfrm>
            <a:off x="777240" y="1783080"/>
            <a:ext cx="7589520" cy="1737360"/>
          </a:xfrm>
          <a:prstGeom prst="rect">
            <a:avLst/>
          </a:prstGeom>
          <a:noFill/>
          <a:ln/>
        </p:spPr>
        <p:txBody>
          <a:bodyPr wrap="square" lIns="0" tIns="0" rIns="0" bIns="0" rtlCol="0" anchor="t"/>
          <a:lstStyle/>
          <a:p>
            <a:pPr indent="0" marL="0">
              <a:buNone/>
            </a:pPr>
            <a:r>
              <a:rPr lang="en-US" sz="1800" b="1" dirty="0">
                <a:solidFill>
                  <a:srgbClr val="154360"/>
                </a:solidFill>
                <a:latin typeface="Arial" pitchFamily="34" charset="0"/>
                <a:ea typeface="Arial" pitchFamily="34" charset="-122"/>
                <a:cs typeface="Arial" pitchFamily="34" charset="-120"/>
              </a:rPr>
              <a:t>Section 602 keeps VA disability benefits from disqualifying veterans from HUD-VASH, Section 503 lets ESG recipients waive the 60% shelter and outreach cap for FY2027–2030 (with an anti-displacement condition), and Sections 601 and 603 put VA-loan prompts on the URLA within six months — but the Continuum of Care reforms were dropped.</a:t>
            </a:r>
            <a:endParaRPr lang="en-US" sz="1800" dirty="0"/>
          </a:p>
        </p:txBody>
      </p:sp>
      <p:sp>
        <p:nvSpPr>
          <p:cNvPr id="13" name="Text 11"/>
          <p:cNvSpPr/>
          <p:nvPr/>
        </p:nvSpPr>
        <p:spPr>
          <a:xfrm>
            <a:off x="457200" y="3840480"/>
            <a:ext cx="8229600" cy="457200"/>
          </a:xfrm>
          <a:prstGeom prst="rect">
            <a:avLst/>
          </a:prstGeom>
          <a:noFill/>
          <a:ln/>
        </p:spPr>
        <p:txBody>
          <a:bodyPr wrap="square" lIns="0" tIns="0" rIns="0" bIns="0" rtlCol="0" anchor="t"/>
          <a:lstStyle/>
          <a:p>
            <a:pPr indent="0" marL="0">
              <a:buNone/>
            </a:pPr>
            <a:r>
              <a:rPr lang="en-US" sz="1300" i="1" dirty="0">
                <a:solidFill>
                  <a:srgbClr val="4B5563"/>
                </a:solidFill>
                <a:latin typeface="Arial" pitchFamily="34" charset="0"/>
                <a:ea typeface="Arial" pitchFamily="34" charset="-122"/>
                <a:cs typeface="Arial" pitchFamily="34" charset="-120"/>
              </a:rPr>
              <a:t>HUD-VASH income protection in statute, an ESG shelter-cap waiver, and VA-loan prompts on every mortgage application.</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What the Act is</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H.R. 6644 (119th Congress) · Public Law 119-101</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3</a:t>
            </a:r>
            <a:endParaRPr lang="en-US" sz="900" dirty="0"/>
          </a:p>
        </p:txBody>
      </p:sp>
      <p:sp>
        <p:nvSpPr>
          <p:cNvPr id="11" name="Shape 9"/>
          <p:cNvSpPr/>
          <p:nvPr/>
        </p:nvSpPr>
        <p:spPr>
          <a:xfrm>
            <a:off x="457200" y="1143000"/>
            <a:ext cx="4023360" cy="1389888"/>
          </a:xfrm>
          <a:prstGeom prst="roundRect">
            <a:avLst>
              <a:gd name="adj" fmla="val 5263"/>
            </a:avLst>
          </a:prstGeom>
          <a:solidFill>
            <a:srgbClr val="EFF2F6"/>
          </a:solidFill>
          <a:ln w="12700">
            <a:solidFill>
              <a:srgbClr val="EFF2F6"/>
            </a:solidFill>
            <a:prstDash val="solid"/>
          </a:ln>
        </p:spPr>
      </p:sp>
      <p:sp>
        <p:nvSpPr>
          <p:cNvPr id="12" name="Shape 10"/>
          <p:cNvSpPr/>
          <p:nvPr/>
        </p:nvSpPr>
        <p:spPr>
          <a:xfrm>
            <a:off x="685800" y="1344168"/>
            <a:ext cx="146304" cy="102413"/>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960120" y="1280160"/>
            <a:ext cx="3291840" cy="548640"/>
          </a:xfrm>
          <a:prstGeom prst="rect">
            <a:avLst/>
          </a:prstGeom>
          <a:noFill/>
          <a:ln/>
        </p:spPr>
        <p:txBody>
          <a:bodyPr wrap="square" lIns="0" tIns="0" rIns="0" bIns="0" rtlCol="0" anchor="ctr"/>
          <a:lstStyle/>
          <a:p>
            <a:pPr indent="0" marL="0">
              <a:buNone/>
            </a:pPr>
            <a:r>
              <a:rPr lang="en-US" sz="4000" b="1" dirty="0">
                <a:solidFill>
                  <a:srgbClr val="154360"/>
                </a:solidFill>
                <a:latin typeface="Arial" pitchFamily="34" charset="0"/>
                <a:ea typeface="Arial" pitchFamily="34" charset="-122"/>
                <a:cs typeface="Arial" pitchFamily="34" charset="-120"/>
              </a:rPr>
              <a:t>12 / 60</a:t>
            </a:r>
            <a:endParaRPr lang="en-US" sz="4000" dirty="0"/>
          </a:p>
        </p:txBody>
      </p:sp>
      <p:sp>
        <p:nvSpPr>
          <p:cNvPr id="14" name="Text 12"/>
          <p:cNvSpPr/>
          <p:nvPr/>
        </p:nvSpPr>
        <p:spPr>
          <a:xfrm>
            <a:off x="685800" y="1874520"/>
            <a:ext cx="356616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TITLES / SECTIONS</a:t>
            </a:r>
            <a:endParaRPr lang="en-US" sz="900" dirty="0"/>
          </a:p>
        </p:txBody>
      </p:sp>
      <p:sp>
        <p:nvSpPr>
          <p:cNvPr id="15" name="Text 13"/>
          <p:cNvSpPr/>
          <p:nvPr/>
        </p:nvSpPr>
        <p:spPr>
          <a:xfrm>
            <a:off x="685800" y="2093976"/>
            <a:ext cx="3566160" cy="384048"/>
          </a:xfrm>
          <a:prstGeom prst="rect">
            <a:avLst/>
          </a:prstGeom>
          <a:noFill/>
          <a:ln/>
        </p:spPr>
        <p:txBody>
          <a:bodyPr wrap="square" lIns="0" tIns="0" rIns="0" bIns="0" rtlCol="0" anchor="t"/>
          <a:lstStyle/>
          <a:p>
            <a:pPr indent="0" marL="0">
              <a:buNone/>
            </a:pPr>
            <a:r>
              <a:rPr lang="en-US" sz="1000" dirty="0">
                <a:solidFill>
                  <a:srgbClr val="1A1A2E"/>
                </a:solidFill>
                <a:latin typeface="Arial" pitchFamily="34" charset="0"/>
                <a:ea typeface="Arial" pitchFamily="34" charset="-122"/>
                <a:cs typeface="Arial" pitchFamily="34" charset="-120"/>
              </a:rPr>
              <a:t>Sec. 1 plus Secs. 101–1202 in the enrolled text</a:t>
            </a:r>
            <a:endParaRPr lang="en-US" sz="1000" dirty="0"/>
          </a:p>
        </p:txBody>
      </p:sp>
      <p:sp>
        <p:nvSpPr>
          <p:cNvPr id="16" name="Shape 14"/>
          <p:cNvSpPr/>
          <p:nvPr/>
        </p:nvSpPr>
        <p:spPr>
          <a:xfrm>
            <a:off x="4663440" y="1143000"/>
            <a:ext cx="4023360" cy="1389888"/>
          </a:xfrm>
          <a:prstGeom prst="roundRect">
            <a:avLst>
              <a:gd name="adj" fmla="val 5263"/>
            </a:avLst>
          </a:prstGeom>
          <a:solidFill>
            <a:srgbClr val="EFF2F6"/>
          </a:solidFill>
          <a:ln w="12700">
            <a:solidFill>
              <a:srgbClr val="EFF2F6"/>
            </a:solidFill>
            <a:prstDash val="solid"/>
          </a:ln>
        </p:spPr>
      </p:sp>
      <p:sp>
        <p:nvSpPr>
          <p:cNvPr id="17" name="Shape 15"/>
          <p:cNvSpPr/>
          <p:nvPr/>
        </p:nvSpPr>
        <p:spPr>
          <a:xfrm>
            <a:off x="4892040" y="1344168"/>
            <a:ext cx="146304" cy="102413"/>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5166360" y="1280160"/>
            <a:ext cx="3291840" cy="548640"/>
          </a:xfrm>
          <a:prstGeom prst="rect">
            <a:avLst/>
          </a:prstGeom>
          <a:noFill/>
          <a:ln/>
        </p:spPr>
        <p:txBody>
          <a:bodyPr wrap="square" lIns="0" tIns="0" rIns="0" bIns="0" rtlCol="0" anchor="ctr"/>
          <a:lstStyle/>
          <a:p>
            <a:pPr indent="0" marL="0">
              <a:buNone/>
            </a:pPr>
            <a:r>
              <a:rPr lang="en-US" sz="4000" b="1" dirty="0">
                <a:solidFill>
                  <a:srgbClr val="154360"/>
                </a:solidFill>
                <a:latin typeface="Arial" pitchFamily="34" charset="0"/>
                <a:ea typeface="Arial" pitchFamily="34" charset="-122"/>
                <a:cs typeface="Arial" pitchFamily="34" charset="-120"/>
              </a:rPr>
              <a:t>119-101</a:t>
            </a:r>
            <a:endParaRPr lang="en-US" sz="4000" dirty="0"/>
          </a:p>
        </p:txBody>
      </p:sp>
      <p:sp>
        <p:nvSpPr>
          <p:cNvPr id="19" name="Text 17"/>
          <p:cNvSpPr/>
          <p:nvPr/>
        </p:nvSpPr>
        <p:spPr>
          <a:xfrm>
            <a:off x="4892040" y="1874520"/>
            <a:ext cx="356616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PUBLIC LAW</a:t>
            </a:r>
            <a:endParaRPr lang="en-US" sz="900" dirty="0"/>
          </a:p>
        </p:txBody>
      </p:sp>
      <p:sp>
        <p:nvSpPr>
          <p:cNvPr id="20" name="Text 18"/>
          <p:cNvSpPr/>
          <p:nvPr/>
        </p:nvSpPr>
        <p:spPr>
          <a:xfrm>
            <a:off x="4892040" y="2093976"/>
            <a:ext cx="3566160" cy="384048"/>
          </a:xfrm>
          <a:prstGeom prst="rect">
            <a:avLst/>
          </a:prstGeom>
          <a:noFill/>
          <a:ln/>
        </p:spPr>
        <p:txBody>
          <a:bodyPr wrap="square" lIns="0" tIns="0" rIns="0" bIns="0" rtlCol="0" anchor="t"/>
          <a:lstStyle/>
          <a:p>
            <a:pPr indent="0" marL="0">
              <a:buNone/>
            </a:pPr>
            <a:r>
              <a:rPr lang="en-US" sz="1000" dirty="0">
                <a:solidFill>
                  <a:srgbClr val="1A1A2E"/>
                </a:solidFill>
                <a:latin typeface="Arial" pitchFamily="34" charset="0"/>
                <a:ea typeface="Arial" pitchFamily="34" charset="-122"/>
                <a:cs typeface="Arial" pitchFamily="34" charset="-120"/>
              </a:rPr>
              <a:t>Became law without the President’s signature, July 11, 2026</a:t>
            </a:r>
            <a:endParaRPr lang="en-US" sz="1000" dirty="0"/>
          </a:p>
        </p:txBody>
      </p:sp>
      <p:sp>
        <p:nvSpPr>
          <p:cNvPr id="21" name="Shape 19"/>
          <p:cNvSpPr/>
          <p:nvPr/>
        </p:nvSpPr>
        <p:spPr>
          <a:xfrm>
            <a:off x="457200" y="2715768"/>
            <a:ext cx="4023360" cy="1389888"/>
          </a:xfrm>
          <a:prstGeom prst="roundRect">
            <a:avLst>
              <a:gd name="adj" fmla="val 5263"/>
            </a:avLst>
          </a:prstGeom>
          <a:solidFill>
            <a:srgbClr val="EFF2F6"/>
          </a:solidFill>
          <a:ln w="12700">
            <a:solidFill>
              <a:srgbClr val="EFF2F6"/>
            </a:solidFill>
            <a:prstDash val="solid"/>
          </a:ln>
        </p:spPr>
      </p:sp>
      <p:sp>
        <p:nvSpPr>
          <p:cNvPr id="22" name="Shape 20"/>
          <p:cNvSpPr/>
          <p:nvPr/>
        </p:nvSpPr>
        <p:spPr>
          <a:xfrm>
            <a:off x="685800" y="2916936"/>
            <a:ext cx="146304" cy="102413"/>
          </a:xfrm>
          <a:prstGeom prst="roundRect">
            <a:avLst>
              <a:gd name="adj" fmla="val 14286"/>
            </a:avLst>
          </a:prstGeom>
          <a:solidFill>
            <a:srgbClr val="D98E2B"/>
          </a:solidFill>
          <a:ln w="12700">
            <a:solidFill>
              <a:srgbClr val="D98E2B"/>
            </a:solidFill>
            <a:prstDash val="solid"/>
          </a:ln>
        </p:spPr>
      </p:sp>
      <p:sp>
        <p:nvSpPr>
          <p:cNvPr id="23" name="Text 21"/>
          <p:cNvSpPr/>
          <p:nvPr/>
        </p:nvSpPr>
        <p:spPr>
          <a:xfrm>
            <a:off x="960120" y="2852928"/>
            <a:ext cx="3291840" cy="548640"/>
          </a:xfrm>
          <a:prstGeom prst="rect">
            <a:avLst/>
          </a:prstGeom>
          <a:noFill/>
          <a:ln/>
        </p:spPr>
        <p:txBody>
          <a:bodyPr wrap="square" lIns="0" tIns="0" rIns="0" bIns="0" rtlCol="0" anchor="ctr"/>
          <a:lstStyle/>
          <a:p>
            <a:pPr indent="0" marL="0">
              <a:buNone/>
            </a:pPr>
            <a:r>
              <a:rPr lang="en-US" sz="4000" b="1" dirty="0">
                <a:solidFill>
                  <a:srgbClr val="154360"/>
                </a:solidFill>
                <a:latin typeface="Arial" pitchFamily="34" charset="0"/>
                <a:ea typeface="Arial" pitchFamily="34" charset="-122"/>
                <a:cs typeface="Arial" pitchFamily="34" charset="-120"/>
              </a:rPr>
              <a:t>350 homes</a:t>
            </a:r>
            <a:endParaRPr lang="en-US" sz="4000" dirty="0"/>
          </a:p>
        </p:txBody>
      </p:sp>
      <p:sp>
        <p:nvSpPr>
          <p:cNvPr id="24" name="Text 22"/>
          <p:cNvSpPr/>
          <p:nvPr/>
        </p:nvSpPr>
        <p:spPr>
          <a:xfrm>
            <a:off x="685800" y="3447288"/>
            <a:ext cx="356616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INSTITUTIONAL-INVESTOR THRESHOLD</a:t>
            </a:r>
            <a:endParaRPr lang="en-US" sz="900" dirty="0"/>
          </a:p>
        </p:txBody>
      </p:sp>
      <p:sp>
        <p:nvSpPr>
          <p:cNvPr id="25" name="Text 23"/>
          <p:cNvSpPr/>
          <p:nvPr/>
        </p:nvSpPr>
        <p:spPr>
          <a:xfrm>
            <a:off x="685800" y="3666744"/>
            <a:ext cx="3566160" cy="384048"/>
          </a:xfrm>
          <a:prstGeom prst="rect">
            <a:avLst/>
          </a:prstGeom>
          <a:noFill/>
          <a:ln/>
        </p:spPr>
        <p:txBody>
          <a:bodyPr wrap="square" lIns="0" tIns="0" rIns="0" bIns="0" rtlCol="0" anchor="t"/>
          <a:lstStyle/>
          <a:p>
            <a:pPr indent="0" marL="0">
              <a:buNone/>
            </a:pPr>
            <a:r>
              <a:rPr lang="en-US" sz="1000" dirty="0">
                <a:solidFill>
                  <a:srgbClr val="1A1A2E"/>
                </a:solidFill>
                <a:latin typeface="Arial" pitchFamily="34" charset="0"/>
                <a:ea typeface="Arial" pitchFamily="34" charset="-122"/>
                <a:cs typeface="Arial" pitchFamily="34" charset="-120"/>
              </a:rPr>
              <a:t>Sec. 1001 purchase ban applies to investors controlling 350+ single-family homes</a:t>
            </a:r>
            <a:endParaRPr lang="en-US" sz="1000" dirty="0"/>
          </a:p>
        </p:txBody>
      </p:sp>
      <p:sp>
        <p:nvSpPr>
          <p:cNvPr id="26" name="Shape 24"/>
          <p:cNvSpPr/>
          <p:nvPr/>
        </p:nvSpPr>
        <p:spPr>
          <a:xfrm>
            <a:off x="4663440" y="2715768"/>
            <a:ext cx="4023360" cy="1389888"/>
          </a:xfrm>
          <a:prstGeom prst="roundRect">
            <a:avLst>
              <a:gd name="adj" fmla="val 5263"/>
            </a:avLst>
          </a:prstGeom>
          <a:solidFill>
            <a:srgbClr val="EFF2F6"/>
          </a:solidFill>
          <a:ln w="12700">
            <a:solidFill>
              <a:srgbClr val="EFF2F6"/>
            </a:solidFill>
            <a:prstDash val="solid"/>
          </a:ln>
        </p:spPr>
      </p:sp>
      <p:sp>
        <p:nvSpPr>
          <p:cNvPr id="27" name="Shape 25"/>
          <p:cNvSpPr/>
          <p:nvPr/>
        </p:nvSpPr>
        <p:spPr>
          <a:xfrm>
            <a:off x="4892040" y="2916936"/>
            <a:ext cx="146304" cy="102413"/>
          </a:xfrm>
          <a:prstGeom prst="roundRect">
            <a:avLst>
              <a:gd name="adj" fmla="val 14286"/>
            </a:avLst>
          </a:prstGeom>
          <a:solidFill>
            <a:srgbClr val="D98E2B"/>
          </a:solidFill>
          <a:ln w="12700">
            <a:solidFill>
              <a:srgbClr val="D98E2B"/>
            </a:solidFill>
            <a:prstDash val="solid"/>
          </a:ln>
        </p:spPr>
      </p:sp>
      <p:sp>
        <p:nvSpPr>
          <p:cNvPr id="28" name="Text 26"/>
          <p:cNvSpPr/>
          <p:nvPr/>
        </p:nvSpPr>
        <p:spPr>
          <a:xfrm>
            <a:off x="5166360" y="2852928"/>
            <a:ext cx="3291840" cy="548640"/>
          </a:xfrm>
          <a:prstGeom prst="rect">
            <a:avLst/>
          </a:prstGeom>
          <a:noFill/>
          <a:ln/>
        </p:spPr>
        <p:txBody>
          <a:bodyPr wrap="square" lIns="0" tIns="0" rIns="0" bIns="0" rtlCol="0" anchor="ctr"/>
          <a:lstStyle/>
          <a:p>
            <a:pPr indent="0" marL="0">
              <a:buNone/>
            </a:pPr>
            <a:r>
              <a:rPr lang="en-US" sz="3900" b="1" dirty="0">
                <a:solidFill>
                  <a:srgbClr val="154360"/>
                </a:solidFill>
                <a:latin typeface="Arial" pitchFamily="34" charset="0"/>
                <a:ea typeface="Arial" pitchFamily="34" charset="-122"/>
                <a:cs typeface="Arial" pitchFamily="34" charset="-120"/>
              </a:rPr>
              <a:t>Jan 7, 2027</a:t>
            </a:r>
            <a:endParaRPr lang="en-US" sz="3900" dirty="0"/>
          </a:p>
        </p:txBody>
      </p:sp>
      <p:sp>
        <p:nvSpPr>
          <p:cNvPr id="29" name="Text 27"/>
          <p:cNvSpPr/>
          <p:nvPr/>
        </p:nvSpPr>
        <p:spPr>
          <a:xfrm>
            <a:off x="4892040" y="3447288"/>
            <a:ext cx="356616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FIRST BIG DEADLINE CLUSTER</a:t>
            </a:r>
            <a:endParaRPr lang="en-US" sz="900" dirty="0"/>
          </a:p>
        </p:txBody>
      </p:sp>
      <p:sp>
        <p:nvSpPr>
          <p:cNvPr id="30" name="Text 28"/>
          <p:cNvSpPr/>
          <p:nvPr/>
        </p:nvSpPr>
        <p:spPr>
          <a:xfrm>
            <a:off x="4892040" y="3666744"/>
            <a:ext cx="3566160" cy="384048"/>
          </a:xfrm>
          <a:prstGeom prst="rect">
            <a:avLst/>
          </a:prstGeom>
          <a:noFill/>
          <a:ln/>
        </p:spPr>
        <p:txBody>
          <a:bodyPr wrap="square" lIns="0" tIns="0" rIns="0" bIns="0" rtlCol="0" anchor="t"/>
          <a:lstStyle/>
          <a:p>
            <a:pPr indent="0" marL="0">
              <a:buNone/>
            </a:pPr>
            <a:r>
              <a:rPr lang="en-US" sz="1000" dirty="0">
                <a:solidFill>
                  <a:srgbClr val="1A1A2E"/>
                </a:solidFill>
                <a:latin typeface="Arial" pitchFamily="34" charset="0"/>
                <a:ea typeface="Arial" pitchFamily="34" charset="-122"/>
                <a:cs typeface="Arial" pitchFamily="34" charset="-120"/>
              </a:rPr>
              <a:t>180 days after enactment — investor ban takes effect; several HUD/USDA deliverables due</a:t>
            </a:r>
            <a:endParaRPr lang="en-US" sz="1000" dirty="0"/>
          </a:p>
        </p:txBody>
      </p:sp>
      <p:sp>
        <p:nvSpPr>
          <p:cNvPr id="31" name="Text 29"/>
          <p:cNvSpPr/>
          <p:nvPr/>
        </p:nvSpPr>
        <p:spPr>
          <a:xfrm>
            <a:off x="457200" y="4288536"/>
            <a:ext cx="8229600" cy="50292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Became law without the President’s signature on July 11, 2026.</a:t>
            </a:r>
            <a:endParaRPr lang="en-US" sz="1300" dirty="0"/>
          </a:p>
          <a:p>
            <a:pPr indent="0" marL="0">
              <a:buNone/>
            </a:pPr>
            <a:r>
              <a:rPr lang="en-US" sz="1100" dirty="0">
                <a:solidFill>
                  <a:srgbClr val="4B5563"/>
                </a:solidFill>
                <a:latin typeface="Arial" pitchFamily="34" charset="0"/>
                <a:ea typeface="Arial" pitchFamily="34" charset="-122"/>
                <a:cs typeface="Arial" pitchFamily="34" charset="-120"/>
              </a:rPr>
              <a:t>21st Century ROAD to Housing Act — 12 titles, 60 sections.</a:t>
            </a:r>
            <a:endParaRPr lang="en-US" sz="13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How it became law</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Roll-call votes on H.R. 6644 and the date it took effect</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4</a:t>
            </a:r>
            <a:endParaRPr lang="en-US" sz="900" dirty="0"/>
          </a:p>
        </p:txBody>
      </p:sp>
      <p:sp>
        <p:nvSpPr>
          <p:cNvPr id="11" name="Shape 9"/>
          <p:cNvSpPr/>
          <p:nvPr/>
        </p:nvSpPr>
        <p:spPr>
          <a:xfrm>
            <a:off x="1463040" y="2788920"/>
            <a:ext cx="6217920" cy="0"/>
          </a:xfrm>
          <a:prstGeom prst="line">
            <a:avLst/>
          </a:prstGeom>
          <a:noFill/>
          <a:ln w="19050">
            <a:solidFill>
              <a:srgbClr val="DDE3EA"/>
            </a:solidFill>
            <a:prstDash val="solid"/>
          </a:ln>
        </p:spPr>
      </p:sp>
      <p:sp>
        <p:nvSpPr>
          <p:cNvPr id="12" name="Shape 10"/>
          <p:cNvSpPr/>
          <p:nvPr/>
        </p:nvSpPr>
        <p:spPr>
          <a:xfrm>
            <a:off x="1371600" y="2697480"/>
            <a:ext cx="182880" cy="182880"/>
          </a:xfrm>
          <a:prstGeom prst="ellipse">
            <a:avLst/>
          </a:prstGeom>
          <a:solidFill>
            <a:srgbClr val="1B4F72"/>
          </a:solidFill>
          <a:ln w="19050">
            <a:solidFill>
              <a:srgbClr val="FFFFFF"/>
            </a:solidFill>
            <a:prstDash val="solid"/>
          </a:ln>
        </p:spPr>
      </p:sp>
      <p:sp>
        <p:nvSpPr>
          <p:cNvPr id="13" name="Text 11"/>
          <p:cNvSpPr/>
          <p:nvPr/>
        </p:nvSpPr>
        <p:spPr>
          <a:xfrm>
            <a:off x="457200" y="1536192"/>
            <a:ext cx="2011680" cy="960120"/>
          </a:xfrm>
          <a:prstGeom prst="rect">
            <a:avLst/>
          </a:prstGeom>
          <a:noFill/>
          <a:ln/>
        </p:spPr>
        <p:txBody>
          <a:bodyPr wrap="square" lIns="0" tIns="0" rIns="0" bIns="0" rtlCol="0" anchor="b"/>
          <a:lstStyle/>
          <a:p>
            <a:pPr algn="ctr" indent="0" marL="0">
              <a:buNone/>
            </a:pPr>
            <a:r>
              <a:rPr lang="en-US" sz="1200" b="1" dirty="0">
                <a:solidFill>
                  <a:srgbClr val="154360"/>
                </a:solidFill>
                <a:latin typeface="Arial" pitchFamily="34" charset="0"/>
                <a:ea typeface="Arial" pitchFamily="34" charset="-122"/>
                <a:cs typeface="Arial" pitchFamily="34" charset="-120"/>
              </a:rPr>
              <a:t>Feb 9,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House passes</a:t>
            </a:r>
            <a:endParaRPr lang="en-US" sz="1200" dirty="0"/>
          </a:p>
          <a:p>
            <a:pPr algn="ctr" indent="0" marL="0">
              <a:buNone/>
            </a:pPr>
            <a:r>
              <a:rPr lang="en-US" sz="1600" b="1" dirty="0">
                <a:solidFill>
                  <a:srgbClr val="1B4F72"/>
                </a:solidFill>
                <a:latin typeface="Arial" pitchFamily="34" charset="0"/>
                <a:ea typeface="Arial" pitchFamily="34" charset="-122"/>
                <a:cs typeface="Arial" pitchFamily="34" charset="-120"/>
              </a:rPr>
              <a:t>390–9</a:t>
            </a:r>
            <a:endParaRPr lang="en-US" sz="1200" dirty="0"/>
          </a:p>
        </p:txBody>
      </p:sp>
      <p:sp>
        <p:nvSpPr>
          <p:cNvPr id="14" name="Shape 12"/>
          <p:cNvSpPr/>
          <p:nvPr/>
        </p:nvSpPr>
        <p:spPr>
          <a:xfrm>
            <a:off x="1463040" y="2514600"/>
            <a:ext cx="0" cy="182880"/>
          </a:xfrm>
          <a:prstGeom prst="line">
            <a:avLst/>
          </a:prstGeom>
          <a:noFill/>
          <a:ln w="12700">
            <a:solidFill>
              <a:srgbClr val="DDE3EA"/>
            </a:solidFill>
            <a:prstDash val="solid"/>
          </a:ln>
        </p:spPr>
      </p:sp>
      <p:sp>
        <p:nvSpPr>
          <p:cNvPr id="15" name="Shape 13"/>
          <p:cNvSpPr/>
          <p:nvPr/>
        </p:nvSpPr>
        <p:spPr>
          <a:xfrm>
            <a:off x="2615184" y="2697480"/>
            <a:ext cx="182880" cy="182880"/>
          </a:xfrm>
          <a:prstGeom prst="ellipse">
            <a:avLst/>
          </a:prstGeom>
          <a:solidFill>
            <a:srgbClr val="1B4F72"/>
          </a:solidFill>
          <a:ln w="19050">
            <a:solidFill>
              <a:srgbClr val="FFFFFF"/>
            </a:solidFill>
            <a:prstDash val="solid"/>
          </a:ln>
        </p:spPr>
      </p:sp>
      <p:sp>
        <p:nvSpPr>
          <p:cNvPr id="16" name="Text 14"/>
          <p:cNvSpPr/>
          <p:nvPr/>
        </p:nvSpPr>
        <p:spPr>
          <a:xfrm>
            <a:off x="1700784" y="3081528"/>
            <a:ext cx="2011680" cy="960120"/>
          </a:xfrm>
          <a:prstGeom prst="rect">
            <a:avLst/>
          </a:prstGeom>
          <a:noFill/>
          <a:ln/>
        </p:spPr>
        <p:txBody>
          <a:bodyPr wrap="square" lIns="0" tIns="0" rIns="0" bIns="0" rtlCol="0" anchor="t"/>
          <a:lstStyle/>
          <a:p>
            <a:pPr algn="ctr" indent="0" marL="0">
              <a:buNone/>
            </a:pPr>
            <a:r>
              <a:rPr lang="en-US" sz="1200" b="1" dirty="0">
                <a:solidFill>
                  <a:srgbClr val="154360"/>
                </a:solidFill>
                <a:latin typeface="Arial" pitchFamily="34" charset="0"/>
                <a:ea typeface="Arial" pitchFamily="34" charset="-122"/>
                <a:cs typeface="Arial" pitchFamily="34" charset="-120"/>
              </a:rPr>
              <a:t>Mar 12,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Senate passes</a:t>
            </a:r>
            <a:endParaRPr lang="en-US" sz="1200" dirty="0"/>
          </a:p>
          <a:p>
            <a:pPr algn="ctr" indent="0" marL="0">
              <a:buNone/>
            </a:pPr>
            <a:r>
              <a:rPr lang="en-US" sz="1600" b="1" dirty="0">
                <a:solidFill>
                  <a:srgbClr val="1B4F72"/>
                </a:solidFill>
                <a:latin typeface="Arial" pitchFamily="34" charset="0"/>
                <a:ea typeface="Arial" pitchFamily="34" charset="-122"/>
                <a:cs typeface="Arial" pitchFamily="34" charset="-120"/>
              </a:rPr>
              <a:t>89–10</a:t>
            </a:r>
            <a:endParaRPr lang="en-US" sz="1200" dirty="0"/>
          </a:p>
        </p:txBody>
      </p:sp>
      <p:sp>
        <p:nvSpPr>
          <p:cNvPr id="17" name="Shape 15"/>
          <p:cNvSpPr/>
          <p:nvPr/>
        </p:nvSpPr>
        <p:spPr>
          <a:xfrm>
            <a:off x="2706624" y="2880360"/>
            <a:ext cx="0" cy="182880"/>
          </a:xfrm>
          <a:prstGeom prst="line">
            <a:avLst/>
          </a:prstGeom>
          <a:noFill/>
          <a:ln w="12700">
            <a:solidFill>
              <a:srgbClr val="DDE3EA"/>
            </a:solidFill>
            <a:prstDash val="solid"/>
          </a:ln>
        </p:spPr>
      </p:sp>
      <p:sp>
        <p:nvSpPr>
          <p:cNvPr id="18" name="Shape 16"/>
          <p:cNvSpPr/>
          <p:nvPr/>
        </p:nvSpPr>
        <p:spPr>
          <a:xfrm>
            <a:off x="3858768" y="2697480"/>
            <a:ext cx="182880" cy="182880"/>
          </a:xfrm>
          <a:prstGeom prst="ellipse">
            <a:avLst/>
          </a:prstGeom>
          <a:solidFill>
            <a:srgbClr val="1B4F72"/>
          </a:solidFill>
          <a:ln w="19050">
            <a:solidFill>
              <a:srgbClr val="FFFFFF"/>
            </a:solidFill>
            <a:prstDash val="solid"/>
          </a:ln>
        </p:spPr>
      </p:sp>
      <p:sp>
        <p:nvSpPr>
          <p:cNvPr id="19" name="Text 17"/>
          <p:cNvSpPr/>
          <p:nvPr/>
        </p:nvSpPr>
        <p:spPr>
          <a:xfrm>
            <a:off x="2944368" y="1536192"/>
            <a:ext cx="2011680" cy="960120"/>
          </a:xfrm>
          <a:prstGeom prst="rect">
            <a:avLst/>
          </a:prstGeom>
          <a:noFill/>
          <a:ln/>
        </p:spPr>
        <p:txBody>
          <a:bodyPr wrap="square" lIns="0" tIns="0" rIns="0" bIns="0" rtlCol="0" anchor="b"/>
          <a:lstStyle/>
          <a:p>
            <a:pPr algn="ctr" indent="0" marL="0">
              <a:buNone/>
            </a:pPr>
            <a:r>
              <a:rPr lang="en-US" sz="1200" b="1" dirty="0">
                <a:solidFill>
                  <a:srgbClr val="154360"/>
                </a:solidFill>
                <a:latin typeface="Arial" pitchFamily="34" charset="0"/>
                <a:ea typeface="Arial" pitchFamily="34" charset="-122"/>
                <a:cs typeface="Arial" pitchFamily="34" charset="-120"/>
              </a:rPr>
              <a:t>May 20,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House concurs, amended</a:t>
            </a:r>
            <a:endParaRPr lang="en-US" sz="1200" dirty="0"/>
          </a:p>
          <a:p>
            <a:pPr algn="ctr" indent="0" marL="0">
              <a:buNone/>
            </a:pPr>
            <a:r>
              <a:rPr lang="en-US" sz="1600" b="1" dirty="0">
                <a:solidFill>
                  <a:srgbClr val="1B4F72"/>
                </a:solidFill>
                <a:latin typeface="Arial" pitchFamily="34" charset="0"/>
                <a:ea typeface="Arial" pitchFamily="34" charset="-122"/>
                <a:cs typeface="Arial" pitchFamily="34" charset="-120"/>
              </a:rPr>
              <a:t>396–13</a:t>
            </a:r>
            <a:endParaRPr lang="en-US" sz="1200" dirty="0"/>
          </a:p>
        </p:txBody>
      </p:sp>
      <p:sp>
        <p:nvSpPr>
          <p:cNvPr id="20" name="Shape 18"/>
          <p:cNvSpPr/>
          <p:nvPr/>
        </p:nvSpPr>
        <p:spPr>
          <a:xfrm>
            <a:off x="3950208" y="2514600"/>
            <a:ext cx="0" cy="182880"/>
          </a:xfrm>
          <a:prstGeom prst="line">
            <a:avLst/>
          </a:prstGeom>
          <a:noFill/>
          <a:ln w="12700">
            <a:solidFill>
              <a:srgbClr val="DDE3EA"/>
            </a:solidFill>
            <a:prstDash val="solid"/>
          </a:ln>
        </p:spPr>
      </p:sp>
      <p:sp>
        <p:nvSpPr>
          <p:cNvPr id="21" name="Shape 19"/>
          <p:cNvSpPr/>
          <p:nvPr/>
        </p:nvSpPr>
        <p:spPr>
          <a:xfrm>
            <a:off x="5102352" y="2697480"/>
            <a:ext cx="182880" cy="182880"/>
          </a:xfrm>
          <a:prstGeom prst="ellipse">
            <a:avLst/>
          </a:prstGeom>
          <a:solidFill>
            <a:srgbClr val="1B4F72"/>
          </a:solidFill>
          <a:ln w="19050">
            <a:solidFill>
              <a:srgbClr val="FFFFFF"/>
            </a:solidFill>
            <a:prstDash val="solid"/>
          </a:ln>
        </p:spPr>
      </p:sp>
      <p:sp>
        <p:nvSpPr>
          <p:cNvPr id="22" name="Text 20"/>
          <p:cNvSpPr/>
          <p:nvPr/>
        </p:nvSpPr>
        <p:spPr>
          <a:xfrm>
            <a:off x="4187952" y="3081528"/>
            <a:ext cx="2011680" cy="960120"/>
          </a:xfrm>
          <a:prstGeom prst="rect">
            <a:avLst/>
          </a:prstGeom>
          <a:noFill/>
          <a:ln/>
        </p:spPr>
        <p:txBody>
          <a:bodyPr wrap="square" lIns="0" tIns="0" rIns="0" bIns="0" rtlCol="0" anchor="t"/>
          <a:lstStyle/>
          <a:p>
            <a:pPr algn="ctr" indent="0" marL="0">
              <a:buNone/>
            </a:pPr>
            <a:r>
              <a:rPr lang="en-US" sz="1200" b="1" dirty="0">
                <a:solidFill>
                  <a:srgbClr val="154360"/>
                </a:solidFill>
                <a:latin typeface="Arial" pitchFamily="34" charset="0"/>
                <a:ea typeface="Arial" pitchFamily="34" charset="-122"/>
                <a:cs typeface="Arial" pitchFamily="34" charset="-120"/>
              </a:rPr>
              <a:t>Jun 22,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Senate concurs, amended</a:t>
            </a:r>
            <a:endParaRPr lang="en-US" sz="1200" dirty="0"/>
          </a:p>
          <a:p>
            <a:pPr algn="ctr" indent="0" marL="0">
              <a:buNone/>
            </a:pPr>
            <a:r>
              <a:rPr lang="en-US" sz="1600" b="1" dirty="0">
                <a:solidFill>
                  <a:srgbClr val="1B4F72"/>
                </a:solidFill>
                <a:latin typeface="Arial" pitchFamily="34" charset="0"/>
                <a:ea typeface="Arial" pitchFamily="34" charset="-122"/>
                <a:cs typeface="Arial" pitchFamily="34" charset="-120"/>
              </a:rPr>
              <a:t>85–5</a:t>
            </a:r>
            <a:endParaRPr lang="en-US" sz="1200" dirty="0"/>
          </a:p>
        </p:txBody>
      </p:sp>
      <p:sp>
        <p:nvSpPr>
          <p:cNvPr id="23" name="Shape 21"/>
          <p:cNvSpPr/>
          <p:nvPr/>
        </p:nvSpPr>
        <p:spPr>
          <a:xfrm>
            <a:off x="5193792" y="2880360"/>
            <a:ext cx="0" cy="182880"/>
          </a:xfrm>
          <a:prstGeom prst="line">
            <a:avLst/>
          </a:prstGeom>
          <a:noFill/>
          <a:ln w="12700">
            <a:solidFill>
              <a:srgbClr val="DDE3EA"/>
            </a:solidFill>
            <a:prstDash val="solid"/>
          </a:ln>
        </p:spPr>
      </p:sp>
      <p:sp>
        <p:nvSpPr>
          <p:cNvPr id="24" name="Shape 22"/>
          <p:cNvSpPr/>
          <p:nvPr/>
        </p:nvSpPr>
        <p:spPr>
          <a:xfrm>
            <a:off x="6345936" y="2697480"/>
            <a:ext cx="182880" cy="182880"/>
          </a:xfrm>
          <a:prstGeom prst="ellipse">
            <a:avLst/>
          </a:prstGeom>
          <a:solidFill>
            <a:srgbClr val="1B4F72"/>
          </a:solidFill>
          <a:ln w="19050">
            <a:solidFill>
              <a:srgbClr val="FFFFFF"/>
            </a:solidFill>
            <a:prstDash val="solid"/>
          </a:ln>
        </p:spPr>
      </p:sp>
      <p:sp>
        <p:nvSpPr>
          <p:cNvPr id="25" name="Text 23"/>
          <p:cNvSpPr/>
          <p:nvPr/>
        </p:nvSpPr>
        <p:spPr>
          <a:xfrm>
            <a:off x="5431536" y="1536192"/>
            <a:ext cx="2011680" cy="960120"/>
          </a:xfrm>
          <a:prstGeom prst="rect">
            <a:avLst/>
          </a:prstGeom>
          <a:noFill/>
          <a:ln/>
        </p:spPr>
        <p:txBody>
          <a:bodyPr wrap="square" lIns="0" tIns="0" rIns="0" bIns="0" rtlCol="0" anchor="b"/>
          <a:lstStyle/>
          <a:p>
            <a:pPr algn="ctr" indent="0" marL="0">
              <a:buNone/>
            </a:pPr>
            <a:r>
              <a:rPr lang="en-US" sz="1200" b="1" dirty="0">
                <a:solidFill>
                  <a:srgbClr val="154360"/>
                </a:solidFill>
                <a:latin typeface="Arial" pitchFamily="34" charset="0"/>
                <a:ea typeface="Arial" pitchFamily="34" charset="-122"/>
                <a:cs typeface="Arial" pitchFamily="34" charset="-120"/>
              </a:rPr>
              <a:t>Jun 23,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House clears the bill</a:t>
            </a:r>
            <a:endParaRPr lang="en-US" sz="1200" dirty="0"/>
          </a:p>
          <a:p>
            <a:pPr algn="ctr" indent="0" marL="0">
              <a:buNone/>
            </a:pPr>
            <a:r>
              <a:rPr lang="en-US" sz="1600" b="1" dirty="0">
                <a:solidFill>
                  <a:srgbClr val="1B4F72"/>
                </a:solidFill>
                <a:latin typeface="Arial" pitchFamily="34" charset="0"/>
                <a:ea typeface="Arial" pitchFamily="34" charset="-122"/>
                <a:cs typeface="Arial" pitchFamily="34" charset="-120"/>
              </a:rPr>
              <a:t>358–32</a:t>
            </a:r>
            <a:endParaRPr lang="en-US" sz="1200" dirty="0"/>
          </a:p>
        </p:txBody>
      </p:sp>
      <p:sp>
        <p:nvSpPr>
          <p:cNvPr id="26" name="Shape 24"/>
          <p:cNvSpPr/>
          <p:nvPr/>
        </p:nvSpPr>
        <p:spPr>
          <a:xfrm>
            <a:off x="6437376" y="2514600"/>
            <a:ext cx="0" cy="182880"/>
          </a:xfrm>
          <a:prstGeom prst="line">
            <a:avLst/>
          </a:prstGeom>
          <a:noFill/>
          <a:ln w="12700">
            <a:solidFill>
              <a:srgbClr val="DDE3EA"/>
            </a:solidFill>
            <a:prstDash val="solid"/>
          </a:ln>
        </p:spPr>
      </p:sp>
      <p:sp>
        <p:nvSpPr>
          <p:cNvPr id="27" name="Shape 25"/>
          <p:cNvSpPr/>
          <p:nvPr/>
        </p:nvSpPr>
        <p:spPr>
          <a:xfrm>
            <a:off x="7562088" y="2670048"/>
            <a:ext cx="237744" cy="237744"/>
          </a:xfrm>
          <a:prstGeom prst="ellipse">
            <a:avLst/>
          </a:prstGeom>
          <a:solidFill>
            <a:srgbClr val="D98E2B"/>
          </a:solidFill>
          <a:ln w="19050">
            <a:solidFill>
              <a:srgbClr val="FFFFFF"/>
            </a:solidFill>
            <a:prstDash val="solid"/>
          </a:ln>
        </p:spPr>
      </p:sp>
      <p:sp>
        <p:nvSpPr>
          <p:cNvPr id="28" name="Text 26"/>
          <p:cNvSpPr/>
          <p:nvPr/>
        </p:nvSpPr>
        <p:spPr>
          <a:xfrm>
            <a:off x="6675120" y="3081528"/>
            <a:ext cx="2011680" cy="960120"/>
          </a:xfrm>
          <a:prstGeom prst="rect">
            <a:avLst/>
          </a:prstGeom>
          <a:noFill/>
          <a:ln/>
        </p:spPr>
        <p:txBody>
          <a:bodyPr wrap="square" lIns="0" tIns="0" rIns="0" bIns="0" rtlCol="0" anchor="t"/>
          <a:lstStyle/>
          <a:p>
            <a:pPr algn="ctr" indent="0" marL="0">
              <a:buNone/>
            </a:pPr>
            <a:r>
              <a:rPr lang="en-US" sz="1200" b="1" dirty="0">
                <a:solidFill>
                  <a:srgbClr val="154360"/>
                </a:solidFill>
                <a:latin typeface="Arial" pitchFamily="34" charset="0"/>
                <a:ea typeface="Arial" pitchFamily="34" charset="-122"/>
                <a:cs typeface="Arial" pitchFamily="34" charset="-120"/>
              </a:rPr>
              <a:t>Jul 11,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Became law (no signature)</a:t>
            </a:r>
            <a:endParaRPr lang="en-US" sz="1200" dirty="0"/>
          </a:p>
        </p:txBody>
      </p:sp>
      <p:sp>
        <p:nvSpPr>
          <p:cNvPr id="29" name="Shape 27"/>
          <p:cNvSpPr/>
          <p:nvPr/>
        </p:nvSpPr>
        <p:spPr>
          <a:xfrm>
            <a:off x="7680960" y="2907792"/>
            <a:ext cx="0" cy="155448"/>
          </a:xfrm>
          <a:prstGeom prst="line">
            <a:avLst/>
          </a:prstGeom>
          <a:noFill/>
          <a:ln w="12700">
            <a:solidFill>
              <a:srgbClr val="DDE3EA"/>
            </a:solidFill>
            <a:prstDash val="solid"/>
          </a:ln>
        </p:spPr>
      </p:sp>
      <p:sp>
        <p:nvSpPr>
          <p:cNvPr id="30" name="Text 28"/>
          <p:cNvSpPr/>
          <p:nvPr/>
        </p:nvSpPr>
        <p:spPr>
          <a:xfrm>
            <a:off x="457200" y="4069080"/>
            <a:ext cx="8229600" cy="457200"/>
          </a:xfrm>
          <a:prstGeom prst="rect">
            <a:avLst/>
          </a:prstGeom>
          <a:noFill/>
          <a:ln/>
        </p:spPr>
        <p:txBody>
          <a:bodyPr wrap="square" lIns="0" tIns="0" rIns="0" bIns="0" rtlCol="0" anchor="t"/>
          <a:lstStyle/>
          <a:p>
            <a:pPr indent="0" marL="0">
              <a:buNone/>
            </a:pPr>
            <a:r>
              <a:rPr lang="en-US" sz="1000" dirty="0">
                <a:solidFill>
                  <a:srgbClr val="4B5563"/>
                </a:solidFill>
                <a:latin typeface="Arial" pitchFamily="34" charset="0"/>
                <a:ea typeface="Arial" pitchFamily="34" charset="-122"/>
                <a:cs typeface="Arial" pitchFamily="34" charset="-120"/>
              </a:rPr>
              <a:t>Became law without the President’s signature. Congress cleared H.R. 6644 on June 23, 2026 and presented it to the President on June 29.</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300" b="1" dirty="0">
                <a:solidFill>
                  <a:srgbClr val="154360"/>
                </a:solidFill>
                <a:latin typeface="Arial" pitchFamily="34" charset="0"/>
                <a:ea typeface="Arial" pitchFamily="34" charset="-122"/>
                <a:cs typeface="Arial" pitchFamily="34" charset="-120"/>
              </a:rPr>
              <a:t>What changes for Veterans &amp; Homelessness Programs</a:t>
            </a:r>
            <a:endParaRPr lang="en-US" sz="23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Key sections (1 of 5) — plain-language summaries; see the hub for full text and citations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5</a:t>
            </a:r>
            <a:endParaRPr lang="en-US" sz="900" dirty="0"/>
          </a:p>
        </p:txBody>
      </p:sp>
      <p:sp>
        <p:nvSpPr>
          <p:cNvPr id="11" name="Shape 9"/>
          <p:cNvSpPr/>
          <p:nvPr/>
        </p:nvSpPr>
        <p:spPr>
          <a:xfrm>
            <a:off x="457200" y="1188720"/>
            <a:ext cx="2590800" cy="3291840"/>
          </a:xfrm>
          <a:prstGeom prst="roundRect">
            <a:avLst>
              <a:gd name="adj" fmla="val 2824"/>
            </a:avLst>
          </a:prstGeom>
          <a:solidFill>
            <a:srgbClr val="EFF2F6"/>
          </a:solidFill>
          <a:ln w="12700">
            <a:solidFill>
              <a:srgbClr val="EFF2F6"/>
            </a:solidFill>
            <a:prstDash val="solid"/>
          </a:ln>
        </p:spPr>
      </p:sp>
      <p:sp>
        <p:nvSpPr>
          <p:cNvPr id="12" name="Shape 10"/>
          <p:cNvSpPr/>
          <p:nvPr/>
        </p:nvSpPr>
        <p:spPr>
          <a:xfrm>
            <a:off x="685800" y="1463040"/>
            <a:ext cx="128016" cy="89611"/>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8869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602</a:t>
            </a:r>
            <a:endParaRPr lang="en-US" sz="1000" dirty="0"/>
          </a:p>
        </p:txBody>
      </p:sp>
      <p:sp>
        <p:nvSpPr>
          <p:cNvPr id="14" name="Text 12"/>
          <p:cNvSpPr/>
          <p:nvPr/>
        </p:nvSpPr>
        <p:spPr>
          <a:xfrm>
            <a:off x="6858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Housing Unhoused Disabled Veterans Act</a:t>
            </a:r>
            <a:endParaRPr lang="en-US" sz="1300" dirty="0"/>
          </a:p>
        </p:txBody>
      </p:sp>
      <p:sp>
        <p:nvSpPr>
          <p:cNvPr id="15" name="Text 13"/>
          <p:cNvSpPr/>
          <p:nvPr/>
        </p:nvSpPr>
        <p:spPr>
          <a:xfrm>
            <a:off x="6858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Fixes a long-standing barrier for disabled veterans: VA disability compensation and pension (38 U.S.C. chapters 11 and 15) no longer counts when determining income eligibility for HUD-VASH, or when a HUD-VASH household is evaluated for other housing assistance.</a:t>
            </a:r>
            <a:endParaRPr lang="en-US" sz="1100" dirty="0"/>
          </a:p>
        </p:txBody>
      </p:sp>
      <p:sp>
        <p:nvSpPr>
          <p:cNvPr id="16" name="Shape 14"/>
          <p:cNvSpPr/>
          <p:nvPr/>
        </p:nvSpPr>
        <p:spPr>
          <a:xfrm>
            <a:off x="3276600" y="1188720"/>
            <a:ext cx="2590800" cy="3291840"/>
          </a:xfrm>
          <a:prstGeom prst="roundRect">
            <a:avLst>
              <a:gd name="adj" fmla="val 2824"/>
            </a:avLst>
          </a:prstGeom>
          <a:solidFill>
            <a:srgbClr val="EFF2F6"/>
          </a:solidFill>
          <a:ln w="12700">
            <a:solidFill>
              <a:srgbClr val="EFF2F6"/>
            </a:solidFill>
            <a:prstDash val="solid"/>
          </a:ln>
        </p:spPr>
      </p:sp>
      <p:sp>
        <p:nvSpPr>
          <p:cNvPr id="17" name="Shape 15"/>
          <p:cNvSpPr/>
          <p:nvPr/>
        </p:nvSpPr>
        <p:spPr>
          <a:xfrm>
            <a:off x="3505200" y="1463040"/>
            <a:ext cx="128016" cy="89611"/>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37063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601</a:t>
            </a:r>
            <a:endParaRPr lang="en-US" sz="1000" dirty="0"/>
          </a:p>
        </p:txBody>
      </p:sp>
      <p:sp>
        <p:nvSpPr>
          <p:cNvPr id="19" name="Text 17"/>
          <p:cNvSpPr/>
          <p:nvPr/>
        </p:nvSpPr>
        <p:spPr>
          <a:xfrm>
            <a:off x="35052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Military Service Question</a:t>
            </a:r>
            <a:endParaRPr lang="en-US" sz="1300" dirty="0"/>
          </a:p>
        </p:txBody>
      </p:sp>
      <p:sp>
        <p:nvSpPr>
          <p:cNvPr id="20" name="Text 18"/>
          <p:cNvSpPr/>
          <p:nvPr/>
        </p:nvSpPr>
        <p:spPr>
          <a:xfrm>
            <a:off x="35052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Requires FHFA to make Fannie Mae and Freddie Mac add a short prompt to the Uniform Residential Loan Application, right below the military-service question and above the signature line: "If yes, you may qualify for a VA Home Loan.</a:t>
            </a:r>
            <a:endParaRPr lang="en-US" sz="1100" dirty="0"/>
          </a:p>
        </p:txBody>
      </p:sp>
      <p:sp>
        <p:nvSpPr>
          <p:cNvPr id="21" name="Shape 19"/>
          <p:cNvSpPr/>
          <p:nvPr/>
        </p:nvSpPr>
        <p:spPr>
          <a:xfrm>
            <a:off x="6096000" y="1188720"/>
            <a:ext cx="2590800" cy="3291840"/>
          </a:xfrm>
          <a:prstGeom prst="roundRect">
            <a:avLst>
              <a:gd name="adj" fmla="val 2824"/>
            </a:avLst>
          </a:prstGeom>
          <a:solidFill>
            <a:srgbClr val="EFF2F6"/>
          </a:solidFill>
          <a:ln w="12700">
            <a:solidFill>
              <a:srgbClr val="EFF2F6"/>
            </a:solidFill>
            <a:prstDash val="solid"/>
          </a:ln>
        </p:spPr>
      </p:sp>
      <p:sp>
        <p:nvSpPr>
          <p:cNvPr id="22" name="Shape 20"/>
          <p:cNvSpPr/>
          <p:nvPr/>
        </p:nvSpPr>
        <p:spPr>
          <a:xfrm>
            <a:off x="6324600" y="1463040"/>
            <a:ext cx="128016" cy="89611"/>
          </a:xfrm>
          <a:prstGeom prst="roundRect">
            <a:avLst>
              <a:gd name="adj" fmla="val 14286"/>
            </a:avLst>
          </a:prstGeom>
          <a:solidFill>
            <a:srgbClr val="D98E2B"/>
          </a:solidFill>
          <a:ln w="12700">
            <a:solidFill>
              <a:srgbClr val="D98E2B"/>
            </a:solidFill>
            <a:prstDash val="solid"/>
          </a:ln>
        </p:spPr>
      </p:sp>
      <p:sp>
        <p:nvSpPr>
          <p:cNvPr id="23" name="Text 21"/>
          <p:cNvSpPr/>
          <p:nvPr/>
        </p:nvSpPr>
        <p:spPr>
          <a:xfrm>
            <a:off x="65257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603</a:t>
            </a:r>
            <a:endParaRPr lang="en-US" sz="1000" dirty="0"/>
          </a:p>
        </p:txBody>
      </p:sp>
      <p:sp>
        <p:nvSpPr>
          <p:cNvPr id="24" name="Text 22"/>
          <p:cNvSpPr/>
          <p:nvPr/>
        </p:nvSpPr>
        <p:spPr>
          <a:xfrm>
            <a:off x="63246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Veterans Affairs Loan Informed Disclosure (VALID) Act</a:t>
            </a:r>
            <a:endParaRPr lang="en-US" sz="1300" dirty="0"/>
          </a:p>
        </p:txBody>
      </p:sp>
      <p:sp>
        <p:nvSpPr>
          <p:cNvPr id="25" name="Text 23"/>
          <p:cNvSpPr/>
          <p:nvPr/>
        </p:nvSpPr>
        <p:spPr>
          <a:xfrm>
            <a:off x="63246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Makes sure borrowers who might qualify for a VA loan learn about it. The FHA "informed consumer choice" disclosure must now compare the cost of FHA insurance against a VA-guaranteed loan at prevailing rates (lenders need not determine VA eligibility), and FHFA must…</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300" b="1" dirty="0">
                <a:solidFill>
                  <a:srgbClr val="154360"/>
                </a:solidFill>
                <a:latin typeface="Arial" pitchFamily="34" charset="0"/>
                <a:ea typeface="Arial" pitchFamily="34" charset="-122"/>
                <a:cs typeface="Arial" pitchFamily="34" charset="-120"/>
              </a:rPr>
              <a:t>What changes for Veterans &amp; Homelessness Programs</a:t>
            </a:r>
            <a:endParaRPr lang="en-US" sz="23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Key sections (2 of 5) — plain-language summaries; see the hub for full text and citations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6</a:t>
            </a:r>
            <a:endParaRPr lang="en-US" sz="900" dirty="0"/>
          </a:p>
        </p:txBody>
      </p:sp>
      <p:sp>
        <p:nvSpPr>
          <p:cNvPr id="11" name="Shape 9"/>
          <p:cNvSpPr/>
          <p:nvPr/>
        </p:nvSpPr>
        <p:spPr>
          <a:xfrm>
            <a:off x="457200" y="1188720"/>
            <a:ext cx="2590800" cy="3291840"/>
          </a:xfrm>
          <a:prstGeom prst="roundRect">
            <a:avLst>
              <a:gd name="adj" fmla="val 2824"/>
            </a:avLst>
          </a:prstGeom>
          <a:solidFill>
            <a:srgbClr val="EFF2F6"/>
          </a:solidFill>
          <a:ln w="12700">
            <a:solidFill>
              <a:srgbClr val="EFF2F6"/>
            </a:solidFill>
            <a:prstDash val="solid"/>
          </a:ln>
        </p:spPr>
      </p:sp>
      <p:sp>
        <p:nvSpPr>
          <p:cNvPr id="12" name="Shape 10"/>
          <p:cNvSpPr/>
          <p:nvPr/>
        </p:nvSpPr>
        <p:spPr>
          <a:xfrm>
            <a:off x="685800" y="1463040"/>
            <a:ext cx="128016" cy="89611"/>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8869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503</a:t>
            </a:r>
            <a:endParaRPr lang="en-US" sz="1000" dirty="0"/>
          </a:p>
        </p:txBody>
      </p:sp>
      <p:sp>
        <p:nvSpPr>
          <p:cNvPr id="14" name="Text 12"/>
          <p:cNvSpPr/>
          <p:nvPr/>
        </p:nvSpPr>
        <p:spPr>
          <a:xfrm>
            <a:off x="6858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Incentivizing Local Solutions to Homelessness</a:t>
            </a:r>
            <a:endParaRPr lang="en-US" sz="1300" dirty="0"/>
          </a:p>
        </p:txBody>
      </p:sp>
      <p:sp>
        <p:nvSpPr>
          <p:cNvPr id="15" name="Text 13"/>
          <p:cNvSpPr/>
          <p:nvPr/>
        </p:nvSpPr>
        <p:spPr>
          <a:xfrm>
            <a:off x="6858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Gives Emergency Solutions Grants (ESG) recipients a way to spend more than the statutory cap on emergency shelter and street outreach. For FY2027 through FY2030 funds, a recipient may ask HUD to waive the McKinney-Vento §415(b) expenditure limit after soliciting…</a:t>
            </a:r>
            <a:endParaRPr lang="en-US" sz="1100" dirty="0"/>
          </a:p>
        </p:txBody>
      </p:sp>
      <p:sp>
        <p:nvSpPr>
          <p:cNvPr id="16" name="Shape 14"/>
          <p:cNvSpPr/>
          <p:nvPr/>
        </p:nvSpPr>
        <p:spPr>
          <a:xfrm>
            <a:off x="3276600" y="1188720"/>
            <a:ext cx="2590800" cy="3291840"/>
          </a:xfrm>
          <a:prstGeom prst="roundRect">
            <a:avLst>
              <a:gd name="adj" fmla="val 2824"/>
            </a:avLst>
          </a:prstGeom>
          <a:solidFill>
            <a:srgbClr val="EFF2F6"/>
          </a:solidFill>
          <a:ln w="12700">
            <a:solidFill>
              <a:srgbClr val="EFF2F6"/>
            </a:solidFill>
            <a:prstDash val="solid"/>
          </a:ln>
        </p:spPr>
      </p:sp>
      <p:sp>
        <p:nvSpPr>
          <p:cNvPr id="17" name="Shape 15"/>
          <p:cNvSpPr/>
          <p:nvPr/>
        </p:nvSpPr>
        <p:spPr>
          <a:xfrm>
            <a:off x="3505200" y="1463040"/>
            <a:ext cx="128016" cy="89611"/>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37063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703</a:t>
            </a:r>
            <a:endParaRPr lang="en-US" sz="1000" dirty="0"/>
          </a:p>
        </p:txBody>
      </p:sp>
      <p:sp>
        <p:nvSpPr>
          <p:cNvPr id="19" name="Text 17"/>
          <p:cNvSpPr/>
          <p:nvPr/>
        </p:nvSpPr>
        <p:spPr>
          <a:xfrm>
            <a:off x="3505200" y="1691640"/>
            <a:ext cx="2133600" cy="777240"/>
          </a:xfrm>
          <a:prstGeom prst="rect">
            <a:avLst/>
          </a:prstGeom>
          <a:noFill/>
          <a:ln/>
        </p:spPr>
        <p:txBody>
          <a:bodyPr wrap="square" lIns="0" tIns="0" rIns="0" bIns="0" rtlCol="0" anchor="t"/>
          <a:lstStyle/>
          <a:p>
            <a:pPr indent="0" marL="0">
              <a:buNone/>
            </a:pPr>
            <a:r>
              <a:rPr lang="en-US" sz="1200" b="1" dirty="0">
                <a:solidFill>
                  <a:srgbClr val="154360"/>
                </a:solidFill>
                <a:latin typeface="Arial" pitchFamily="34" charset="0"/>
                <a:ea typeface="Arial" pitchFamily="34" charset="-122"/>
                <a:cs typeface="Arial" pitchFamily="34" charset="-120"/>
              </a:rPr>
              <a:t>United States Interagency Council on Homelessness Oversight</a:t>
            </a:r>
            <a:endParaRPr lang="en-US" sz="1200" dirty="0"/>
          </a:p>
        </p:txBody>
      </p:sp>
      <p:sp>
        <p:nvSpPr>
          <p:cNvPr id="20" name="Text 18"/>
          <p:cNvSpPr/>
          <p:nvPr/>
        </p:nvSpPr>
        <p:spPr>
          <a:xfrm>
            <a:off x="35052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Tightens reporting by the U.S. Interagency Council on Homelessness (USICH). Instead of simply updating the national strategic plan each year, USICH must send the President and Congress an annual report on the plan’s status and any modifications (with reasons), and…</a:t>
            </a:r>
            <a:endParaRPr lang="en-US" sz="1100" dirty="0"/>
          </a:p>
        </p:txBody>
      </p:sp>
      <p:sp>
        <p:nvSpPr>
          <p:cNvPr id="21" name="Shape 19"/>
          <p:cNvSpPr/>
          <p:nvPr/>
        </p:nvSpPr>
        <p:spPr>
          <a:xfrm>
            <a:off x="6096000" y="1188720"/>
            <a:ext cx="2590800" cy="3291840"/>
          </a:xfrm>
          <a:prstGeom prst="roundRect">
            <a:avLst>
              <a:gd name="adj" fmla="val 2824"/>
            </a:avLst>
          </a:prstGeom>
          <a:solidFill>
            <a:srgbClr val="EFF2F6"/>
          </a:solidFill>
          <a:ln w="12700">
            <a:solidFill>
              <a:srgbClr val="EFF2F6"/>
            </a:solidFill>
            <a:prstDash val="solid"/>
          </a:ln>
        </p:spPr>
      </p:sp>
      <p:sp>
        <p:nvSpPr>
          <p:cNvPr id="22" name="Shape 20"/>
          <p:cNvSpPr/>
          <p:nvPr/>
        </p:nvSpPr>
        <p:spPr>
          <a:xfrm>
            <a:off x="6324600" y="1463040"/>
            <a:ext cx="128016" cy="89611"/>
          </a:xfrm>
          <a:prstGeom prst="roundRect">
            <a:avLst>
              <a:gd name="adj" fmla="val 14286"/>
            </a:avLst>
          </a:prstGeom>
          <a:solidFill>
            <a:srgbClr val="D98E2B"/>
          </a:solidFill>
          <a:ln w="12700">
            <a:solidFill>
              <a:srgbClr val="D98E2B"/>
            </a:solidFill>
            <a:prstDash val="solid"/>
          </a:ln>
        </p:spPr>
      </p:sp>
      <p:sp>
        <p:nvSpPr>
          <p:cNvPr id="23" name="Text 21"/>
          <p:cNvSpPr/>
          <p:nvPr/>
        </p:nvSpPr>
        <p:spPr>
          <a:xfrm>
            <a:off x="65257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801</a:t>
            </a:r>
            <a:endParaRPr lang="en-US" sz="1000" dirty="0"/>
          </a:p>
        </p:txBody>
      </p:sp>
      <p:sp>
        <p:nvSpPr>
          <p:cNvPr id="24" name="Text 22"/>
          <p:cNvSpPr/>
          <p:nvPr/>
        </p:nvSpPr>
        <p:spPr>
          <a:xfrm>
            <a:off x="63246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HUD-USDA-VA Interagency Coordination Act</a:t>
            </a:r>
            <a:endParaRPr lang="en-US" sz="1300" dirty="0"/>
          </a:p>
        </p:txBody>
      </p:sp>
      <p:sp>
        <p:nvSpPr>
          <p:cNvPr id="25" name="Text 23"/>
          <p:cNvSpPr/>
          <p:nvPr/>
        </p:nvSpPr>
        <p:spPr>
          <a:xfrm>
            <a:off x="63246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Directs the three federal housing agencies to share research and market data through an MOU and, within 180 days, to jointly report to Congress on collaboration opportunities and on federal laws and regulations that hurt the availability and affordability of new…</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300" b="1" dirty="0">
                <a:solidFill>
                  <a:srgbClr val="154360"/>
                </a:solidFill>
                <a:latin typeface="Arial" pitchFamily="34" charset="0"/>
                <a:ea typeface="Arial" pitchFamily="34" charset="-122"/>
                <a:cs typeface="Arial" pitchFamily="34" charset="-120"/>
              </a:rPr>
              <a:t>What changes for Veterans &amp; Homelessness Programs</a:t>
            </a:r>
            <a:endParaRPr lang="en-US" sz="23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Key sections (3 of 5) — plain-language summaries; see the hub for full text and citations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7</a:t>
            </a:r>
            <a:endParaRPr lang="en-US" sz="900" dirty="0"/>
          </a:p>
        </p:txBody>
      </p:sp>
      <p:sp>
        <p:nvSpPr>
          <p:cNvPr id="11" name="Shape 9"/>
          <p:cNvSpPr/>
          <p:nvPr/>
        </p:nvSpPr>
        <p:spPr>
          <a:xfrm>
            <a:off x="457200" y="1188720"/>
            <a:ext cx="2590800" cy="3291840"/>
          </a:xfrm>
          <a:prstGeom prst="roundRect">
            <a:avLst>
              <a:gd name="adj" fmla="val 2824"/>
            </a:avLst>
          </a:prstGeom>
          <a:solidFill>
            <a:srgbClr val="EFF2F6"/>
          </a:solidFill>
          <a:ln w="12700">
            <a:solidFill>
              <a:srgbClr val="EFF2F6"/>
            </a:solidFill>
            <a:prstDash val="solid"/>
          </a:ln>
        </p:spPr>
      </p:sp>
      <p:sp>
        <p:nvSpPr>
          <p:cNvPr id="12" name="Shape 10"/>
          <p:cNvSpPr/>
          <p:nvPr/>
        </p:nvSpPr>
        <p:spPr>
          <a:xfrm>
            <a:off x="685800" y="1463040"/>
            <a:ext cx="128016" cy="89611"/>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8869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505</a:t>
            </a:r>
            <a:endParaRPr lang="en-US" sz="1000" dirty="0"/>
          </a:p>
        </p:txBody>
      </p:sp>
      <p:sp>
        <p:nvSpPr>
          <p:cNvPr id="14" name="Text 12"/>
          <p:cNvSpPr/>
          <p:nvPr/>
        </p:nvSpPr>
        <p:spPr>
          <a:xfrm>
            <a:off x="6858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New Moving to Work Cohort</a:t>
            </a:r>
            <a:endParaRPr lang="en-US" sz="1300" dirty="0"/>
          </a:p>
        </p:txBody>
      </p:sp>
      <p:sp>
        <p:nvSpPr>
          <p:cNvPr id="15" name="Text 13"/>
          <p:cNvSpPr/>
          <p:nvPr/>
        </p:nvSpPr>
        <p:spPr>
          <a:xfrm>
            <a:off x="6858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Authorizes HUD to add up to 25 high-performing public housing agencies to a new Moving to Work (MTW) cohort — the "Economic Opportunity and Pathways to Independence Cohort" — but only after HUD files a first comprehensive MTW report to Congress.</a:t>
            </a:r>
            <a:endParaRPr lang="en-US" sz="1100" dirty="0"/>
          </a:p>
        </p:txBody>
      </p:sp>
      <p:sp>
        <p:nvSpPr>
          <p:cNvPr id="16" name="Shape 14"/>
          <p:cNvSpPr/>
          <p:nvPr/>
        </p:nvSpPr>
        <p:spPr>
          <a:xfrm>
            <a:off x="3276600" y="1188720"/>
            <a:ext cx="2590800" cy="3291840"/>
          </a:xfrm>
          <a:prstGeom prst="roundRect">
            <a:avLst>
              <a:gd name="adj" fmla="val 2824"/>
            </a:avLst>
          </a:prstGeom>
          <a:solidFill>
            <a:srgbClr val="EFF2F6"/>
          </a:solidFill>
          <a:ln w="12700">
            <a:solidFill>
              <a:srgbClr val="EFF2F6"/>
            </a:solidFill>
            <a:prstDash val="solid"/>
          </a:ln>
        </p:spPr>
      </p:sp>
      <p:sp>
        <p:nvSpPr>
          <p:cNvPr id="17" name="Shape 15"/>
          <p:cNvSpPr/>
          <p:nvPr/>
        </p:nvSpPr>
        <p:spPr>
          <a:xfrm>
            <a:off x="3505200" y="1463040"/>
            <a:ext cx="128016" cy="89611"/>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37063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502</a:t>
            </a:r>
            <a:endParaRPr lang="en-US" sz="1000" dirty="0"/>
          </a:p>
        </p:txBody>
      </p:sp>
      <p:sp>
        <p:nvSpPr>
          <p:cNvPr id="19" name="Text 17"/>
          <p:cNvSpPr/>
          <p:nvPr/>
        </p:nvSpPr>
        <p:spPr>
          <a:xfrm>
            <a:off x="35052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Rural Housing Service Reform Act</a:t>
            </a:r>
            <a:endParaRPr lang="en-US" sz="1300" dirty="0"/>
          </a:p>
        </p:txBody>
      </p:sp>
      <p:sp>
        <p:nvSpPr>
          <p:cNvPr id="20" name="Text 18"/>
          <p:cNvSpPr/>
          <p:nvPr/>
        </p:nvSpPr>
        <p:spPr>
          <a:xfrm>
            <a:off x="35052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A broad update of USDA Rural Housing Service programs. Its centerpiece permanently establishes the Housing Preservation and Revitalization program (new Housing Act of 1949 §545) and lets USDA keep Section 521 rental assistance in place — for 20-year terms — even after…</a:t>
            </a:r>
            <a:endParaRPr lang="en-US" sz="1100" dirty="0"/>
          </a:p>
        </p:txBody>
      </p:sp>
      <p:sp>
        <p:nvSpPr>
          <p:cNvPr id="21" name="Shape 19"/>
          <p:cNvSpPr/>
          <p:nvPr/>
        </p:nvSpPr>
        <p:spPr>
          <a:xfrm>
            <a:off x="6096000" y="1188720"/>
            <a:ext cx="2590800" cy="3291840"/>
          </a:xfrm>
          <a:prstGeom prst="roundRect">
            <a:avLst>
              <a:gd name="adj" fmla="val 2824"/>
            </a:avLst>
          </a:prstGeom>
          <a:solidFill>
            <a:srgbClr val="EFF2F6"/>
          </a:solidFill>
          <a:ln w="12700">
            <a:solidFill>
              <a:srgbClr val="EFF2F6"/>
            </a:solidFill>
            <a:prstDash val="solid"/>
          </a:ln>
        </p:spPr>
      </p:sp>
      <p:sp>
        <p:nvSpPr>
          <p:cNvPr id="22" name="Shape 20"/>
          <p:cNvSpPr/>
          <p:nvPr/>
        </p:nvSpPr>
        <p:spPr>
          <a:xfrm>
            <a:off x="6324600" y="1463040"/>
            <a:ext cx="128016" cy="89611"/>
          </a:xfrm>
          <a:prstGeom prst="roundRect">
            <a:avLst>
              <a:gd name="adj" fmla="val 14286"/>
            </a:avLst>
          </a:prstGeom>
          <a:solidFill>
            <a:srgbClr val="D98E2B"/>
          </a:solidFill>
          <a:ln w="12700">
            <a:solidFill>
              <a:srgbClr val="D98E2B"/>
            </a:solidFill>
            <a:prstDash val="solid"/>
          </a:ln>
        </p:spPr>
      </p:sp>
      <p:sp>
        <p:nvSpPr>
          <p:cNvPr id="23" name="Text 21"/>
          <p:cNvSpPr/>
          <p:nvPr/>
        </p:nvSpPr>
        <p:spPr>
          <a:xfrm>
            <a:off x="65257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404</a:t>
            </a:r>
            <a:endParaRPr lang="en-US" sz="1000" dirty="0"/>
          </a:p>
        </p:txBody>
      </p:sp>
      <p:sp>
        <p:nvSpPr>
          <p:cNvPr id="24" name="Text 22"/>
          <p:cNvSpPr/>
          <p:nvPr/>
        </p:nvSpPr>
        <p:spPr>
          <a:xfrm>
            <a:off x="63246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Helping More Families Save Act</a:t>
            </a:r>
            <a:endParaRPr lang="en-US" sz="1300" dirty="0"/>
          </a:p>
        </p:txBody>
      </p:sp>
      <p:sp>
        <p:nvSpPr>
          <p:cNvPr id="25" name="Text 23"/>
          <p:cNvSpPr/>
          <p:nvPr/>
        </p:nvSpPr>
        <p:spPr>
          <a:xfrm>
            <a:off x="63246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Adds an "Escrow Expansion Pilot Program" to the Family Self-Sufficiency statute. HUD may select up to 25 PHAs and project-based Section 8 owners to run interest-bearing escrow accounts for up to 5,000 assisted families; no amounts may be escrowed for a family whose…</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300" b="1" dirty="0">
                <a:solidFill>
                  <a:srgbClr val="154360"/>
                </a:solidFill>
                <a:latin typeface="Arial" pitchFamily="34" charset="0"/>
                <a:ea typeface="Arial" pitchFamily="34" charset="-122"/>
                <a:cs typeface="Arial" pitchFamily="34" charset="-120"/>
              </a:rPr>
              <a:t>What changes for Veterans &amp; Homelessness Programs</a:t>
            </a:r>
            <a:endParaRPr lang="en-US" sz="23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Key sections (4 of 5) — plain-language summaries; see the hub for full text and citations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8</a:t>
            </a:r>
            <a:endParaRPr lang="en-US" sz="900" dirty="0"/>
          </a:p>
        </p:txBody>
      </p:sp>
      <p:sp>
        <p:nvSpPr>
          <p:cNvPr id="11" name="Shape 9"/>
          <p:cNvSpPr/>
          <p:nvPr/>
        </p:nvSpPr>
        <p:spPr>
          <a:xfrm>
            <a:off x="1866900" y="1188720"/>
            <a:ext cx="2590800" cy="3291840"/>
          </a:xfrm>
          <a:prstGeom prst="roundRect">
            <a:avLst>
              <a:gd name="adj" fmla="val 2824"/>
            </a:avLst>
          </a:prstGeom>
          <a:solidFill>
            <a:srgbClr val="EFF2F6"/>
          </a:solidFill>
          <a:ln w="12700">
            <a:solidFill>
              <a:srgbClr val="EFF2F6"/>
            </a:solidFill>
            <a:prstDash val="solid"/>
          </a:ln>
        </p:spPr>
      </p:sp>
      <p:sp>
        <p:nvSpPr>
          <p:cNvPr id="12" name="Shape 10"/>
          <p:cNvSpPr/>
          <p:nvPr/>
        </p:nvSpPr>
        <p:spPr>
          <a:xfrm>
            <a:off x="2095500" y="1463040"/>
            <a:ext cx="128016" cy="89611"/>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22966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701</a:t>
            </a:r>
            <a:endParaRPr lang="en-US" sz="1000" dirty="0"/>
          </a:p>
        </p:txBody>
      </p:sp>
      <p:sp>
        <p:nvSpPr>
          <p:cNvPr id="14" name="Text 12"/>
          <p:cNvSpPr/>
          <p:nvPr/>
        </p:nvSpPr>
        <p:spPr>
          <a:xfrm>
            <a:off x="2095500" y="1691640"/>
            <a:ext cx="2133600" cy="777240"/>
          </a:xfrm>
          <a:prstGeom prst="rect">
            <a:avLst/>
          </a:prstGeom>
          <a:noFill/>
          <a:ln/>
        </p:spPr>
        <p:txBody>
          <a:bodyPr wrap="square" lIns="0" tIns="0" rIns="0" bIns="0" rtlCol="0" anchor="t"/>
          <a:lstStyle/>
          <a:p>
            <a:pPr indent="0" marL="0">
              <a:buNone/>
            </a:pPr>
            <a:r>
              <a:rPr lang="en-US" sz="1200" b="1" dirty="0">
                <a:solidFill>
                  <a:srgbClr val="154360"/>
                </a:solidFill>
                <a:latin typeface="Arial" pitchFamily="34" charset="0"/>
                <a:ea typeface="Arial" pitchFamily="34" charset="-122"/>
                <a:cs typeface="Arial" pitchFamily="34" charset="-120"/>
              </a:rPr>
              <a:t>Requiring Annual Testimony and Oversight From Housing Regulators</a:t>
            </a:r>
            <a:endParaRPr lang="en-US" sz="1200" dirty="0"/>
          </a:p>
        </p:txBody>
      </p:sp>
      <p:sp>
        <p:nvSpPr>
          <p:cNvPr id="15" name="Text 13"/>
          <p:cNvSpPr/>
          <p:nvPr/>
        </p:nvSpPr>
        <p:spPr>
          <a:xfrm>
            <a:off x="20955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Puts the HUD Secretary in front of Congress every year. New HUD Act §7(u) requires the Secretary to testify annually before Senate Banking and House Financial Services on the Department’s operations, the physical condition of public and assisted housing, the health of…</a:t>
            </a:r>
            <a:endParaRPr lang="en-US" sz="1100" dirty="0"/>
          </a:p>
        </p:txBody>
      </p:sp>
      <p:sp>
        <p:nvSpPr>
          <p:cNvPr id="16" name="Shape 14"/>
          <p:cNvSpPr/>
          <p:nvPr/>
        </p:nvSpPr>
        <p:spPr>
          <a:xfrm>
            <a:off x="4686300" y="1188720"/>
            <a:ext cx="2590800" cy="3291840"/>
          </a:xfrm>
          <a:prstGeom prst="roundRect">
            <a:avLst>
              <a:gd name="adj" fmla="val 2824"/>
            </a:avLst>
          </a:prstGeom>
          <a:solidFill>
            <a:srgbClr val="EFF2F6"/>
          </a:solidFill>
          <a:ln w="12700">
            <a:solidFill>
              <a:srgbClr val="EFF2F6"/>
            </a:solidFill>
            <a:prstDash val="solid"/>
          </a:ln>
        </p:spPr>
      </p:sp>
      <p:sp>
        <p:nvSpPr>
          <p:cNvPr id="17" name="Shape 15"/>
          <p:cNvSpPr/>
          <p:nvPr/>
        </p:nvSpPr>
        <p:spPr>
          <a:xfrm>
            <a:off x="4914900" y="1463040"/>
            <a:ext cx="128016" cy="89611"/>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51160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106</a:t>
            </a:r>
            <a:endParaRPr lang="en-US" sz="1000" dirty="0"/>
          </a:p>
        </p:txBody>
      </p:sp>
      <p:sp>
        <p:nvSpPr>
          <p:cNvPr id="19" name="Text 17"/>
          <p:cNvSpPr/>
          <p:nvPr/>
        </p:nvSpPr>
        <p:spPr>
          <a:xfrm>
            <a:off x="49149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Temperature Sensor Pilot Program</a:t>
            </a:r>
            <a:endParaRPr lang="en-US" sz="1300" dirty="0"/>
          </a:p>
        </p:txBody>
      </p:sp>
      <p:sp>
        <p:nvSpPr>
          <p:cNvPr id="20" name="Text 18"/>
          <p:cNvSpPr/>
          <p:nvPr/>
        </p:nvSpPr>
        <p:spPr>
          <a:xfrm>
            <a:off x="49149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Creates a HUD grant pilot for PHAs and owners of public housing, project-based Section 8, Section 202, and Section 811 units to buy, install, and test HUD-approved internet-connected temperature sensors — only with each resident’s written permission — to check that…</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300" b="1" dirty="0">
                <a:solidFill>
                  <a:srgbClr val="154360"/>
                </a:solidFill>
                <a:latin typeface="Arial" pitchFamily="34" charset="0"/>
                <a:ea typeface="Arial" pitchFamily="34" charset="-122"/>
                <a:cs typeface="Arial" pitchFamily="34" charset="-120"/>
              </a:rPr>
              <a:t>What changes for Veterans &amp; Homelessness Programs</a:t>
            </a:r>
            <a:endParaRPr lang="en-US" sz="23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Key sections (5 of 5) — plain-language summaries; see the hub for full text and citations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9</a:t>
            </a:r>
            <a:endParaRPr lang="en-US" sz="900" dirty="0"/>
          </a:p>
        </p:txBody>
      </p:sp>
      <p:sp>
        <p:nvSpPr>
          <p:cNvPr id="11" name="Shape 9"/>
          <p:cNvSpPr/>
          <p:nvPr/>
        </p:nvSpPr>
        <p:spPr>
          <a:xfrm>
            <a:off x="1866900" y="1188720"/>
            <a:ext cx="2590800" cy="3291840"/>
          </a:xfrm>
          <a:prstGeom prst="roundRect">
            <a:avLst>
              <a:gd name="adj" fmla="val 2824"/>
            </a:avLst>
          </a:prstGeom>
          <a:solidFill>
            <a:srgbClr val="EFF2F6"/>
          </a:solidFill>
          <a:ln w="12700">
            <a:solidFill>
              <a:srgbClr val="EFF2F6"/>
            </a:solidFill>
            <a:prstDash val="solid"/>
          </a:ln>
        </p:spPr>
      </p:sp>
      <p:sp>
        <p:nvSpPr>
          <p:cNvPr id="12" name="Shape 10"/>
          <p:cNvSpPr/>
          <p:nvPr/>
        </p:nvSpPr>
        <p:spPr>
          <a:xfrm>
            <a:off x="2095500" y="1463040"/>
            <a:ext cx="128016" cy="89611"/>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22966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804</a:t>
            </a:r>
            <a:endParaRPr lang="en-US" sz="1000" dirty="0"/>
          </a:p>
        </p:txBody>
      </p:sp>
      <p:sp>
        <p:nvSpPr>
          <p:cNvPr id="14" name="Text 12"/>
          <p:cNvSpPr/>
          <p:nvPr/>
        </p:nvSpPr>
        <p:spPr>
          <a:xfrm>
            <a:off x="20955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GAO Studies</a:t>
            </a:r>
            <a:endParaRPr lang="en-US" sz="1300" dirty="0"/>
          </a:p>
        </p:txBody>
      </p:sp>
      <p:sp>
        <p:nvSpPr>
          <p:cNvPr id="15" name="Text 13"/>
          <p:cNvSpPr/>
          <p:nvPr/>
        </p:nvSpPr>
        <p:spPr>
          <a:xfrm>
            <a:off x="20955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Four Government Accountability Office studies, each due within 1 year: (a) barriers facing "middle-income households" (above 80 up to 120 percent of area median income) and a proposed federal definition of "workforce housing"; (b) options to improve Section 202…</a:t>
            </a:r>
            <a:endParaRPr lang="en-US" sz="1100" dirty="0"/>
          </a:p>
        </p:txBody>
      </p:sp>
      <p:sp>
        <p:nvSpPr>
          <p:cNvPr id="16" name="Shape 14"/>
          <p:cNvSpPr/>
          <p:nvPr/>
        </p:nvSpPr>
        <p:spPr>
          <a:xfrm>
            <a:off x="4686300" y="1188720"/>
            <a:ext cx="2590800" cy="3291840"/>
          </a:xfrm>
          <a:prstGeom prst="roundRect">
            <a:avLst>
              <a:gd name="adj" fmla="val 2824"/>
            </a:avLst>
          </a:prstGeom>
          <a:solidFill>
            <a:srgbClr val="EFF2F6"/>
          </a:solidFill>
          <a:ln w="12700">
            <a:solidFill>
              <a:srgbClr val="EFF2F6"/>
            </a:solidFill>
            <a:prstDash val="solid"/>
          </a:ln>
        </p:spPr>
      </p:sp>
      <p:sp>
        <p:nvSpPr>
          <p:cNvPr id="17" name="Shape 15"/>
          <p:cNvSpPr/>
          <p:nvPr/>
        </p:nvSpPr>
        <p:spPr>
          <a:xfrm>
            <a:off x="4914900" y="1463040"/>
            <a:ext cx="128016" cy="89611"/>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51160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1202</a:t>
            </a:r>
            <a:endParaRPr lang="en-US" sz="1000" dirty="0"/>
          </a:p>
        </p:txBody>
      </p:sp>
      <p:sp>
        <p:nvSpPr>
          <p:cNvPr id="19" name="Text 17"/>
          <p:cNvSpPr/>
          <p:nvPr/>
        </p:nvSpPr>
        <p:spPr>
          <a:xfrm>
            <a:off x="49149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No Additional Funds Authorized</a:t>
            </a:r>
            <a:endParaRPr lang="en-US" sz="1300" dirty="0"/>
          </a:p>
        </p:txBody>
      </p:sp>
      <p:sp>
        <p:nvSpPr>
          <p:cNvPr id="20" name="Text 18"/>
          <p:cNvSpPr/>
          <p:nvPr/>
        </p:nvSpPr>
        <p:spPr>
          <a:xfrm>
            <a:off x="49149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One sentence that shapes everything else: "No additional funds are authorized to be appropriated to carry out the requirements of this Act or any amendment made by this Act."</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AI Housers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21st Century ROAD to Housing Act — briefing for Veterans &amp; Homelessness Programs</dc:title>
  <dc:subject>HUD-VASH income protection in statute, an ESG shelter-cap waiver, and VA-loan prompts on every mortgage application.</dc:subject>
  <dc:creator>Houser Technologies LLC d/b/a AI Housers</dc:creator>
  <cp:lastModifiedBy>Houser Technologies LLC d/b/a AI Housers</cp:lastModifiedBy>
  <cp:revision>1</cp:revision>
  <dcterms:created xsi:type="dcterms:W3CDTF">2026-08-30T00:40:02Z</dcterms:created>
  <dcterms:modified xsi:type="dcterms:W3CDTF">2026-08-30T00:40:02Z</dcterms:modified>
</cp:coreProperties>
</file>