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or tribal council. The biggest USDA rural housing reform in years; tribes named as eligible, but no tribal title.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Rural &amp; Tribal Housing: Oct 9, 2026 — Sec. 502, USDA-RHS: Report to House Financial Services and Senate Banking on how quickly USDA decides Section 502 and 504 loan and grant applications, with… Jan 7, 2027 — Sec. 502, USDA-RHS: Publish an advance notice of proposed rulemaking and consult stakeholders for the new Housing Preservation and Revitalization Program… Jan 7, 2027 — Sec. 801, HUD: HUD, USDA, and VA jointly report to Congress on opportunities to collaborate and reduce inefficiencies across their housing programs… Jan 7, 2027 — Sec. 802, HUD: HUD and USDA sign a memorandum of understanding to evaluate categorical exclusions, designate a lead agency and streamline adoption of…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Update Section 504 outreach for the new authority to lend to low-income (not only very-low-income) applicants and the simpler security rule — repair loans under $15,000 (up from $7,500) need only a… Why: Section 502(g) amended 42 U.S.C. 1474(a) on enactment — the $7,500-to-$15,000 change is the promissory-note loan-security threshold, not a grant cap; Section 502(s) states a 90-day decision expectation with annual reports. 2) Rural builders and USDA-assisted developers: identify infill sites (existing water, sewer and roads; not greenfield; not FEMA very-high or relatively-high wildfire or flood tracts) where Section 103… Why: The exemption is effective on enactment; USDA reports to Congress within five years on savings. 3) Lenders and counselors: apply the new 502 guaranteed rules — original borrower released on assumption with a capped fee, ADU rental income countable for pre-enactment homes, licensed home child-care… Why: Section 502(o)–(r) change underwriting and servicing for existing and new borrowers; USDA must revise 7 CFR 3555.102(c). 4) Rural PHAs: update your Administrative Plan to implement the automatic deeming of passing USDA-RHS inspection results from the prior 12 months, and add a remote or video inspection protocol to take… Why: Section 405 deems qualifying USDA-RHS-inspected units to meet voucher inspection requirements anywhere; only remote or video inspections are limited to rural or small areas, and those wait on HUD.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Owners, nonprofits and HFAs with Section 514/515 properties: list every loan maturing within four years and prepare for USDA’s new notice cycle, restructuring… In 2027 — Comment on USDA’s Section 545 ANPRM and interim final rule, and on the HUD–USDA environmental-review MOU (due about January 7, 2027) — especially on… In 2027 — Nonprofit and public buyers of Section 515 properties: use the new transfer flexibility… In 2027 — Rural localities and municipal leagues: prepare a pattern-book application (10% rural set-aside under Section 209) and, if a HOME PJ, note the state HOME… Watch — Tribes and TDHEs: assess eligibility for the Innovation Fund (Section 208), Whole-Home Repairs subgrants (Section 202), PRICE manufactured-housing grants with… Watch — Rural banks and credit unions: watch the Section 909 rural-depository studies (due by July 11, 2027) and the mentor-protégé program for rural institutions… Things to watch: No tribal title, no NAHASDA reauthorization, no Section 184 changes; NAIHC is pushing the separate NAHASDA Modernization Act. USDA staffing and IT: Section 502(c)–(d) lets USDA use appropriated funds for staffing and systems, but no amount is authorized; a GAO report on RHS technology is due within a year. RA renewals and decoupling are "subject to annual appropriations" — the authority is permanent, the money is not. A Senate provision setting aside 60% of certain rural funds for very-low-income households was dropped in the final text. Section 207 planning grants list states, insular areas, metro cities, urban counties and regional planning agencies — not tribes — as eligible entities.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Rural &amp; Tribal Housing is https://aihousers.com/road-to-housing/for/rural-tribal. Sources worth handing out: H.R. 6644 — Enrolled bill text (21st Century ROAD to Housing Act) (GovInfo (GPO)); BPC — What’s in the 21st Century ROAD to Housing Act? (Bipartisan Policy Center); BPC — 21st Century ROAD to Housing Act Implementation Tracker (Bipartisan Policy Center); NLIHC — 21st Century ROAD to Housing Act: Impacts on Low-Income Households (July 2026) (National Low Income Housing Coalition); Fact sheet — families, veterans, rural communities (Senate Banking Committee); HUD proposed rule — Revising the Definition of “Manufactured Home” to Lower Housing Costs (HUD / Federal Register).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502 permanently preserves rental assistance in maturing USDA Section 515 properties, opens Section 504 repair loans to low-income homeowners with promissory-note-only security up to $15,000, and modernizes 502 loans; tribes gain eligibility across several programs but there is no NAHASDA reauthorization. The biggest USDA rural housing reform in years; tribes named as eligible, but no tribal title. For rural housing, Section 502 (the Rural Housing Service Reform Act) is the headline. It creates a permanent Housing Preservation and Revitalization program (new Housing Act Section 545) with annual maturing-loan notices to owners and two-year notices to tenants, loan restructuring tools, 20-year rental-assistance renewals, and — when restructuring is infeasible — decoupled rental assistance…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502, Rural Housing Service Reform Act: A broad update of USDA Rural Housing Service programs. Its centerpiece permanently establishes the Housing Preservation and Revitalization program (new Housing Act of 1949 §545) and lets USDA keep Section 521 rental assistance in place — for 20-year terms — even after a Section 514/515 loan matures or cannot be… Sec. 103, Exemption on Construction or Modification of Residential Housing Located on an Infill Site: Relieves USDA of any environmental study or report when it assists construction or modification of housing on an "infill site" under its main rural housing programs (Sections 501, 502, 504, 515, 533, and 538 of the Housing Act of 1949). Sec. 802, Streamlining Rural Housing Act: Targets the double environmental reviews and duplicate inspections that slow projects funded by both HUD and USDA. Within 180 days the two departments must sign an MOU to evaluate categorical exclusions, designate a lead agency and adopt each other’s environmental assessments and impact statements, keep 24 CFR part…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405, Choice in Affordable Housing Act: Streamlines Housing Choice Voucher inspections. A unit in a LIHTC, HOME-assisted, or USDA Rural Housing Service-assisted property that passed a physical inspection in the prior 12 months is deemed to meet HCV inspection requirements if the PHA can obtain the results; HUD may allow remote or video inspections in rural… Sec. 209, Accelerating Home Building Act: Authorizes HUD grants to local governments, municipal membership organizations, and Tribes to select pre-reviewed designs — "pattern books" — for small mixed-income housing types of up to 25 units (ADUs, duplexes through fourplexes, cottage courts, townhouses, multiplexes) so builders can get faster, more predictable… Sec. 304, PRICE Act: Codifies HUD’s PRICE program as new Section 123 of the Housing and Community Development Act, captioned "Preservation and Reinvestment for Community Enhancement" (HUD’s administrative name for the program does include "Initiative"): competitive grants, subject to appropriations, to resident-owned communities, local…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208, Innovation Fund: 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 Sec. 202, Whole-Home Repairs Act: Authorizes a HUD pilot that funds states, localities, and Tribes ("implementing organizations") to run whole-home repair programs: grants to homeowners at or below 80 percent of AMI (or income-eligible for Medicaid, CHIP, SSI, SNAP, or TANF) and loans — which may be forgivable — to small landlords for accessibility… Sec. 205, Better Use of Intergovernmental and Local Development (BUILD) Housing Act: Lets HUD designate any assistance it administers as a "special project" for environmental review, which allows states, localities, and — newly — federally recognized Indian Tribes to assume HUD’s NEPA responsibilities.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101, Reforms to Housing Counseling and Financial Literacy Programs: Rewrites the rules for HUD’s housing counseling grants. Grantees must be geographically diverse and include organizations serving urban or rural areas, HUD must conduct performance reviews of every funded organization, and HUD may compare each pre-purchase counselor’s borrower default rates against comparable markets… Sec. 501, HOME Investment Partnerships Reauthorization and Reform Act: A top-to-bottom modernization of HOME, the block grant that states and larger localities use for affordable rental and homeownership housing. It permanently authorizes the program, raises the income and price limits for homeownership assistance, lets non-CDBG participating jurisdictions fund infrastructure next to… Sec. 909, Rural Depositories Revitalization Study: Two parallel studies of rural financial institutions. The Fed, OCC and FDIC jointly — and NCUA separately for credit unions — must identify ways to improve the growth, capital adequacy and profitability of depository institutions that primarily serve rural areas, and identify federal statutes and regulations that…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Rural &amp; Tribal Housing: Sec. 906 (Advancing the Mentor-Protege Program for Small Financial Institutions), Sec. 801 (HUD-USDA-VA Interagency Coordination Act), Sec. 804 (GAO Studies), Sec. 1202 (No Additional Funds Authorized).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rural-tribal"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or tribal council</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House Financial Services and Senate Banking on how quickly USDA decides Section 502 and 504 loan and grant applications, with justifications for eligibility…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an advance notice of proposed rulemaking and consult stakeholders for the new Housing Preservation and Revitalization Program (new Housing Act of 1949 §545); an interim…</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USDA, and VA jointly report to Congress on opportunities to collaborate and reduce inefficiencies across their housing programs, including laws and regulations that get in…</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and USDA sign a memorandum of understanding to evaluate categorical exclusions, designate a lead agency and streamline adoption of each other’s environmental reviews, and…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Conduct a study and publish a report to Congress on the Section 521 rental assistance and interest-subsidy program, including totals paid to Section 502 borrowers.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Publish an interim final rule to carry out the Housing Preservation and Revitalization Program (new Housing Act of 1949 §545), following the 180-day ANPRM.</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to Congress on how outdated Rural Housing Service technology affects program participants, and estimate the funding and staff needed to modernize it (§502(j)).</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GAO</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 and USDA jointly report to Congress with recommendations for legislative, regulatory, or administrative actions to improve efficiency of housing programs, following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rural &amp; tribal housing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502   ·   OWNER: [NAME]</a:t>
            </a:r>
            <a:endParaRPr lang="en-US" sz="800" dirty="0"/>
          </a:p>
        </p:txBody>
      </p:sp>
      <p:sp>
        <p:nvSpPr>
          <p:cNvPr id="13" name="Text 11"/>
          <p:cNvSpPr/>
          <p:nvPr/>
        </p:nvSpPr>
        <p:spPr>
          <a:xfrm>
            <a:off x="658368" y="132588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Update Section 504 outreach for the new authority to lend to low-income (not only very-low-income) applicants and the simpler security rule — repair loans under $15,000 (up from $7,500) need only a promissory note.</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502(g) amended 42 U.S.C. 1474(a) on enactment — the $7,500-to-$15,000 change is the promissory-note loan-security threshold, not a grant cap; Section 502(s) states a 90-day decision expectation with annual reports.</a:t>
            </a:r>
            <a:endParaRPr lang="en-US" sz="1100" dirty="0"/>
          </a:p>
        </p:txBody>
      </p:sp>
      <p:sp>
        <p:nvSpPr>
          <p:cNvPr id="14" name="Shape 12"/>
          <p:cNvSpPr/>
          <p:nvPr/>
        </p:nvSpPr>
        <p:spPr>
          <a:xfrm>
            <a:off x="457200" y="205511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00025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103   ·   OWNER: [NAME]</a:t>
            </a:r>
            <a:endParaRPr lang="en-US" sz="800" dirty="0"/>
          </a:p>
        </p:txBody>
      </p:sp>
      <p:sp>
        <p:nvSpPr>
          <p:cNvPr id="16" name="Text 14"/>
          <p:cNvSpPr/>
          <p:nvPr/>
        </p:nvSpPr>
        <p:spPr>
          <a:xfrm>
            <a:off x="658368" y="218313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Rural builders and USDA-assisted developers: identify infill sites (existing water, sewer and roads; not greenfield; not FEMA very-high or relatively-high wildfire or flood tracts) where Section 103 removes USDA…</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 exemption is effective on enactment; USDA reports to Congress within five years on savings.</a:t>
            </a:r>
            <a:endParaRPr lang="en-US" sz="1100" dirty="0"/>
          </a:p>
        </p:txBody>
      </p:sp>
      <p:sp>
        <p:nvSpPr>
          <p:cNvPr id="17" name="Shape 15"/>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28575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502   ·   OWNER: [NAME]</a:t>
            </a:r>
            <a:endParaRPr lang="en-US" sz="800" dirty="0"/>
          </a:p>
        </p:txBody>
      </p:sp>
      <p:sp>
        <p:nvSpPr>
          <p:cNvPr id="19" name="Text 17"/>
          <p:cNvSpPr/>
          <p:nvPr/>
        </p:nvSpPr>
        <p:spPr>
          <a:xfrm>
            <a:off x="658368" y="304038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Lenders and counselors: apply the new 502 guaranteed rules — original borrower released on assumption with a capped fee, ADU rental income countable for pre-enactment homes…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502(o)–(r) change underwriting and servicing for existing and new borrowers; USDA must revise 7 CFR 3555.102(c).</a:t>
            </a:r>
            <a:endParaRPr lang="en-US" sz="1100" dirty="0"/>
          </a:p>
        </p:txBody>
      </p:sp>
      <p:sp>
        <p:nvSpPr>
          <p:cNvPr id="20" name="Shape 18"/>
          <p:cNvSpPr/>
          <p:nvPr/>
        </p:nvSpPr>
        <p:spPr>
          <a:xfrm>
            <a:off x="457200" y="3769614"/>
            <a:ext cx="109728" cy="76810"/>
          </a:xfrm>
          <a:prstGeom prst="roundRect">
            <a:avLst>
              <a:gd name="adj" fmla="val 14286"/>
            </a:avLst>
          </a:prstGeom>
          <a:solidFill>
            <a:srgbClr val="D98E2B"/>
          </a:solidFill>
          <a:ln w="12700">
            <a:solidFill>
              <a:srgbClr val="D98E2B"/>
            </a:solidFill>
            <a:prstDash val="solid"/>
          </a:ln>
        </p:spPr>
      </p:sp>
      <p:sp>
        <p:nvSpPr>
          <p:cNvPr id="21" name="Text 19"/>
          <p:cNvSpPr/>
          <p:nvPr/>
        </p:nvSpPr>
        <p:spPr>
          <a:xfrm>
            <a:off x="658368" y="371475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22" name="Text 20"/>
          <p:cNvSpPr/>
          <p:nvPr/>
        </p:nvSpPr>
        <p:spPr>
          <a:xfrm>
            <a:off x="658368" y="3897630"/>
            <a:ext cx="8028432" cy="62865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Rural PHAs: update your Administrative Plan to implement the automatic deeming of passing USDA-RHS inspection results from the prior 12 months, and add a remote or video inspection protocol to take effect if and when…</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405 deems qualifying USDA-RHS-inspected units to meet voucher inspection requirements anywhere; only remote or video inspections are limited to rural or small areas, and those wait on HUD.</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Owners, nonprofits and HFAs with Section 514/515 properties: list every loan maturing within four years and prepare for USDA’s new notice cycle, restructuring menu…</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Comment on USDA’s Section 545 ANPRM and interim final rule, and on the HUD–USDA environmental-review MOU (due about January 7,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Nonprofit and public buyers of Section 515 properties: use the new transfer flexibility (market-value appraisal, deferred rehab with long-term use restrictions) and the 25%…</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Rural localities and municipal leagues: prepare a pattern-book application (10% rural set-aside under Section 209) and, if a HOME PJ…</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Tribes and TDHEs: assess eligibility for the Innovation Fund (Section 208), Whole-Home Repairs subgrants (Section 202), PRICE manufactured-housing grants with a possible tribal…</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Rural banks and credit unions: watch the Section 909 rural-depository studies (due by July 11, 2027) and the mentor-protégé program for rural institutions under $10 billion…</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 tribal title, no NAHASDA reauthorization, no Section 184 changes; NAIHC is pushing the separate NAHASDA Modernization Act.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USDA staffing and IT: Section 502(c)–(d) lets USDA use appropriated funds for staffing and systems, but no amount is authorized; a GAO report on RHS technology is due within a year.</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RA renewals and decoupling are "subject to annual appropriations" — the authority is permanent, the money is not.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A Senate provision setting aside 60% of certain rural funds for very-low-income households was dropped in the final text.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207 planning grants list states, insular areas, metro cities, urban counties and regional planning agencies — not tribes — as eligible entities.</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aihousers.com/road-to-housing/for/rural-tribal</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21st Century ROAD to Housing Act: Impacts on Low-Income Households…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families, veterans, rural communities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HUD proposed rule — Revising the Definition of “Manufactured Home” to Lower…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HUD / Federal Register</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1800" b="1" dirty="0">
                <a:solidFill>
                  <a:srgbClr val="154360"/>
                </a:solidFill>
                <a:latin typeface="Arial" pitchFamily="34" charset="0"/>
                <a:ea typeface="Arial" pitchFamily="34" charset="-122"/>
                <a:cs typeface="Arial" pitchFamily="34" charset="-120"/>
              </a:rPr>
              <a:t>Section 502 permanently preserves rental assistance in maturing USDA Section 515 properties, opens Section 504 repair loans to low-income homeowners with promissory-note-only security up to $15,000, and modernizes 502 loans; tribes gain eligibility across several programs but there is no NAHASDA reauthorization.</a:t>
            </a:r>
            <a:endParaRPr lang="en-US" sz="18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The biggest USDA rural housing reform in years; tribes named as eligible, but no tribal title.</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Rural &amp; Tribal Housing</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Rural Housing Service Reform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broad update of USDA Rural Housing Service programs. Its centerpiece permanently establishes the Housing Preservation and Revitalization program (new Housing Act of 1949 §545) and lets USDA keep Section 521 rental assistance in place — for 20-year terms — even after…</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Exemption on Construction or Modification of Residential Housing Located on an…</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Relieves USDA of any environmental study or report when it assists construction or modification of housing on an "infill site" under its main rural housing programs (Sections 501, 502, 504, 515, 533, and 538 of the Housing Act of 1949).</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802</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Streamlining Rural Housing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Targets the double environmental reviews and duplicate inspections that slow projects funded by both HUD and USDA. Within 180 days the two departments must sign an MOU to evaluate categorical exclusions, designate a lead agency and adopt each other’s environmental…</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Rural &amp; Tribal Housing</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405</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Choice in Affordable Housing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 prior 12 months is deemed to meet HCV inspection requirements if the PHA can obtain the results…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209</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Accelerating Home Building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grants to local governments, municipal membership organizations, and Tribes to select pre-reviewed designs — "pattern books" — for small mixed-income housing types of up to 25 units…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304</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PRICE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Codifies HUD’s PRICE program as new Section 123 of the Housing and Community Development Act, captioned "Preservation and Reinvestment for Community Enhancement" (HUD’s administrative name for the program does include "Initiative"): competitive grants, subject to…</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Rural &amp; Tribal Housing</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208</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Innovation Fund</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Whole-Home Repairs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a HUD pilot that funds states, localities, and Tribes ("implementing organizations") to run whole-home repair programs: grants to homeowners at or below 80 percent of AMI (or income-eligible for Medicaid, CHIP, SSI, SNAP, or TANF) and loans — which may be…</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Better Use of Intergovernmental and Local Development (BUILD) Housing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Lets HUD designate any assistance it administers as a "special project" for environmental review, which allows states, localities, and — newly — federally recognized Indian Tribes to assume HUD’s NEPA responsibilities.</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Rural &amp; Tribal Housing</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Reforms to Housing Counseling and Financial Literacy Programs</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Rewrites the rules for HUD’s housing counseling grants. Grantees must be geographically diverse and include organizations serving urban or rural areas, HUD must conduct performance reviews of every funded organization, and HUD may compare each pre-purchase counselor’s…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top-to-bottom modernization of HOME, the block grant that states and larger localities use for affordable rental and homeownership housing. It permanently authorizes the program, raises the income and price limits for homeownership assistance, lets non-CDBG…</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909</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Rural Depositories Revitalization Study</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Two parallel studies of rural financial institutions. The Fed, OCC and FDIC jointly — and NCUA separately for credit unions — must identify ways to improve the growth, capital adequacy and profitability of depository institutions that primarily serve rural areas, and…</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rural &amp; tribal housing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906  </a:t>
            </a:r>
            <a:pPr indent="0" marL="0">
              <a:buNone/>
            </a:pPr>
            <a:r>
              <a:rPr lang="en-US" sz="1100" b="1" dirty="0">
                <a:solidFill>
                  <a:srgbClr val="154360"/>
                </a:solidFill>
                <a:latin typeface="Arial" pitchFamily="34" charset="0"/>
                <a:ea typeface="Arial" pitchFamily="34" charset="-122"/>
                <a:cs typeface="Arial" pitchFamily="34" charset="-120"/>
              </a:rPr>
              <a:t>Advancing the Mentor-Protege Program for Small Financial Institutions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Codifies a Treasury "Financial Agent Mentor-Protégé Program" in FIRREA §308. Designated financial agents and large financial institutions ($50 billion or more in assets) may mentor small financial institutions — those at or below $2 billion, minority…</a:t>
            </a:r>
            <a:endParaRPr lang="en-US" sz="1100" dirty="0"/>
          </a:p>
        </p:txBody>
      </p:sp>
      <p:sp>
        <p:nvSpPr>
          <p:cNvPr id="13" name="Shape 11"/>
          <p:cNvSpPr/>
          <p:nvPr/>
        </p:nvSpPr>
        <p:spPr>
          <a:xfrm>
            <a:off x="457200" y="205511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2000250"/>
            <a:ext cx="802843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801  </a:t>
            </a:r>
            <a:pPr indent="0" marL="0">
              <a:buNone/>
            </a:pPr>
            <a:r>
              <a:rPr lang="en-US" sz="1100" b="1" dirty="0">
                <a:solidFill>
                  <a:srgbClr val="154360"/>
                </a:solidFill>
                <a:latin typeface="Arial" pitchFamily="34" charset="0"/>
                <a:ea typeface="Arial" pitchFamily="34" charset="-122"/>
                <a:cs typeface="Arial" pitchFamily="34" charset="-120"/>
              </a:rPr>
              <a:t>HUD-USDA-VA Interagency Coordination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Directs the three federal housing agencies to share research and market data through an MOU and, within 180 days, to jointly report to Congress on collaboration opportunities and on federal laws and regulations that hurt the availability and affordability of…</a:t>
            </a:r>
            <a:endParaRPr lang="en-US" sz="1100" dirty="0"/>
          </a:p>
        </p:txBody>
      </p:sp>
      <p:sp>
        <p:nvSpPr>
          <p:cNvPr id="15" name="Shape 13"/>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2857500"/>
            <a:ext cx="802843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804  </a:t>
            </a:r>
            <a:pPr indent="0" marL="0">
              <a:buNone/>
            </a:pPr>
            <a:r>
              <a:rPr lang="en-US" sz="1100" b="1" dirty="0">
                <a:solidFill>
                  <a:srgbClr val="154360"/>
                </a:solidFill>
                <a:latin typeface="Arial" pitchFamily="34" charset="0"/>
                <a:ea typeface="Arial" pitchFamily="34" charset="-122"/>
                <a:cs typeface="Arial" pitchFamily="34" charset="-120"/>
              </a:rPr>
              <a:t>GAO Studies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Four Government Accountability Office studies, each due within 1 year: (a) barriers facing "middle-income households" (above 80 up to 120 percent of area median income) and a proposed federal definition of "workforce housing"; (b) options to improve Section…</a:t>
            </a:r>
            <a:endParaRPr lang="en-US" sz="1100" dirty="0"/>
          </a:p>
        </p:txBody>
      </p:sp>
      <p:sp>
        <p:nvSpPr>
          <p:cNvPr id="17" name="Shape 15"/>
          <p:cNvSpPr/>
          <p:nvPr/>
        </p:nvSpPr>
        <p:spPr>
          <a:xfrm>
            <a:off x="457200" y="376961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714750"/>
            <a:ext cx="802843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Rural &amp; Tribal Housing</dc:title>
  <dc:subject>The biggest USDA rural housing reform in years; tribes named as eligible, but no tribal title.</dc:subject>
  <dc:creator>Houser Technologies LLC d/b/a AI Housers</dc:creator>
  <cp:lastModifiedBy>Houser Technologies LLC d/b/a AI Housers</cp:lastModifiedBy>
  <cp:revision>1</cp:revision>
  <dcterms:created xsi:type="dcterms:W3CDTF">2026-08-30T00:39:34Z</dcterms:created>
  <dcterms:modified xsi:type="dcterms:W3CDTF">2026-08-30T00:39:34Z</dcterms:modified>
</cp:coreProperties>
</file>