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notesMasterIdLst>
    <p:notesMasterId r:id="rId17"/>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notesMaster" Target="notesMasters/notesMaster1.xml"/><Relationship Id="rId18" Type="http://schemas.openxmlformats.org/officeDocument/2006/relationships/presProps" Target="presProps.xml"/><Relationship Id="rId19" Type="http://schemas.openxmlformats.org/officeDocument/2006/relationships/viewProps" Target="viewProps.xml"/><Relationship Id="rId20" Type="http://schemas.openxmlformats.org/officeDocument/2006/relationships/theme" Target="theme/theme1.xml"/><Relationship Id="rId21"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 This is a briefing on the 21st Century ROAD to Housing Act, Public Law 119-101, prepared for your board or tribal council. The biggest USDA rural housing reform in years; tribes named as eligible, but no tribal title. Make it yours: replace [Agency Name], [Presenter], [Date] and each [Name] owner before you present. Everything in the deck traces to the enrolled text and official sources; the hub page linked at the end carries the citations.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nearest dated deadlines for Rural &amp; Tribal Housing: Oct 9, 2026 — Sec. 502, USDA-RHS: Report to House Financial Services and Senate Banking on how quickly USDA decides Section 502 and 504 loan and grant applications, with… Jan 7, 2027 — Sec. 502, USDA-RHS: Publish an advance notice of proposed rulemaking and consult stakeholders for the new Housing Preservation and Revitalization Program… Jan 7, 2027 — Sec. 801, HUD: HUD, USDA, and VA jointly report to Congress on opportunities to collaborate and reduce inefficiencies across their housing programs… Jan 7, 2027 — Sec. 802, HUD: HUD and USDA sign a memorandum of understanding to evaluate categorical exclusions, designate a lead agency and streamline adoption of… Dates are computed from the July 11, 2026 enactment; the hub tracks status.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Suggested first steps: 1) Update Section 504 outreach for the new authority to lend to low-income (not only very-low-income) applicants and the simpler security rule — repair loans under $15,000 (up from $7,500) need only a… Why: Section 502(g) amended 42 U.S.C. 1474(a) on enactment — the $7,500-to-$15,000 change is the promissory-note loan-security threshold, not a grant cap; Section 502(s) states a 90-day decision expectation with annual reports. 2) Rural builders and USDA-assisted developers: identify infill sites (existing water, sewer and roads; not greenfield; not FEMA very-high or relatively-high wildfire or flood tracts) where Section 103… Why: The exemption is effective on enactment; USDA reports to Congress within five years on savings. 3) Lenders and counselors: apply the new 502 guaranteed rules — original borrower released on assumption with a capped fee, ADU rental income countable for pre-enactment homes, licensed home child-care… Why: Section 502(o)–(r) change underwriting and servicing for existing and new borrowers; USDA must revise 7 CFR 3555.102(c). 4) Rural PHAs: update your Administrative Plan to implement the automatic deeming of passing USDA-RHS inspection results from the prior 12 months, and add a remote or video inspection protocol to take… Why: Section 405 deems qualifying USDA-RHS-inspected units to meet voucher inspection requirements anywhere; only remote or video inspections are limited to rural or small areas, and those wait on HUD. Assign an owner and a check-in date for each; the placeholders in the deck are meant to be edited.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Longer-horizon actions: By end of 2026 — Owners, nonprofits and HFAs with Section 514/515 properties: list every loan maturing within four years and prepare for USDA’s new notice cycle, restructuring… In 2027 — Comment on USDA’s Section 545 ANPRM and interim final rule, and on the HUD–USDA environmental-review MOU (due about January 7, 2027) — especially on… In 2027 — Nonprofit and public buyers of Section 515 properties: use the new transfer flexibility… In 2027 — Rural localities and municipal leagues: prepare a pattern-book application (10% rural set-aside under Section 209) and, if a HOME PJ, note the state HOME… Watch — Tribes and TDHEs: assess eligibility for the Innovation Fund (Section 208), Whole-Home Repairs subgrants (Section 202), PRICE manufactured-housing grants with… Watch — Rural banks and credit unions: watch the Section 909 rural-depository studies (due by July 11, 2027) and the mentor-protégé program for rural institutions… Things to watch: No tribal title, no NAHASDA reauthorization, no Section 184 changes; NAIHC is pushing the separate NAHASDA Modernization Act. USDA staffing and IT: Section 502(c)–(d) lets USDA use appropriated funds for staffing and systems, but no amount is authorized; a GAO report on RHS technology is due within a year. RA renewals and decoupling are "subject to annual appropriations" — the authority is permanent, the money is not. A Senate provision setting aside 60% of certain rural funds for very-low-income households was dropped in the final text. Section 207 planning grants list states, insular areas, metro cities, urban counties and regional planning agencies — not tribes — as eligible entities.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CBO scores the enacted law at ≈$0 net deficit effect ("Estimated Budgetary Effects of H.R. 6644" (pub. 62570, July 14, 2026, as enacted): net deficit effect rounds to $0 over 2026–2036; spending subject to appropriation not estimated). One sentence that shapes everything else: "No additional funds are authorized to be appropriated to carry out the requirements of this Act or any amendment made by this Act." The Innovation Fund is $200M / yr, Authorized for FY2027–FY2031 (Sec. 208) — not yet appropriated. Plan for reforms that are effective now versus programs that wait on appropriations.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hub page for Rural &amp; Tribal Housing is https://aihousers.com/road-to-housing/for/rural-tribal. Sources worth handing out: H.R. 6644 — Enrolled bill text (21st Century ROAD to Housing Act) (GovInfo (GPO)); BPC — What’s in the 21st Century ROAD to Housing Act? (Bipartisan Policy Center); BPC — 21st Century ROAD to Housing Act Implementation Tracker (Bipartisan Policy Center); NLIHC — 21st Century ROAD to Housing Act: Impacts on Low-Income Households (July 2026) (National Low Income Housing Coalition); Fact sheet — families, veterans, rural communities (Senate Banking Committee); HUD proposed rule — Revising the Definition of “Manufactured Home” to Lower Housing Costs (HUD / Federal Register). Make it yours: replace [Agency Name], [Presenter], [Date] and each [Name] owner before you present.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Close by pointing people to the hub page for sources and updates. Independent, plain-language explainer prepared by AI Housers (Houser Technologies LLC). Not legal, compliance, or financial advice; not affiliated with HUD, USDA, Congress, or any agency. Every fact traces to a primary or authoritative source; confirm against the enacted text and official agency guidance before acting. Prepared from aihousers.com/road-to-housing · content reviewed August 29, 2026. Reuse freely, including with your own logo, with attribution to AI Housers — aihousers.com/road-to-housing (CC BY 4.0).</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Section 502 permanently preserves rental assistance in maturing USDA Section 515 properties, opens Section 504 repair loans to low-income homeowners with promissory-note-only security up to $15,000, and modernizes 502 loans; tribes gain eligibility across several programs but there is no NAHASDA reauthorization. The biggest USDA rural housing reform in years; tribes named as eligible, but no tribal title. For rural housing, Section 502 (the Rural Housing Service Reform Act) is the headline. It creates a permanent Housing Preservation and Revitalization program (new Housing Act Section 545) with annual maturing-loan notices to owners and two-year notices to tenants, loan restructuring tools, 20-year rental-assistance renewals, and — when restructuring is infeasible — decoupled rental assistance…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Became law without the President’s signature. Congress cleared H.R. 6644 on June 23, 2026 and presented it to the President on June 29. The President publicly declined to sign it, and because Congress remained in session the ten-day window under Article I, Section 7 (Sundays excepted) ran out and the bill became law automatically on July 11, 2026. It is Public Law 119-101, published at 140 Stat. 846–984. The numbers on this slide: Titles / sections — 12 / 60 (Sec. 1 plus Secs. 101–1202 in the enrolled text); Public Law — 119-101 (Became law without the President’s signature, July 11, 2026); Institutional-investor threshold — 350 homes (Sec. 1001 purchase ban applies to investors controlling 350+ single-family homes); First big deadline cluster — Jan 7, 2027 (180 days after enactment — investor ban takes effect; several HUD/USDA deliverables due).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bill moved through five recorded votes: House Feb 9, 2026, 390–9; Senate Mar 12, 2026, 89–10; House May 20, 2026, 396–13; Senate Jun 22, 2026, 85–5; House Jun 23, 2026, 358–32. Became law without the President’s signature. Congress cleared H.R. 6644 on June 23, 2026 and presented it to the President on June 29. The President publicly declined to sign it, and because Congress remained in session the ten-day window under Article I, Section 7 (Sundays excepted) ran out and the bill became law automatically on July 11, 2026. It is Public Law 119-101, published at 140 Stat. 846–984.</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Sec. 502, Rural Housing Service Reform Act: A broad update of USDA Rural Housing Service programs. Its centerpiece permanently establishes the Housing Preservation and Revitalization program (new Housing Act of 1949 §545) and lets USDA keep Section 521 rental assistance in place — for 20-year terms — even after a Section 514/515 loan matures or cannot be… Sec. 103, Exemption on Construction or Modification of Residential Housing Located on an Infill Site: Relieves USDA of any environmental study or report when it assists construction or modification of housing on an "infill site" under its main rural housing programs (Sections 501, 502, 504, 515, 533, and 538 of the Housing Act of 1949). Sec. 802, Streamlining Rural Housing Act: Targets the double environmental reviews and duplicate inspections that slow projects funded by both HUD and USDA. Within 180 days the two departments must sign an MOU to evaluate categorical exclusions, designate a lead agency and adopt each other’s environmental assessments and impact statements, keep 24 CFR part…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Sec. 405, Choice in Affordable Housing Act: Streamlines Housing Choice Voucher inspections. A unit in a LIHTC, HOME-assisted, or USDA Rural Housing Service-assisted property that passed a physical inspection in the prior 12 months is deemed to meet HCV inspection requirements if the PHA can obtain the results; HUD may allow remote or video inspections in rural… Sec. 209, Accelerating Home Building Act: Authorizes HUD grants to local governments, municipal membership organizations, and Tribes to select pre-reviewed designs — "pattern books" — for small mixed-income housing types of up to 25 units (ADUs, duplexes through fourplexes, cottage courts, townhouses, multiplexes) so builders can get faster, more predictable… Sec. 304, PRICE Act: Codifies HUD’s PRICE program as new Section 123 of the Housing and Community Development Act, captioned "Preservation and Reinvestment for Community Enhancement" (HUD’s administrative name for the program does include "Initiative"): competitive grants, subject to appropriations, to resident-owned communities, local…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Sec. 208, Innovation Fund: Authorizes $200 million a year for FY2027–FY2031 for competitive HUD grants to metropolitan cities, urban counties, other local governments, and Tribes that can show an "objective improvement in housing supply growth" under a HUD methodology published for comment at least 90 days before each NOFO. Sec. 202, Whole-Home Repairs Act: Authorizes a HUD pilot that funds states, localities, and Tribes ("implementing organizations") to run whole-home repair programs: grants to homeowners at or below 80 percent of AMI (or income-eligible for Medicaid, CHIP, SSI, SNAP, or TANF) and loans — which may be forgivable — to small landlords for accessibility… Sec. 205, Better Use of Intergovernmental and Local Development (BUILD) Housing Act: Lets HUD designate any assistance it administers as a "special project" for environmental review, which allows states, localities, and — newly — federally recognized Indian Tribes to assume HUD’s NEPA responsibilities.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Sec. 101, Reforms to Housing Counseling and Financial Literacy Programs: Rewrites the rules for HUD’s housing counseling grants. Grantees must be geographically diverse and include organizations serving urban or rural areas, HUD must conduct performance reviews of every funded organization, and HUD may compare each pre-purchase counselor’s borrower default rates against comparable markets… Sec. 501, HOME Investment Partnerships Reauthorization and Reform Act: A top-to-bottom modernization of HOME, the block grant that states and larger localities use for affordable rental and homeownership housing. It permanently authorizes the program, raises the income and price limits for homeownership assistance, lets non-CDBG participating jurisdictions fund infrastructure next to… Sec. 909, Rural Depositories Revitalization Study: Two parallel studies of rural financial institutions. The Fed, OCC and FDIC jointly — and NCUA separately for credit unions — must identify ways to improve the growth, capital adequacy and profitability of depository institutions that primarily serve rural areas, and identify federal statutes and regulations that…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Other sections relevant to Rural &amp; Tribal Housing: Sec. 906 (Advancing the Mentor-Protege Program for Small Financial Institutions), Sec. 801 (HUD-USDA-VA Interagency Coordination Act), Sec. 804 (GAO Studies), Sec. 1202 (No Additional Funds Authorized). Summaries and citations are on the hub page.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2" Type="http://schemas.openxmlformats.org/officeDocument/2006/relationships/hyperlink" Target="https://aihousers.com/road-to-housing/for/rural-tribal" TargetMode="External"/><Relationship Id="rId1" Type="http://schemas.openxmlformats.org/officeDocument/2006/relationships/image" Target="../media/image-14-1.png"/><Relationship Id="rId3" Type="http://schemas.openxmlformats.org/officeDocument/2006/relationships/slideLayout" Target="../slideLayouts/slideLayout1.xml"/><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54360"/>
        </a:solidFill>
      </p:bgPr>
    </p:bg>
    <p:spTree>
      <p:nvGrpSpPr>
        <p:cNvPr id="1" name=""/>
        <p:cNvGrpSpPr/>
        <p:nvPr/>
      </p:nvGrpSpPr>
      <p:grpSpPr>
        <a:xfrm>
          <a:off x="0" y="0"/>
          <a:ext cx="0" cy="0"/>
          <a:chOff x="0" y="0"/>
          <a:chExt cx="0" cy="0"/>
        </a:xfrm>
      </p:grpSpPr>
      <p:sp>
        <p:nvSpPr>
          <p:cNvPr id="2" name="Shape 0"/>
          <p:cNvSpPr/>
          <p:nvPr/>
        </p:nvSpPr>
        <p:spPr>
          <a:xfrm>
            <a:off x="457200" y="457200"/>
            <a:ext cx="371659" cy="161052"/>
          </a:xfrm>
          <a:custGeom>
            <a:avLst/>
            <a:gdLst/>
            <a:ahLst/>
            <a:cxnLst/>
            <a:rect l="l" t="t" r="r" b="b"/>
            <a:pathLst>
              <a:path w="371659" h="161052">
                <a:moveTo>
                  <a:pt x="0" y="161052"/>
                </a:moveTo>
                <a:lnTo>
                  <a:pt x="185830" y="0"/>
                </a:lnTo>
                <a:lnTo>
                  <a:pt x="371659" y="161052"/>
                </a:lnTo>
                <a:lnTo>
                  <a:pt x="297327" y="161052"/>
                </a:lnTo>
                <a:lnTo>
                  <a:pt x="185830" y="65040"/>
                </a:lnTo>
                <a:lnTo>
                  <a:pt x="74332" y="161052"/>
                </a:lnTo>
                <a:close/>
              </a:path>
            </a:pathLst>
          </a:custGeom>
          <a:solidFill>
            <a:srgbClr val="FFFFFF"/>
          </a:solidFill>
          <a:ln w="12700">
            <a:solidFill>
              <a:srgbClr val="FFFFFF"/>
            </a:solidFill>
            <a:prstDash val="solid"/>
          </a:ln>
        </p:spPr>
      </p:sp>
      <p:sp>
        <p:nvSpPr>
          <p:cNvPr id="3" name="Shape 1"/>
          <p:cNvSpPr/>
          <p:nvPr/>
        </p:nvSpPr>
        <p:spPr>
          <a:xfrm>
            <a:off x="506755" y="643030"/>
            <a:ext cx="123886" cy="86721"/>
          </a:xfrm>
          <a:prstGeom prst="roundRect">
            <a:avLst>
              <a:gd name="adj" fmla="val 14286"/>
            </a:avLst>
          </a:prstGeom>
          <a:solidFill>
            <a:srgbClr val="FFFFFF"/>
          </a:solidFill>
          <a:ln w="12700">
            <a:solidFill>
              <a:srgbClr val="FFFFFF"/>
            </a:solidFill>
            <a:prstDash val="solid"/>
          </a:ln>
        </p:spPr>
      </p:sp>
      <p:sp>
        <p:nvSpPr>
          <p:cNvPr id="4" name="Shape 2"/>
          <p:cNvSpPr/>
          <p:nvPr/>
        </p:nvSpPr>
        <p:spPr>
          <a:xfrm>
            <a:off x="655418" y="643030"/>
            <a:ext cx="123886" cy="86721"/>
          </a:xfrm>
          <a:prstGeom prst="roundRect">
            <a:avLst>
              <a:gd name="adj" fmla="val 14286"/>
            </a:avLst>
          </a:prstGeom>
          <a:solidFill>
            <a:srgbClr val="D98E2B"/>
          </a:solidFill>
          <a:ln w="12700">
            <a:solidFill>
              <a:srgbClr val="D98E2B"/>
            </a:solidFill>
            <a:prstDash val="solid"/>
          </a:ln>
        </p:spPr>
      </p:sp>
      <p:sp>
        <p:nvSpPr>
          <p:cNvPr id="5" name="Shape 3"/>
          <p:cNvSpPr/>
          <p:nvPr/>
        </p:nvSpPr>
        <p:spPr>
          <a:xfrm>
            <a:off x="506755" y="754527"/>
            <a:ext cx="123886" cy="86721"/>
          </a:xfrm>
          <a:prstGeom prst="roundRect">
            <a:avLst>
              <a:gd name="adj" fmla="val 14286"/>
            </a:avLst>
          </a:prstGeom>
          <a:solidFill>
            <a:srgbClr val="FFFFFF"/>
          </a:solidFill>
          <a:ln w="12700">
            <a:solidFill>
              <a:srgbClr val="FFFFFF"/>
            </a:solidFill>
            <a:prstDash val="solid"/>
          </a:ln>
        </p:spPr>
      </p:sp>
      <p:sp>
        <p:nvSpPr>
          <p:cNvPr id="6" name="Shape 4"/>
          <p:cNvSpPr/>
          <p:nvPr/>
        </p:nvSpPr>
        <p:spPr>
          <a:xfrm>
            <a:off x="655418" y="754527"/>
            <a:ext cx="123886" cy="86721"/>
          </a:xfrm>
          <a:prstGeom prst="roundRect">
            <a:avLst>
              <a:gd name="adj" fmla="val 14286"/>
            </a:avLst>
          </a:prstGeom>
          <a:solidFill>
            <a:srgbClr val="FFFFFF"/>
          </a:solidFill>
          <a:ln w="12700">
            <a:solidFill>
              <a:srgbClr val="FFFFFF"/>
            </a:solidFill>
            <a:prstDash val="solid"/>
          </a:ln>
        </p:spPr>
      </p:sp>
      <p:sp>
        <p:nvSpPr>
          <p:cNvPr id="7" name="Text 5"/>
          <p:cNvSpPr/>
          <p:nvPr/>
        </p:nvSpPr>
        <p:spPr>
          <a:xfrm>
            <a:off x="940357" y="602147"/>
            <a:ext cx="2304288" cy="230429"/>
          </a:xfrm>
          <a:prstGeom prst="rect">
            <a:avLst/>
          </a:prstGeom>
          <a:noFill/>
          <a:ln/>
        </p:spPr>
        <p:txBody>
          <a:bodyPr wrap="square" lIns="0" tIns="0" rIns="0" bIns="0" rtlCol="0" anchor="ctr"/>
          <a:lstStyle/>
          <a:p>
            <a:pPr indent="0" marL="0">
              <a:buNone/>
            </a:pPr>
            <a:r>
              <a:rPr lang="en-US" sz="1497" b="1" dirty="0">
                <a:solidFill>
                  <a:srgbClr val="FFFFFF"/>
                </a:solidFill>
                <a:latin typeface="Arial" pitchFamily="34" charset="0"/>
                <a:ea typeface="Arial" pitchFamily="34" charset="-122"/>
                <a:cs typeface="Arial" pitchFamily="34" charset="-120"/>
              </a:rPr>
              <a:t>AI Housers</a:t>
            </a:r>
            <a:endParaRPr lang="en-US" sz="1497" dirty="0"/>
          </a:p>
        </p:txBody>
      </p:sp>
      <p:sp>
        <p:nvSpPr>
          <p:cNvPr id="8" name="Shape 6"/>
          <p:cNvSpPr/>
          <p:nvPr/>
        </p:nvSpPr>
        <p:spPr>
          <a:xfrm>
            <a:off x="457200" y="1691640"/>
            <a:ext cx="182880" cy="128016"/>
          </a:xfrm>
          <a:prstGeom prst="roundRect">
            <a:avLst>
              <a:gd name="adj" fmla="val 14286"/>
            </a:avLst>
          </a:prstGeom>
          <a:solidFill>
            <a:srgbClr val="D98E2B"/>
          </a:solidFill>
          <a:ln w="12700">
            <a:solidFill>
              <a:srgbClr val="D98E2B"/>
            </a:solidFill>
            <a:prstDash val="solid"/>
          </a:ln>
        </p:spPr>
      </p:sp>
      <p:sp>
        <p:nvSpPr>
          <p:cNvPr id="9" name="Text 7"/>
          <p:cNvSpPr/>
          <p:nvPr/>
        </p:nvSpPr>
        <p:spPr>
          <a:xfrm>
            <a:off x="457200" y="1874520"/>
            <a:ext cx="7680960" cy="914400"/>
          </a:xfrm>
          <a:prstGeom prst="rect">
            <a:avLst/>
          </a:prstGeom>
          <a:noFill/>
          <a:ln/>
        </p:spPr>
        <p:txBody>
          <a:bodyPr wrap="square" lIns="0" tIns="0" rIns="0" bIns="0" rtlCol="0" anchor="t"/>
          <a:lstStyle/>
          <a:p>
            <a:pPr indent="0" marL="0">
              <a:buNone/>
            </a:pPr>
            <a:r>
              <a:rPr lang="en-US" sz="3600" b="1" dirty="0">
                <a:solidFill>
                  <a:srgbClr val="FFFFFF"/>
                </a:solidFill>
                <a:latin typeface="Arial" pitchFamily="34" charset="0"/>
                <a:ea typeface="Arial" pitchFamily="34" charset="-122"/>
                <a:cs typeface="Arial" pitchFamily="34" charset="-120"/>
              </a:rPr>
              <a:t>21st Century ROAD to Housing Act</a:t>
            </a:r>
            <a:endParaRPr lang="en-US" sz="3600" dirty="0"/>
          </a:p>
        </p:txBody>
      </p:sp>
      <p:sp>
        <p:nvSpPr>
          <p:cNvPr id="10" name="Text 8"/>
          <p:cNvSpPr/>
          <p:nvPr/>
        </p:nvSpPr>
        <p:spPr>
          <a:xfrm>
            <a:off x="457200" y="2788920"/>
            <a:ext cx="7680960" cy="411480"/>
          </a:xfrm>
          <a:prstGeom prst="rect">
            <a:avLst/>
          </a:prstGeom>
          <a:noFill/>
          <a:ln/>
        </p:spPr>
        <p:txBody>
          <a:bodyPr wrap="square" lIns="0" tIns="0" rIns="0" bIns="0" rtlCol="0" anchor="t"/>
          <a:lstStyle/>
          <a:p>
            <a:pPr indent="0" marL="0">
              <a:buNone/>
            </a:pPr>
            <a:r>
              <a:rPr lang="en-US" sz="1800" dirty="0">
                <a:solidFill>
                  <a:srgbClr val="5DADE2"/>
                </a:solidFill>
                <a:latin typeface="Arial" pitchFamily="34" charset="0"/>
                <a:ea typeface="Arial" pitchFamily="34" charset="-122"/>
                <a:cs typeface="Arial" pitchFamily="34" charset="-120"/>
              </a:rPr>
              <a:t>A briefing for your board or tribal council</a:t>
            </a:r>
            <a:endParaRPr lang="en-US" sz="1800" dirty="0"/>
          </a:p>
        </p:txBody>
      </p:sp>
      <p:sp>
        <p:nvSpPr>
          <p:cNvPr id="11" name="Text 9"/>
          <p:cNvSpPr/>
          <p:nvPr/>
        </p:nvSpPr>
        <p:spPr>
          <a:xfrm>
            <a:off x="457200" y="3383280"/>
            <a:ext cx="7680960" cy="320040"/>
          </a:xfrm>
          <a:prstGeom prst="rect">
            <a:avLst/>
          </a:prstGeom>
          <a:noFill/>
          <a:ln/>
        </p:spPr>
        <p:txBody>
          <a:bodyPr wrap="square" lIns="0" tIns="0" rIns="0" bIns="0" rtlCol="0" anchor="ctr"/>
          <a:lstStyle/>
          <a:p>
            <a:pPr indent="0" marL="0">
              <a:buNone/>
            </a:pPr>
            <a:r>
              <a:rPr lang="en-US" sz="1400" dirty="0">
                <a:solidFill>
                  <a:srgbClr val="FFFFFF"/>
                </a:solidFill>
                <a:latin typeface="Arial" pitchFamily="34" charset="0"/>
                <a:ea typeface="Arial" pitchFamily="34" charset="-122"/>
                <a:cs typeface="Arial" pitchFamily="34" charset="-120"/>
              </a:rPr>
              <a:t>[Agency Name] · [Presenter] · [Date]</a:t>
            </a:r>
            <a:endParaRPr lang="en-US" sz="1400" dirty="0"/>
          </a:p>
        </p:txBody>
      </p:sp>
      <p:sp>
        <p:nvSpPr>
          <p:cNvPr id="12" name="Text 10"/>
          <p:cNvSpPr/>
          <p:nvPr/>
        </p:nvSpPr>
        <p:spPr>
          <a:xfrm>
            <a:off x="457200" y="4343400"/>
            <a:ext cx="7680960" cy="274320"/>
          </a:xfrm>
          <a:prstGeom prst="rect">
            <a:avLst/>
          </a:prstGeom>
          <a:noFill/>
          <a:ln/>
        </p:spPr>
        <p:txBody>
          <a:bodyPr wrap="square" lIns="0" tIns="0" rIns="0" bIns="0" rtlCol="0" anchor="ctr"/>
          <a:lstStyle/>
          <a:p>
            <a:pPr indent="0" marL="0">
              <a:buNone/>
            </a:pPr>
            <a:r>
              <a:rPr lang="en-US" sz="1100" dirty="0">
                <a:solidFill>
                  <a:srgbClr val="5DADE2"/>
                </a:solidFill>
                <a:latin typeface="Arial" pitchFamily="34" charset="0"/>
                <a:ea typeface="Arial" pitchFamily="34" charset="-122"/>
                <a:cs typeface="Arial" pitchFamily="34" charset="-120"/>
              </a:rPr>
              <a:t>Public Law 119-101 · became law July 11, 2026 · H.R. 6644 (119th Congress)</a:t>
            </a:r>
            <a:endParaRPr lang="en-US" sz="1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92608"/>
            <a:ext cx="8229600" cy="457200"/>
          </a:xfrm>
          <a:prstGeom prst="rect">
            <a:avLst/>
          </a:prstGeom>
          <a:noFill/>
          <a:ln/>
        </p:spPr>
        <p:txBody>
          <a:bodyPr wrap="square" lIns="0" tIns="0" rIns="0" bIns="0" rtlCol="0" anchor="ctr"/>
          <a:lstStyle/>
          <a:p>
            <a:pPr indent="0" marL="0">
              <a:buNone/>
            </a:pPr>
            <a:r>
              <a:rPr lang="en-US" sz="2600" b="1" dirty="0">
                <a:solidFill>
                  <a:srgbClr val="154360"/>
                </a:solidFill>
                <a:latin typeface="Arial" pitchFamily="34" charset="0"/>
                <a:ea typeface="Arial" pitchFamily="34" charset="-122"/>
                <a:cs typeface="Arial" pitchFamily="34" charset="-120"/>
              </a:rPr>
              <a:t>Deadlines that matter</a:t>
            </a:r>
            <a:endParaRPr lang="en-US" sz="2600" dirty="0"/>
          </a:p>
        </p:txBody>
      </p:sp>
      <p:sp>
        <p:nvSpPr>
          <p:cNvPr id="3" name="Text 1"/>
          <p:cNvSpPr/>
          <p:nvPr/>
        </p:nvSpPr>
        <p:spPr>
          <a:xfrm>
            <a:off x="457200" y="749808"/>
            <a:ext cx="8229600" cy="256032"/>
          </a:xfrm>
          <a:prstGeom prst="rect">
            <a:avLst/>
          </a:prstGeom>
          <a:noFill/>
          <a:ln/>
        </p:spPr>
        <p:txBody>
          <a:bodyPr wrap="square" lIns="0" tIns="0" rIns="0" bIns="0" rtlCol="0" anchor="ctr"/>
          <a:lstStyle/>
          <a:p>
            <a:pPr indent="0" marL="0">
              <a:buNone/>
            </a:pPr>
            <a:r>
              <a:rPr lang="en-US" sz="1100" dirty="0">
                <a:solidFill>
                  <a:srgbClr val="4B5563"/>
                </a:solidFill>
                <a:latin typeface="Arial" pitchFamily="34" charset="0"/>
                <a:ea typeface="Arial" pitchFamily="34" charset="-122"/>
                <a:cs typeface="Arial" pitchFamily="34" charset="-120"/>
              </a:rPr>
              <a:t>Statutory dates computed from enactment (July 11, 2026); tracked on the hub. Dates the hub already tracks as met are not listed.</a:t>
            </a:r>
            <a:endParaRPr lang="en-US" sz="1100" dirty="0"/>
          </a:p>
        </p:txBody>
      </p:sp>
      <p:sp>
        <p:nvSpPr>
          <p:cNvPr id="4" name="Shape 2"/>
          <p:cNvSpPr/>
          <p:nvPr/>
        </p:nvSpPr>
        <p:spPr>
          <a:xfrm>
            <a:off x="457200" y="4754880"/>
            <a:ext cx="176981" cy="76692"/>
          </a:xfrm>
          <a:custGeom>
            <a:avLst/>
            <a:gdLst/>
            <a:ahLst/>
            <a:cxnLst/>
            <a:rect l="l" t="t" r="r" b="b"/>
            <a:pathLst>
              <a:path w="176981" h="76692">
                <a:moveTo>
                  <a:pt x="0" y="76692"/>
                </a:moveTo>
                <a:lnTo>
                  <a:pt x="88490" y="0"/>
                </a:lnTo>
                <a:lnTo>
                  <a:pt x="176981" y="76692"/>
                </a:lnTo>
                <a:lnTo>
                  <a:pt x="141585" y="76692"/>
                </a:lnTo>
                <a:lnTo>
                  <a:pt x="88490" y="30972"/>
                </a:lnTo>
                <a:lnTo>
                  <a:pt x="35396" y="76692"/>
                </a:lnTo>
                <a:close/>
              </a:path>
            </a:pathLst>
          </a:custGeom>
          <a:solidFill>
            <a:srgbClr val="154360"/>
          </a:solidFill>
          <a:ln w="12700">
            <a:solidFill>
              <a:srgbClr val="154360"/>
            </a:solidFill>
            <a:prstDash val="solid"/>
          </a:ln>
        </p:spPr>
      </p:sp>
      <p:sp>
        <p:nvSpPr>
          <p:cNvPr id="5" name="Shape 3"/>
          <p:cNvSpPr/>
          <p:nvPr/>
        </p:nvSpPr>
        <p:spPr>
          <a:xfrm>
            <a:off x="480797" y="4843370"/>
            <a:ext cx="58994" cy="41295"/>
          </a:xfrm>
          <a:prstGeom prst="roundRect">
            <a:avLst>
              <a:gd name="adj" fmla="val 14286"/>
            </a:avLst>
          </a:prstGeom>
          <a:solidFill>
            <a:srgbClr val="1B4F72"/>
          </a:solidFill>
          <a:ln w="12700">
            <a:solidFill>
              <a:srgbClr val="1B4F72"/>
            </a:solidFill>
            <a:prstDash val="solid"/>
          </a:ln>
        </p:spPr>
      </p:sp>
      <p:sp>
        <p:nvSpPr>
          <p:cNvPr id="6" name="Shape 4"/>
          <p:cNvSpPr/>
          <p:nvPr/>
        </p:nvSpPr>
        <p:spPr>
          <a:xfrm>
            <a:off x="551590" y="4843370"/>
            <a:ext cx="58994" cy="41295"/>
          </a:xfrm>
          <a:prstGeom prst="roundRect">
            <a:avLst>
              <a:gd name="adj" fmla="val 14286"/>
            </a:avLst>
          </a:prstGeom>
          <a:solidFill>
            <a:srgbClr val="D98E2B"/>
          </a:solidFill>
          <a:ln w="12700">
            <a:solidFill>
              <a:srgbClr val="D98E2B"/>
            </a:solidFill>
            <a:prstDash val="solid"/>
          </a:ln>
        </p:spPr>
      </p:sp>
      <p:sp>
        <p:nvSpPr>
          <p:cNvPr id="7" name="Shape 5"/>
          <p:cNvSpPr/>
          <p:nvPr/>
        </p:nvSpPr>
        <p:spPr>
          <a:xfrm>
            <a:off x="480797" y="4896465"/>
            <a:ext cx="58994" cy="41295"/>
          </a:xfrm>
          <a:prstGeom prst="roundRect">
            <a:avLst>
              <a:gd name="adj" fmla="val 14286"/>
            </a:avLst>
          </a:prstGeom>
          <a:solidFill>
            <a:srgbClr val="1B4F72"/>
          </a:solidFill>
          <a:ln w="12700">
            <a:solidFill>
              <a:srgbClr val="1B4F72"/>
            </a:solidFill>
            <a:prstDash val="solid"/>
          </a:ln>
        </p:spPr>
      </p:sp>
      <p:sp>
        <p:nvSpPr>
          <p:cNvPr id="8" name="Shape 6"/>
          <p:cNvSpPr/>
          <p:nvPr/>
        </p:nvSpPr>
        <p:spPr>
          <a:xfrm>
            <a:off x="551590" y="4896465"/>
            <a:ext cx="58994" cy="41295"/>
          </a:xfrm>
          <a:prstGeom prst="roundRect">
            <a:avLst>
              <a:gd name="adj" fmla="val 14286"/>
            </a:avLst>
          </a:prstGeom>
          <a:solidFill>
            <a:srgbClr val="1B4F72"/>
          </a:solidFill>
          <a:ln w="12700">
            <a:solidFill>
              <a:srgbClr val="1B4F72"/>
            </a:solidFill>
            <a:prstDash val="solid"/>
          </a:ln>
        </p:spPr>
      </p:sp>
      <p:sp>
        <p:nvSpPr>
          <p:cNvPr id="9" name="Text 7"/>
          <p:cNvSpPr/>
          <p:nvPr/>
        </p:nvSpPr>
        <p:spPr>
          <a:xfrm>
            <a:off x="731520" y="4727448"/>
            <a:ext cx="4572000" cy="237744"/>
          </a:xfrm>
          <a:prstGeom prst="rect">
            <a:avLst/>
          </a:prstGeom>
          <a:noFill/>
          <a:ln/>
        </p:spPr>
        <p:txBody>
          <a:bodyPr wrap="square" lIns="0" tIns="0" rIns="0" bIns="0" rtlCol="0" anchor="ctr"/>
          <a:lstStyle/>
          <a:p>
            <a:pPr indent="0" marL="0">
              <a:buNone/>
            </a:pPr>
            <a:r>
              <a:rPr lang="en-US" sz="900" dirty="0">
                <a:solidFill>
                  <a:srgbClr val="4B5563"/>
                </a:solidFill>
                <a:latin typeface="Arial" pitchFamily="34" charset="0"/>
                <a:ea typeface="Arial" pitchFamily="34" charset="-122"/>
                <a:cs typeface="Arial" pitchFamily="34" charset="-120"/>
              </a:rPr>
              <a:t>AI Housers · aihousers.com/road-to-housing</a:t>
            </a:r>
            <a:endParaRPr lang="en-US" sz="900" dirty="0"/>
          </a:p>
        </p:txBody>
      </p:sp>
      <p:sp>
        <p:nvSpPr>
          <p:cNvPr id="10" name="Text 8"/>
          <p:cNvSpPr/>
          <p:nvPr/>
        </p:nvSpPr>
        <p:spPr>
          <a:xfrm>
            <a:off x="8138160" y="4727448"/>
            <a:ext cx="548640" cy="237744"/>
          </a:xfrm>
          <a:prstGeom prst="rect">
            <a:avLst/>
          </a:prstGeom>
          <a:noFill/>
          <a:ln/>
        </p:spPr>
        <p:txBody>
          <a:bodyPr wrap="square" lIns="0" tIns="0" rIns="0" bIns="0" rtlCol="0" anchor="ctr"/>
          <a:lstStyle/>
          <a:p>
            <a:pPr algn="r" indent="0" marL="0">
              <a:buNone/>
            </a:pPr>
            <a:r>
              <a:rPr lang="en-US" sz="900" dirty="0">
                <a:solidFill>
                  <a:srgbClr val="4B5563"/>
                </a:solidFill>
                <a:latin typeface="Arial" pitchFamily="34" charset="0"/>
                <a:ea typeface="Arial" pitchFamily="34" charset="-122"/>
                <a:cs typeface="Arial" pitchFamily="34" charset="-120"/>
              </a:rPr>
              <a:t>10</a:t>
            </a:r>
            <a:endParaRPr lang="en-US" sz="900" dirty="0"/>
          </a:p>
        </p:txBody>
      </p:sp>
      <p:graphicFrame>
        <p:nvGraphicFramePr>
          <p:cNvPr id="11" name="Table 0"/>
          <p:cNvGraphicFramePr>
            <a:graphicFrameLocks noGrp="1"/>
          </p:cNvGraphicFramePr>
          <p:nvPr>
            <p:extLst>
              <p:ext uri="{D42A27DB-BD31-4B8C-83A1-F6EECF244321}">
                <p14:modId xmlns:p14="http://schemas.microsoft.com/office/powerpoint/2010/main" val="1579011935"/>
              </p:ext>
            </p:extLst>
          </p:nvPr>
        </p:nvGraphicFramePr>
        <p:xfrm>
          <a:off x="457200" y="1097280"/>
          <a:ext cx="8229600" cy="914400"/>
        </p:xfrm>
        <a:graphic>
          <a:graphicData uri="http://schemas.openxmlformats.org/drawingml/2006/table">
            <a:tbl>
              <a:tblPr/>
              <a:tblGrid>
                <a:gridCol w="1005840"/>
                <a:gridCol w="548640"/>
                <a:gridCol w="5486400"/>
                <a:gridCol w="1188720"/>
              </a:tblGrid>
              <a:tr h="274320">
                <a:tc>
                  <a:txBody>
                    <a:bodyPr/>
                    <a:lstStyle/>
                    <a:p>
                      <a:pPr indent="0" marL="0">
                        <a:buNone/>
                      </a:pPr>
                      <a:r>
                        <a:rPr lang="en-US" sz="1000" b="1" dirty="0">
                          <a:solidFill>
                            <a:srgbClr val="FFFFFF"/>
                          </a:solidFill>
                          <a:latin typeface="Arial" pitchFamily="34" charset="0"/>
                          <a:ea typeface="Arial" pitchFamily="34" charset="-122"/>
                          <a:cs typeface="Arial" pitchFamily="34" charset="-120"/>
                        </a:rPr>
                        <a:t>Date</a:t>
                      </a:r>
                      <a:endParaRPr lang="en-US" sz="10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154360"/>
                    </a:solidFill>
                  </a:tcPr>
                </a:tc>
                <a:tc>
                  <a:txBody>
                    <a:bodyPr/>
                    <a:lstStyle/>
                    <a:p>
                      <a:pPr indent="0" marL="0">
                        <a:buNone/>
                      </a:pPr>
                      <a:r>
                        <a:rPr lang="en-US" sz="1000" b="1" dirty="0">
                          <a:solidFill>
                            <a:srgbClr val="FFFFFF"/>
                          </a:solidFill>
                          <a:latin typeface="Arial" pitchFamily="34" charset="0"/>
                          <a:ea typeface="Arial" pitchFamily="34" charset="-122"/>
                          <a:cs typeface="Arial" pitchFamily="34" charset="-120"/>
                        </a:rPr>
                        <a:t>Sec.</a:t>
                      </a:r>
                      <a:endParaRPr lang="en-US" sz="10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154360"/>
                    </a:solidFill>
                  </a:tcPr>
                </a:tc>
                <a:tc>
                  <a:txBody>
                    <a:bodyPr/>
                    <a:lstStyle/>
                    <a:p>
                      <a:pPr indent="0" marL="0">
                        <a:buNone/>
                      </a:pPr>
                      <a:r>
                        <a:rPr lang="en-US" sz="1000" b="1" dirty="0">
                          <a:solidFill>
                            <a:srgbClr val="FFFFFF"/>
                          </a:solidFill>
                          <a:latin typeface="Arial" pitchFamily="34" charset="0"/>
                          <a:ea typeface="Arial" pitchFamily="34" charset="-122"/>
                          <a:cs typeface="Arial" pitchFamily="34" charset="-120"/>
                        </a:rPr>
                        <a:t>What is due</a:t>
                      </a:r>
                      <a:endParaRPr lang="en-US" sz="10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154360"/>
                    </a:solidFill>
                  </a:tcPr>
                </a:tc>
                <a:tc>
                  <a:txBody>
                    <a:bodyPr/>
                    <a:lstStyle/>
                    <a:p>
                      <a:pPr indent="0" marL="0">
                        <a:buNone/>
                      </a:pPr>
                      <a:r>
                        <a:rPr lang="en-US" sz="1000" b="1" dirty="0">
                          <a:solidFill>
                            <a:srgbClr val="FFFFFF"/>
                          </a:solidFill>
                          <a:latin typeface="Arial" pitchFamily="34" charset="0"/>
                          <a:ea typeface="Arial" pitchFamily="34" charset="-122"/>
                          <a:cs typeface="Arial" pitchFamily="34" charset="-120"/>
                        </a:rPr>
                        <a:t>Who</a:t>
                      </a:r>
                      <a:endParaRPr lang="en-US" sz="10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154360"/>
                    </a:solidFill>
                  </a:tcPr>
                </a:tc>
              </a:tr>
              <a:tr h="274320">
                <a:tc>
                  <a:txBody>
                    <a:bodyPr/>
                    <a:lstStyle/>
                    <a:p>
                      <a:pPr indent="0" marL="0">
                        <a:buNone/>
                      </a:pPr>
                      <a:r>
                        <a:rPr lang="en-US" sz="900" b="1" dirty="0">
                          <a:solidFill>
                            <a:srgbClr val="154360"/>
                          </a:solidFill>
                          <a:latin typeface="Arial" pitchFamily="34" charset="0"/>
                          <a:ea typeface="Arial" pitchFamily="34" charset="-122"/>
                          <a:cs typeface="Arial" pitchFamily="34" charset="-120"/>
                        </a:rPr>
                        <a:t>Oct 9, 2026</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FFFFFF"/>
                    </a:solidFill>
                  </a:tcPr>
                </a:tc>
                <a:tc>
                  <a:txBody>
                    <a:bodyPr/>
                    <a:lstStyle/>
                    <a:p>
                      <a:pPr indent="0" marL="0">
                        <a:buNone/>
                      </a:pPr>
                      <a:r>
                        <a:rPr lang="en-US" sz="900" b="1" dirty="0">
                          <a:solidFill>
                            <a:srgbClr val="A66A15"/>
                          </a:solidFill>
                          <a:latin typeface="Arial" pitchFamily="34" charset="0"/>
                          <a:ea typeface="Arial" pitchFamily="34" charset="-122"/>
                          <a:cs typeface="Arial" pitchFamily="34" charset="-120"/>
                        </a:rPr>
                        <a:t>502</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FFFFFF"/>
                    </a:solidFill>
                  </a:tcPr>
                </a:tc>
                <a:tc>
                  <a:txBody>
                    <a:bodyPr/>
                    <a:lstStyle/>
                    <a:p>
                      <a:pPr indent="0" marL="0">
                        <a:buNone/>
                      </a:pPr>
                      <a:r>
                        <a:rPr lang="en-US" sz="900" dirty="0">
                          <a:solidFill>
                            <a:srgbClr val="1A1A2E"/>
                          </a:solidFill>
                          <a:latin typeface="Arial" pitchFamily="34" charset="0"/>
                          <a:ea typeface="Arial" pitchFamily="34" charset="-122"/>
                          <a:cs typeface="Arial" pitchFamily="34" charset="-120"/>
                        </a:rPr>
                        <a:t>Report to House Financial Services and Senate Banking on how quickly USDA decides Section 502 and 504 loan and grant applications, with justifications for eligibility…</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FFFFFF"/>
                    </a:solidFill>
                  </a:tcPr>
                </a:tc>
                <a:tc>
                  <a:txBody>
                    <a:bodyPr/>
                    <a:lstStyle/>
                    <a:p>
                      <a:pPr indent="0" marL="0">
                        <a:buNone/>
                      </a:pPr>
                      <a:r>
                        <a:rPr lang="en-US" sz="900" dirty="0">
                          <a:solidFill>
                            <a:srgbClr val="1A1A2E"/>
                          </a:solidFill>
                          <a:latin typeface="Arial" pitchFamily="34" charset="0"/>
                          <a:ea typeface="Arial" pitchFamily="34" charset="-122"/>
                          <a:cs typeface="Arial" pitchFamily="34" charset="-120"/>
                        </a:rPr>
                        <a:t>USDA-RHS</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FFFFFF"/>
                    </a:solidFill>
                  </a:tcPr>
                </a:tc>
              </a:tr>
              <a:tr h="274320">
                <a:tc>
                  <a:txBody>
                    <a:bodyPr/>
                    <a:lstStyle/>
                    <a:p>
                      <a:pPr indent="0" marL="0">
                        <a:buNone/>
                      </a:pPr>
                      <a:r>
                        <a:rPr lang="en-US" sz="900" b="1" dirty="0">
                          <a:solidFill>
                            <a:srgbClr val="154360"/>
                          </a:solidFill>
                          <a:latin typeface="Arial" pitchFamily="34" charset="0"/>
                          <a:ea typeface="Arial" pitchFamily="34" charset="-122"/>
                          <a:cs typeface="Arial" pitchFamily="34" charset="-120"/>
                        </a:rPr>
                        <a:t>Jan 7, 2027</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EFF2F6"/>
                    </a:solidFill>
                  </a:tcPr>
                </a:tc>
                <a:tc>
                  <a:txBody>
                    <a:bodyPr/>
                    <a:lstStyle/>
                    <a:p>
                      <a:pPr indent="0" marL="0">
                        <a:buNone/>
                      </a:pPr>
                      <a:r>
                        <a:rPr lang="en-US" sz="900" b="1" dirty="0">
                          <a:solidFill>
                            <a:srgbClr val="A66A15"/>
                          </a:solidFill>
                          <a:latin typeface="Arial" pitchFamily="34" charset="0"/>
                          <a:ea typeface="Arial" pitchFamily="34" charset="-122"/>
                          <a:cs typeface="Arial" pitchFamily="34" charset="-120"/>
                        </a:rPr>
                        <a:t>502</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EFF2F6"/>
                    </a:solidFill>
                  </a:tcPr>
                </a:tc>
                <a:tc>
                  <a:txBody>
                    <a:bodyPr/>
                    <a:lstStyle/>
                    <a:p>
                      <a:pPr indent="0" marL="0">
                        <a:buNone/>
                      </a:pPr>
                      <a:r>
                        <a:rPr lang="en-US" sz="900" dirty="0">
                          <a:solidFill>
                            <a:srgbClr val="1A1A2E"/>
                          </a:solidFill>
                          <a:latin typeface="Arial" pitchFamily="34" charset="0"/>
                          <a:ea typeface="Arial" pitchFamily="34" charset="-122"/>
                          <a:cs typeface="Arial" pitchFamily="34" charset="-120"/>
                        </a:rPr>
                        <a:t>Publish an advance notice of proposed rulemaking and consult stakeholders for the new Housing Preservation and Revitalization Program (new Housing Act of 1949 §545); an interim…</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EFF2F6"/>
                    </a:solidFill>
                  </a:tcPr>
                </a:tc>
                <a:tc>
                  <a:txBody>
                    <a:bodyPr/>
                    <a:lstStyle/>
                    <a:p>
                      <a:pPr indent="0" marL="0">
                        <a:buNone/>
                      </a:pPr>
                      <a:r>
                        <a:rPr lang="en-US" sz="900" dirty="0">
                          <a:solidFill>
                            <a:srgbClr val="1A1A2E"/>
                          </a:solidFill>
                          <a:latin typeface="Arial" pitchFamily="34" charset="0"/>
                          <a:ea typeface="Arial" pitchFamily="34" charset="-122"/>
                          <a:cs typeface="Arial" pitchFamily="34" charset="-120"/>
                        </a:rPr>
                        <a:t>USDA-RHS</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EFF2F6"/>
                    </a:solidFill>
                  </a:tcPr>
                </a:tc>
              </a:tr>
              <a:tr h="274320">
                <a:tc>
                  <a:txBody>
                    <a:bodyPr/>
                    <a:lstStyle/>
                    <a:p>
                      <a:pPr indent="0" marL="0">
                        <a:buNone/>
                      </a:pPr>
                      <a:r>
                        <a:rPr lang="en-US" sz="900" b="1" dirty="0">
                          <a:solidFill>
                            <a:srgbClr val="154360"/>
                          </a:solidFill>
                          <a:latin typeface="Arial" pitchFamily="34" charset="0"/>
                          <a:ea typeface="Arial" pitchFamily="34" charset="-122"/>
                          <a:cs typeface="Arial" pitchFamily="34" charset="-120"/>
                        </a:rPr>
                        <a:t>Jan 7, 2027</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FFFFFF"/>
                    </a:solidFill>
                  </a:tcPr>
                </a:tc>
                <a:tc>
                  <a:txBody>
                    <a:bodyPr/>
                    <a:lstStyle/>
                    <a:p>
                      <a:pPr indent="0" marL="0">
                        <a:buNone/>
                      </a:pPr>
                      <a:r>
                        <a:rPr lang="en-US" sz="900" b="1" dirty="0">
                          <a:solidFill>
                            <a:srgbClr val="A66A15"/>
                          </a:solidFill>
                          <a:latin typeface="Arial" pitchFamily="34" charset="0"/>
                          <a:ea typeface="Arial" pitchFamily="34" charset="-122"/>
                          <a:cs typeface="Arial" pitchFamily="34" charset="-120"/>
                        </a:rPr>
                        <a:t>801</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FFFFFF"/>
                    </a:solidFill>
                  </a:tcPr>
                </a:tc>
                <a:tc>
                  <a:txBody>
                    <a:bodyPr/>
                    <a:lstStyle/>
                    <a:p>
                      <a:pPr indent="0" marL="0">
                        <a:buNone/>
                      </a:pPr>
                      <a:r>
                        <a:rPr lang="en-US" sz="900" dirty="0">
                          <a:solidFill>
                            <a:srgbClr val="1A1A2E"/>
                          </a:solidFill>
                          <a:latin typeface="Arial" pitchFamily="34" charset="0"/>
                          <a:ea typeface="Arial" pitchFamily="34" charset="-122"/>
                          <a:cs typeface="Arial" pitchFamily="34" charset="-120"/>
                        </a:rPr>
                        <a:t>HUD, USDA, and VA jointly report to Congress on opportunities to collaborate and reduce inefficiencies across their housing programs, including laws and regulations that get in…</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FFFFFF"/>
                    </a:solidFill>
                  </a:tcPr>
                </a:tc>
                <a:tc>
                  <a:txBody>
                    <a:bodyPr/>
                    <a:lstStyle/>
                    <a:p>
                      <a:pPr indent="0" marL="0">
                        <a:buNone/>
                      </a:pPr>
                      <a:r>
                        <a:rPr lang="en-US" sz="900" dirty="0">
                          <a:solidFill>
                            <a:srgbClr val="1A1A2E"/>
                          </a:solidFill>
                          <a:latin typeface="Arial" pitchFamily="34" charset="0"/>
                          <a:ea typeface="Arial" pitchFamily="34" charset="-122"/>
                          <a:cs typeface="Arial" pitchFamily="34" charset="-120"/>
                        </a:rPr>
                        <a:t>HUD</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FFFFFF"/>
                    </a:solidFill>
                  </a:tcPr>
                </a:tc>
              </a:tr>
              <a:tr h="274320">
                <a:tc>
                  <a:txBody>
                    <a:bodyPr/>
                    <a:lstStyle/>
                    <a:p>
                      <a:pPr indent="0" marL="0">
                        <a:buNone/>
                      </a:pPr>
                      <a:r>
                        <a:rPr lang="en-US" sz="900" b="1" dirty="0">
                          <a:solidFill>
                            <a:srgbClr val="154360"/>
                          </a:solidFill>
                          <a:latin typeface="Arial" pitchFamily="34" charset="0"/>
                          <a:ea typeface="Arial" pitchFamily="34" charset="-122"/>
                          <a:cs typeface="Arial" pitchFamily="34" charset="-120"/>
                        </a:rPr>
                        <a:t>Jan 7, 2027</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EFF2F6"/>
                    </a:solidFill>
                  </a:tcPr>
                </a:tc>
                <a:tc>
                  <a:txBody>
                    <a:bodyPr/>
                    <a:lstStyle/>
                    <a:p>
                      <a:pPr indent="0" marL="0">
                        <a:buNone/>
                      </a:pPr>
                      <a:r>
                        <a:rPr lang="en-US" sz="900" b="1" dirty="0">
                          <a:solidFill>
                            <a:srgbClr val="A66A15"/>
                          </a:solidFill>
                          <a:latin typeface="Arial" pitchFamily="34" charset="0"/>
                          <a:ea typeface="Arial" pitchFamily="34" charset="-122"/>
                          <a:cs typeface="Arial" pitchFamily="34" charset="-120"/>
                        </a:rPr>
                        <a:t>802</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EFF2F6"/>
                    </a:solidFill>
                  </a:tcPr>
                </a:tc>
                <a:tc>
                  <a:txBody>
                    <a:bodyPr/>
                    <a:lstStyle/>
                    <a:p>
                      <a:pPr indent="0" marL="0">
                        <a:buNone/>
                      </a:pPr>
                      <a:r>
                        <a:rPr lang="en-US" sz="900" dirty="0">
                          <a:solidFill>
                            <a:srgbClr val="1A1A2E"/>
                          </a:solidFill>
                          <a:latin typeface="Arial" pitchFamily="34" charset="0"/>
                          <a:ea typeface="Arial" pitchFamily="34" charset="-122"/>
                          <a:cs typeface="Arial" pitchFamily="34" charset="-120"/>
                        </a:rPr>
                        <a:t>HUD and USDA sign a memorandum of understanding to evaluate categorical exclusions, designate a lead agency and streamline adoption of each other’s environmental reviews, and…</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EFF2F6"/>
                    </a:solidFill>
                  </a:tcPr>
                </a:tc>
                <a:tc>
                  <a:txBody>
                    <a:bodyPr/>
                    <a:lstStyle/>
                    <a:p>
                      <a:pPr indent="0" marL="0">
                        <a:buNone/>
                      </a:pPr>
                      <a:r>
                        <a:rPr lang="en-US" sz="900" dirty="0">
                          <a:solidFill>
                            <a:srgbClr val="1A1A2E"/>
                          </a:solidFill>
                          <a:latin typeface="Arial" pitchFamily="34" charset="0"/>
                          <a:ea typeface="Arial" pitchFamily="34" charset="-122"/>
                          <a:cs typeface="Arial" pitchFamily="34" charset="-120"/>
                        </a:rPr>
                        <a:t>HUD</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EFF2F6"/>
                    </a:solidFill>
                  </a:tcPr>
                </a:tc>
              </a:tr>
              <a:tr h="274320">
                <a:tc>
                  <a:txBody>
                    <a:bodyPr/>
                    <a:lstStyle/>
                    <a:p>
                      <a:pPr indent="0" marL="0">
                        <a:buNone/>
                      </a:pPr>
                      <a:r>
                        <a:rPr lang="en-US" sz="900" b="1" dirty="0">
                          <a:solidFill>
                            <a:srgbClr val="154360"/>
                          </a:solidFill>
                          <a:latin typeface="Arial" pitchFamily="34" charset="0"/>
                          <a:ea typeface="Arial" pitchFamily="34" charset="-122"/>
                          <a:cs typeface="Arial" pitchFamily="34" charset="-120"/>
                        </a:rPr>
                        <a:t>Jan 11, 2027</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FFFFFF"/>
                    </a:solidFill>
                  </a:tcPr>
                </a:tc>
                <a:tc>
                  <a:txBody>
                    <a:bodyPr/>
                    <a:lstStyle/>
                    <a:p>
                      <a:pPr indent="0" marL="0">
                        <a:buNone/>
                      </a:pPr>
                      <a:r>
                        <a:rPr lang="en-US" sz="900" b="1" dirty="0">
                          <a:solidFill>
                            <a:srgbClr val="A66A15"/>
                          </a:solidFill>
                          <a:latin typeface="Arial" pitchFamily="34" charset="0"/>
                          <a:ea typeface="Arial" pitchFamily="34" charset="-122"/>
                          <a:cs typeface="Arial" pitchFamily="34" charset="-120"/>
                        </a:rPr>
                        <a:t>502</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FFFFFF"/>
                    </a:solidFill>
                  </a:tcPr>
                </a:tc>
                <a:tc>
                  <a:txBody>
                    <a:bodyPr/>
                    <a:lstStyle/>
                    <a:p>
                      <a:pPr indent="0" marL="0">
                        <a:buNone/>
                      </a:pPr>
                      <a:r>
                        <a:rPr lang="en-US" sz="900" dirty="0">
                          <a:solidFill>
                            <a:srgbClr val="1A1A2E"/>
                          </a:solidFill>
                          <a:latin typeface="Arial" pitchFamily="34" charset="0"/>
                          <a:ea typeface="Arial" pitchFamily="34" charset="-122"/>
                          <a:cs typeface="Arial" pitchFamily="34" charset="-120"/>
                        </a:rPr>
                        <a:t>Conduct a study and publish a report to Congress on the Section 521 rental assistance and interest-subsidy program, including totals paid to Section 502 borrowers.</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FFFFFF"/>
                    </a:solidFill>
                  </a:tcPr>
                </a:tc>
                <a:tc>
                  <a:txBody>
                    <a:bodyPr/>
                    <a:lstStyle/>
                    <a:p>
                      <a:pPr indent="0" marL="0">
                        <a:buNone/>
                      </a:pPr>
                      <a:r>
                        <a:rPr lang="en-US" sz="900" dirty="0">
                          <a:solidFill>
                            <a:srgbClr val="1A1A2E"/>
                          </a:solidFill>
                          <a:latin typeface="Arial" pitchFamily="34" charset="0"/>
                          <a:ea typeface="Arial" pitchFamily="34" charset="-122"/>
                          <a:cs typeface="Arial" pitchFamily="34" charset="-120"/>
                        </a:rPr>
                        <a:t>USDA-RHS</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FFFFFF"/>
                    </a:solidFill>
                  </a:tcPr>
                </a:tc>
              </a:tr>
              <a:tr h="274320">
                <a:tc>
                  <a:txBody>
                    <a:bodyPr/>
                    <a:lstStyle/>
                    <a:p>
                      <a:pPr indent="0" marL="0">
                        <a:buNone/>
                      </a:pPr>
                      <a:r>
                        <a:rPr lang="en-US" sz="900" b="1" dirty="0">
                          <a:solidFill>
                            <a:srgbClr val="154360"/>
                          </a:solidFill>
                          <a:latin typeface="Arial" pitchFamily="34" charset="0"/>
                          <a:ea typeface="Arial" pitchFamily="34" charset="-122"/>
                          <a:cs typeface="Arial" pitchFamily="34" charset="-120"/>
                        </a:rPr>
                        <a:t>Jul 11, 2027</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EFF2F6"/>
                    </a:solidFill>
                  </a:tcPr>
                </a:tc>
                <a:tc>
                  <a:txBody>
                    <a:bodyPr/>
                    <a:lstStyle/>
                    <a:p>
                      <a:pPr indent="0" marL="0">
                        <a:buNone/>
                      </a:pPr>
                      <a:r>
                        <a:rPr lang="en-US" sz="900" b="1" dirty="0">
                          <a:solidFill>
                            <a:srgbClr val="A66A15"/>
                          </a:solidFill>
                          <a:latin typeface="Arial" pitchFamily="34" charset="0"/>
                          <a:ea typeface="Arial" pitchFamily="34" charset="-122"/>
                          <a:cs typeface="Arial" pitchFamily="34" charset="-120"/>
                        </a:rPr>
                        <a:t>502</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EFF2F6"/>
                    </a:solidFill>
                  </a:tcPr>
                </a:tc>
                <a:tc>
                  <a:txBody>
                    <a:bodyPr/>
                    <a:lstStyle/>
                    <a:p>
                      <a:pPr indent="0" marL="0">
                        <a:buNone/>
                      </a:pPr>
                      <a:r>
                        <a:rPr lang="en-US" sz="900" dirty="0">
                          <a:solidFill>
                            <a:srgbClr val="1A1A2E"/>
                          </a:solidFill>
                          <a:latin typeface="Arial" pitchFamily="34" charset="0"/>
                          <a:ea typeface="Arial" pitchFamily="34" charset="-122"/>
                          <a:cs typeface="Arial" pitchFamily="34" charset="-120"/>
                        </a:rPr>
                        <a:t>Publish an interim final rule to carry out the Housing Preservation and Revitalization Program (new Housing Act of 1949 §545), following the 180-day ANPRM.</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EFF2F6"/>
                    </a:solidFill>
                  </a:tcPr>
                </a:tc>
                <a:tc>
                  <a:txBody>
                    <a:bodyPr/>
                    <a:lstStyle/>
                    <a:p>
                      <a:pPr indent="0" marL="0">
                        <a:buNone/>
                      </a:pPr>
                      <a:r>
                        <a:rPr lang="en-US" sz="900" dirty="0">
                          <a:solidFill>
                            <a:srgbClr val="1A1A2E"/>
                          </a:solidFill>
                          <a:latin typeface="Arial" pitchFamily="34" charset="0"/>
                          <a:ea typeface="Arial" pitchFamily="34" charset="-122"/>
                          <a:cs typeface="Arial" pitchFamily="34" charset="-120"/>
                        </a:rPr>
                        <a:t>USDA-RHS</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EFF2F6"/>
                    </a:solidFill>
                  </a:tcPr>
                </a:tc>
              </a:tr>
              <a:tr h="274320">
                <a:tc>
                  <a:txBody>
                    <a:bodyPr/>
                    <a:lstStyle/>
                    <a:p>
                      <a:pPr indent="0" marL="0">
                        <a:buNone/>
                      </a:pPr>
                      <a:r>
                        <a:rPr lang="en-US" sz="900" b="1" dirty="0">
                          <a:solidFill>
                            <a:srgbClr val="154360"/>
                          </a:solidFill>
                          <a:latin typeface="Arial" pitchFamily="34" charset="0"/>
                          <a:ea typeface="Arial" pitchFamily="34" charset="-122"/>
                          <a:cs typeface="Arial" pitchFamily="34" charset="-120"/>
                        </a:rPr>
                        <a:t>Jul 11, 2027</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FFFFFF"/>
                    </a:solidFill>
                  </a:tcPr>
                </a:tc>
                <a:tc>
                  <a:txBody>
                    <a:bodyPr/>
                    <a:lstStyle/>
                    <a:p>
                      <a:pPr indent="0" marL="0">
                        <a:buNone/>
                      </a:pPr>
                      <a:r>
                        <a:rPr lang="en-US" sz="900" b="1" dirty="0">
                          <a:solidFill>
                            <a:srgbClr val="A66A15"/>
                          </a:solidFill>
                          <a:latin typeface="Arial" pitchFamily="34" charset="0"/>
                          <a:ea typeface="Arial" pitchFamily="34" charset="-122"/>
                          <a:cs typeface="Arial" pitchFamily="34" charset="-120"/>
                        </a:rPr>
                        <a:t>502</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FFFFFF"/>
                    </a:solidFill>
                  </a:tcPr>
                </a:tc>
                <a:tc>
                  <a:txBody>
                    <a:bodyPr/>
                    <a:lstStyle/>
                    <a:p>
                      <a:pPr indent="0" marL="0">
                        <a:buNone/>
                      </a:pPr>
                      <a:r>
                        <a:rPr lang="en-US" sz="900" dirty="0">
                          <a:solidFill>
                            <a:srgbClr val="1A1A2E"/>
                          </a:solidFill>
                          <a:latin typeface="Arial" pitchFamily="34" charset="0"/>
                          <a:ea typeface="Arial" pitchFamily="34" charset="-122"/>
                          <a:cs typeface="Arial" pitchFamily="34" charset="-120"/>
                        </a:rPr>
                        <a:t>Report to Congress on how outdated Rural Housing Service technology affects program participants, and estimate the funding and staff needed to modernize it (§502(j)).</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FFFFFF"/>
                    </a:solidFill>
                  </a:tcPr>
                </a:tc>
                <a:tc>
                  <a:txBody>
                    <a:bodyPr/>
                    <a:lstStyle/>
                    <a:p>
                      <a:pPr indent="0" marL="0">
                        <a:buNone/>
                      </a:pPr>
                      <a:r>
                        <a:rPr lang="en-US" sz="900" dirty="0">
                          <a:solidFill>
                            <a:srgbClr val="1A1A2E"/>
                          </a:solidFill>
                          <a:latin typeface="Arial" pitchFamily="34" charset="0"/>
                          <a:ea typeface="Arial" pitchFamily="34" charset="-122"/>
                          <a:cs typeface="Arial" pitchFamily="34" charset="-120"/>
                        </a:rPr>
                        <a:t>GAO</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FFFFFF"/>
                    </a:solidFill>
                  </a:tcPr>
                </a:tc>
              </a:tr>
              <a:tr h="274320">
                <a:tc>
                  <a:txBody>
                    <a:bodyPr/>
                    <a:lstStyle/>
                    <a:p>
                      <a:pPr indent="0" marL="0">
                        <a:buNone/>
                      </a:pPr>
                      <a:r>
                        <a:rPr lang="en-US" sz="900" b="1" dirty="0">
                          <a:solidFill>
                            <a:srgbClr val="154360"/>
                          </a:solidFill>
                          <a:latin typeface="Arial" pitchFamily="34" charset="0"/>
                          <a:ea typeface="Arial" pitchFamily="34" charset="-122"/>
                          <a:cs typeface="Arial" pitchFamily="34" charset="-120"/>
                        </a:rPr>
                        <a:t>Jul 11, 2027</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EFF2F6"/>
                    </a:solidFill>
                  </a:tcPr>
                </a:tc>
                <a:tc>
                  <a:txBody>
                    <a:bodyPr/>
                    <a:lstStyle/>
                    <a:p>
                      <a:pPr indent="0" marL="0">
                        <a:buNone/>
                      </a:pPr>
                      <a:r>
                        <a:rPr lang="en-US" sz="900" b="1" dirty="0">
                          <a:solidFill>
                            <a:srgbClr val="A66A15"/>
                          </a:solidFill>
                          <a:latin typeface="Arial" pitchFamily="34" charset="0"/>
                          <a:ea typeface="Arial" pitchFamily="34" charset="-122"/>
                          <a:cs typeface="Arial" pitchFamily="34" charset="-120"/>
                        </a:rPr>
                        <a:t>802</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EFF2F6"/>
                    </a:solidFill>
                  </a:tcPr>
                </a:tc>
                <a:tc>
                  <a:txBody>
                    <a:bodyPr/>
                    <a:lstStyle/>
                    <a:p>
                      <a:pPr indent="0" marL="0">
                        <a:buNone/>
                      </a:pPr>
                      <a:r>
                        <a:rPr lang="en-US" sz="900" dirty="0">
                          <a:solidFill>
                            <a:srgbClr val="1A1A2E"/>
                          </a:solidFill>
                          <a:latin typeface="Arial" pitchFamily="34" charset="0"/>
                          <a:ea typeface="Arial" pitchFamily="34" charset="-122"/>
                          <a:cs typeface="Arial" pitchFamily="34" charset="-120"/>
                        </a:rPr>
                        <a:t>HUD and USDA jointly report to Congress with recommendations for legislative, regulatory, or administrative actions to improve efficiency of housing programs, following the…</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EFF2F6"/>
                    </a:solidFill>
                  </a:tcPr>
                </a:tc>
                <a:tc>
                  <a:txBody>
                    <a:bodyPr/>
                    <a:lstStyle/>
                    <a:p>
                      <a:pPr indent="0" marL="0">
                        <a:buNone/>
                      </a:pPr>
                      <a:r>
                        <a:rPr lang="en-US" sz="900" dirty="0">
                          <a:solidFill>
                            <a:srgbClr val="1A1A2E"/>
                          </a:solidFill>
                          <a:latin typeface="Arial" pitchFamily="34" charset="0"/>
                          <a:ea typeface="Arial" pitchFamily="34" charset="-122"/>
                          <a:cs typeface="Arial" pitchFamily="34" charset="-120"/>
                        </a:rPr>
                        <a:t>HUD</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EFF2F6"/>
                    </a:solidFill>
                  </a:tcPr>
                </a:tc>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92608"/>
            <a:ext cx="8229600" cy="457200"/>
          </a:xfrm>
          <a:prstGeom prst="rect">
            <a:avLst/>
          </a:prstGeom>
          <a:noFill/>
          <a:ln/>
        </p:spPr>
        <p:txBody>
          <a:bodyPr wrap="square" lIns="0" tIns="0" rIns="0" bIns="0" rtlCol="0" anchor="ctr"/>
          <a:lstStyle/>
          <a:p>
            <a:pPr indent="0" marL="0">
              <a:buNone/>
            </a:pPr>
            <a:r>
              <a:rPr lang="en-US" sz="2600" b="1" dirty="0">
                <a:solidFill>
                  <a:srgbClr val="154360"/>
                </a:solidFill>
                <a:latin typeface="Arial" pitchFamily="34" charset="0"/>
                <a:ea typeface="Arial" pitchFamily="34" charset="-122"/>
                <a:cs typeface="Arial" pitchFamily="34" charset="-120"/>
              </a:rPr>
              <a:t>Our first 90 days</a:t>
            </a:r>
            <a:endParaRPr lang="en-US" sz="2600" dirty="0"/>
          </a:p>
        </p:txBody>
      </p:sp>
      <p:sp>
        <p:nvSpPr>
          <p:cNvPr id="3" name="Text 1"/>
          <p:cNvSpPr/>
          <p:nvPr/>
        </p:nvSpPr>
        <p:spPr>
          <a:xfrm>
            <a:off x="457200" y="749808"/>
            <a:ext cx="8229600" cy="256032"/>
          </a:xfrm>
          <a:prstGeom prst="rect">
            <a:avLst/>
          </a:prstGeom>
          <a:noFill/>
          <a:ln/>
        </p:spPr>
        <p:txBody>
          <a:bodyPr wrap="square" lIns="0" tIns="0" rIns="0" bIns="0" rtlCol="0" anchor="ctr"/>
          <a:lstStyle/>
          <a:p>
            <a:pPr indent="0" marL="0">
              <a:buNone/>
            </a:pPr>
            <a:r>
              <a:rPr lang="en-US" sz="1100" dirty="0">
                <a:solidFill>
                  <a:srgbClr val="4B5563"/>
                </a:solidFill>
                <a:latin typeface="Arial" pitchFamily="34" charset="0"/>
                <a:ea typeface="Arial" pitchFamily="34" charset="-122"/>
                <a:cs typeface="Arial" pitchFamily="34" charset="-120"/>
              </a:rPr>
              <a:t>Suggested actions for rural &amp; tribal housing — assign an owner to each before this meeting ends</a:t>
            </a:r>
            <a:endParaRPr lang="en-US" sz="1100" dirty="0"/>
          </a:p>
        </p:txBody>
      </p:sp>
      <p:sp>
        <p:nvSpPr>
          <p:cNvPr id="4" name="Shape 2"/>
          <p:cNvSpPr/>
          <p:nvPr/>
        </p:nvSpPr>
        <p:spPr>
          <a:xfrm>
            <a:off x="457200" y="4754880"/>
            <a:ext cx="176981" cy="76692"/>
          </a:xfrm>
          <a:custGeom>
            <a:avLst/>
            <a:gdLst/>
            <a:ahLst/>
            <a:cxnLst/>
            <a:rect l="l" t="t" r="r" b="b"/>
            <a:pathLst>
              <a:path w="176981" h="76692">
                <a:moveTo>
                  <a:pt x="0" y="76692"/>
                </a:moveTo>
                <a:lnTo>
                  <a:pt x="88490" y="0"/>
                </a:lnTo>
                <a:lnTo>
                  <a:pt x="176981" y="76692"/>
                </a:lnTo>
                <a:lnTo>
                  <a:pt x="141585" y="76692"/>
                </a:lnTo>
                <a:lnTo>
                  <a:pt x="88490" y="30972"/>
                </a:lnTo>
                <a:lnTo>
                  <a:pt x="35396" y="76692"/>
                </a:lnTo>
                <a:close/>
              </a:path>
            </a:pathLst>
          </a:custGeom>
          <a:solidFill>
            <a:srgbClr val="154360"/>
          </a:solidFill>
          <a:ln w="12700">
            <a:solidFill>
              <a:srgbClr val="154360"/>
            </a:solidFill>
            <a:prstDash val="solid"/>
          </a:ln>
        </p:spPr>
      </p:sp>
      <p:sp>
        <p:nvSpPr>
          <p:cNvPr id="5" name="Shape 3"/>
          <p:cNvSpPr/>
          <p:nvPr/>
        </p:nvSpPr>
        <p:spPr>
          <a:xfrm>
            <a:off x="480797" y="4843370"/>
            <a:ext cx="58994" cy="41295"/>
          </a:xfrm>
          <a:prstGeom prst="roundRect">
            <a:avLst>
              <a:gd name="adj" fmla="val 14286"/>
            </a:avLst>
          </a:prstGeom>
          <a:solidFill>
            <a:srgbClr val="1B4F72"/>
          </a:solidFill>
          <a:ln w="12700">
            <a:solidFill>
              <a:srgbClr val="1B4F72"/>
            </a:solidFill>
            <a:prstDash val="solid"/>
          </a:ln>
        </p:spPr>
      </p:sp>
      <p:sp>
        <p:nvSpPr>
          <p:cNvPr id="6" name="Shape 4"/>
          <p:cNvSpPr/>
          <p:nvPr/>
        </p:nvSpPr>
        <p:spPr>
          <a:xfrm>
            <a:off x="551590" y="4843370"/>
            <a:ext cx="58994" cy="41295"/>
          </a:xfrm>
          <a:prstGeom prst="roundRect">
            <a:avLst>
              <a:gd name="adj" fmla="val 14286"/>
            </a:avLst>
          </a:prstGeom>
          <a:solidFill>
            <a:srgbClr val="D98E2B"/>
          </a:solidFill>
          <a:ln w="12700">
            <a:solidFill>
              <a:srgbClr val="D98E2B"/>
            </a:solidFill>
            <a:prstDash val="solid"/>
          </a:ln>
        </p:spPr>
      </p:sp>
      <p:sp>
        <p:nvSpPr>
          <p:cNvPr id="7" name="Shape 5"/>
          <p:cNvSpPr/>
          <p:nvPr/>
        </p:nvSpPr>
        <p:spPr>
          <a:xfrm>
            <a:off x="480797" y="4896465"/>
            <a:ext cx="58994" cy="41295"/>
          </a:xfrm>
          <a:prstGeom prst="roundRect">
            <a:avLst>
              <a:gd name="adj" fmla="val 14286"/>
            </a:avLst>
          </a:prstGeom>
          <a:solidFill>
            <a:srgbClr val="1B4F72"/>
          </a:solidFill>
          <a:ln w="12700">
            <a:solidFill>
              <a:srgbClr val="1B4F72"/>
            </a:solidFill>
            <a:prstDash val="solid"/>
          </a:ln>
        </p:spPr>
      </p:sp>
      <p:sp>
        <p:nvSpPr>
          <p:cNvPr id="8" name="Shape 6"/>
          <p:cNvSpPr/>
          <p:nvPr/>
        </p:nvSpPr>
        <p:spPr>
          <a:xfrm>
            <a:off x="551590" y="4896465"/>
            <a:ext cx="58994" cy="41295"/>
          </a:xfrm>
          <a:prstGeom prst="roundRect">
            <a:avLst>
              <a:gd name="adj" fmla="val 14286"/>
            </a:avLst>
          </a:prstGeom>
          <a:solidFill>
            <a:srgbClr val="1B4F72"/>
          </a:solidFill>
          <a:ln w="12700">
            <a:solidFill>
              <a:srgbClr val="1B4F72"/>
            </a:solidFill>
            <a:prstDash val="solid"/>
          </a:ln>
        </p:spPr>
      </p:sp>
      <p:sp>
        <p:nvSpPr>
          <p:cNvPr id="9" name="Text 7"/>
          <p:cNvSpPr/>
          <p:nvPr/>
        </p:nvSpPr>
        <p:spPr>
          <a:xfrm>
            <a:off x="731520" y="4727448"/>
            <a:ext cx="4572000" cy="237744"/>
          </a:xfrm>
          <a:prstGeom prst="rect">
            <a:avLst/>
          </a:prstGeom>
          <a:noFill/>
          <a:ln/>
        </p:spPr>
        <p:txBody>
          <a:bodyPr wrap="square" lIns="0" tIns="0" rIns="0" bIns="0" rtlCol="0" anchor="ctr"/>
          <a:lstStyle/>
          <a:p>
            <a:pPr indent="0" marL="0">
              <a:buNone/>
            </a:pPr>
            <a:r>
              <a:rPr lang="en-US" sz="900" dirty="0">
                <a:solidFill>
                  <a:srgbClr val="4B5563"/>
                </a:solidFill>
                <a:latin typeface="Arial" pitchFamily="34" charset="0"/>
                <a:ea typeface="Arial" pitchFamily="34" charset="-122"/>
                <a:cs typeface="Arial" pitchFamily="34" charset="-120"/>
              </a:rPr>
              <a:t>AI Housers · aihousers.com/road-to-housing</a:t>
            </a:r>
            <a:endParaRPr lang="en-US" sz="900" dirty="0"/>
          </a:p>
        </p:txBody>
      </p:sp>
      <p:sp>
        <p:nvSpPr>
          <p:cNvPr id="10" name="Text 8"/>
          <p:cNvSpPr/>
          <p:nvPr/>
        </p:nvSpPr>
        <p:spPr>
          <a:xfrm>
            <a:off x="8138160" y="4727448"/>
            <a:ext cx="548640" cy="237744"/>
          </a:xfrm>
          <a:prstGeom prst="rect">
            <a:avLst/>
          </a:prstGeom>
          <a:noFill/>
          <a:ln/>
        </p:spPr>
        <p:txBody>
          <a:bodyPr wrap="square" lIns="0" tIns="0" rIns="0" bIns="0" rtlCol="0" anchor="ctr"/>
          <a:lstStyle/>
          <a:p>
            <a:pPr algn="r" indent="0" marL="0">
              <a:buNone/>
            </a:pPr>
            <a:r>
              <a:rPr lang="en-US" sz="900" dirty="0">
                <a:solidFill>
                  <a:srgbClr val="4B5563"/>
                </a:solidFill>
                <a:latin typeface="Arial" pitchFamily="34" charset="0"/>
                <a:ea typeface="Arial" pitchFamily="34" charset="-122"/>
                <a:cs typeface="Arial" pitchFamily="34" charset="-120"/>
              </a:rPr>
              <a:t>11</a:t>
            </a:r>
            <a:endParaRPr lang="en-US" sz="900" dirty="0"/>
          </a:p>
        </p:txBody>
      </p:sp>
      <p:sp>
        <p:nvSpPr>
          <p:cNvPr id="11" name="Shape 9"/>
          <p:cNvSpPr/>
          <p:nvPr/>
        </p:nvSpPr>
        <p:spPr>
          <a:xfrm>
            <a:off x="457200" y="1197864"/>
            <a:ext cx="109728" cy="76810"/>
          </a:xfrm>
          <a:prstGeom prst="roundRect">
            <a:avLst>
              <a:gd name="adj" fmla="val 14286"/>
            </a:avLst>
          </a:prstGeom>
          <a:solidFill>
            <a:srgbClr val="D98E2B"/>
          </a:solidFill>
          <a:ln w="12700">
            <a:solidFill>
              <a:srgbClr val="D98E2B"/>
            </a:solidFill>
            <a:prstDash val="solid"/>
          </a:ln>
        </p:spPr>
      </p:sp>
      <p:sp>
        <p:nvSpPr>
          <p:cNvPr id="12" name="Text 10"/>
          <p:cNvSpPr/>
          <p:nvPr/>
        </p:nvSpPr>
        <p:spPr>
          <a:xfrm>
            <a:off x="658368" y="1143000"/>
            <a:ext cx="8028432" cy="182880"/>
          </a:xfrm>
          <a:prstGeom prst="rect">
            <a:avLst/>
          </a:prstGeom>
          <a:noFill/>
          <a:ln/>
        </p:spPr>
        <p:txBody>
          <a:bodyPr wrap="square" lIns="0" tIns="0" rIns="0" bIns="0" rtlCol="0" anchor="ctr"/>
          <a:lstStyle/>
          <a:p>
            <a:pPr indent="0" marL="0">
              <a:buNone/>
            </a:pPr>
            <a:r>
              <a:rPr lang="en-US" sz="800" b="1" spc="100" kern="0" dirty="0">
                <a:solidFill>
                  <a:srgbClr val="A66A15"/>
                </a:solidFill>
                <a:latin typeface="Arial" pitchFamily="34" charset="0"/>
                <a:ea typeface="Arial" pitchFamily="34" charset="-122"/>
                <a:cs typeface="Arial" pitchFamily="34" charset="-120"/>
              </a:rPr>
              <a:t>NOW   ·   SEC. 502   ·   OWNER: [NAME]</a:t>
            </a:r>
            <a:endParaRPr lang="en-US" sz="800" dirty="0"/>
          </a:p>
        </p:txBody>
      </p:sp>
      <p:sp>
        <p:nvSpPr>
          <p:cNvPr id="13" name="Text 11"/>
          <p:cNvSpPr/>
          <p:nvPr/>
        </p:nvSpPr>
        <p:spPr>
          <a:xfrm>
            <a:off x="658368" y="1325880"/>
            <a:ext cx="8028432" cy="628650"/>
          </a:xfrm>
          <a:prstGeom prst="rect">
            <a:avLst/>
          </a:prstGeom>
          <a:noFill/>
          <a:ln/>
        </p:spPr>
        <p:txBody>
          <a:bodyPr wrap="square" lIns="0" tIns="0" rIns="0" bIns="0" rtlCol="0" anchor="t"/>
          <a:lstStyle/>
          <a:p>
            <a:pPr indent="0" marL="0">
              <a:buNone/>
            </a:pPr>
            <a:r>
              <a:rPr lang="en-US" sz="1100" b="1" dirty="0">
                <a:solidFill>
                  <a:srgbClr val="1A1A2E"/>
                </a:solidFill>
                <a:latin typeface="Arial" pitchFamily="34" charset="0"/>
                <a:ea typeface="Arial" pitchFamily="34" charset="-122"/>
                <a:cs typeface="Arial" pitchFamily="34" charset="-120"/>
              </a:rPr>
              <a:t>Update Section 504 outreach for the new authority to lend to low-income (not only very-low-income) applicants and the simpler security rule — repair loans under $15,000 (up from $7,500) need only a promissory note.</a:t>
            </a:r>
            <a:endParaRPr lang="en-US" sz="1100" dirty="0"/>
          </a:p>
          <a:p>
            <a:pPr indent="0" marL="0">
              <a:buNone/>
            </a:pPr>
            <a:r>
              <a:rPr lang="en-US" sz="950" dirty="0">
                <a:solidFill>
                  <a:srgbClr val="4B5563"/>
                </a:solidFill>
                <a:latin typeface="Arial" pitchFamily="34" charset="0"/>
                <a:ea typeface="Arial" pitchFamily="34" charset="-122"/>
                <a:cs typeface="Arial" pitchFamily="34" charset="-120"/>
              </a:rPr>
              <a:t>Section 502(g) amended 42 U.S.C. 1474(a) on enactment — the $7,500-to-$15,000 change is the promissory-note loan-security threshold, not a grant cap; Section 502(s) states a 90-day decision expectation with annual reports.</a:t>
            </a:r>
            <a:endParaRPr lang="en-US" sz="1100" dirty="0"/>
          </a:p>
        </p:txBody>
      </p:sp>
      <p:sp>
        <p:nvSpPr>
          <p:cNvPr id="14" name="Shape 12"/>
          <p:cNvSpPr/>
          <p:nvPr/>
        </p:nvSpPr>
        <p:spPr>
          <a:xfrm>
            <a:off x="457200" y="2055114"/>
            <a:ext cx="109728" cy="76810"/>
          </a:xfrm>
          <a:prstGeom prst="roundRect">
            <a:avLst>
              <a:gd name="adj" fmla="val 14286"/>
            </a:avLst>
          </a:prstGeom>
          <a:solidFill>
            <a:srgbClr val="D98E2B"/>
          </a:solidFill>
          <a:ln w="12700">
            <a:solidFill>
              <a:srgbClr val="D98E2B"/>
            </a:solidFill>
            <a:prstDash val="solid"/>
          </a:ln>
        </p:spPr>
      </p:sp>
      <p:sp>
        <p:nvSpPr>
          <p:cNvPr id="15" name="Text 13"/>
          <p:cNvSpPr/>
          <p:nvPr/>
        </p:nvSpPr>
        <p:spPr>
          <a:xfrm>
            <a:off x="658368" y="2000250"/>
            <a:ext cx="8028432" cy="182880"/>
          </a:xfrm>
          <a:prstGeom prst="rect">
            <a:avLst/>
          </a:prstGeom>
          <a:noFill/>
          <a:ln/>
        </p:spPr>
        <p:txBody>
          <a:bodyPr wrap="square" lIns="0" tIns="0" rIns="0" bIns="0" rtlCol="0" anchor="ctr"/>
          <a:lstStyle/>
          <a:p>
            <a:pPr indent="0" marL="0">
              <a:buNone/>
            </a:pPr>
            <a:r>
              <a:rPr lang="en-US" sz="800" b="1" spc="100" kern="0" dirty="0">
                <a:solidFill>
                  <a:srgbClr val="A66A15"/>
                </a:solidFill>
                <a:latin typeface="Arial" pitchFamily="34" charset="0"/>
                <a:ea typeface="Arial" pitchFamily="34" charset="-122"/>
                <a:cs typeface="Arial" pitchFamily="34" charset="-120"/>
              </a:rPr>
              <a:t>NOW   ·   SEC. 103   ·   OWNER: [NAME]</a:t>
            </a:r>
            <a:endParaRPr lang="en-US" sz="800" dirty="0"/>
          </a:p>
        </p:txBody>
      </p:sp>
      <p:sp>
        <p:nvSpPr>
          <p:cNvPr id="16" name="Text 14"/>
          <p:cNvSpPr/>
          <p:nvPr/>
        </p:nvSpPr>
        <p:spPr>
          <a:xfrm>
            <a:off x="658368" y="2183130"/>
            <a:ext cx="8028432" cy="628650"/>
          </a:xfrm>
          <a:prstGeom prst="rect">
            <a:avLst/>
          </a:prstGeom>
          <a:noFill/>
          <a:ln/>
        </p:spPr>
        <p:txBody>
          <a:bodyPr wrap="square" lIns="0" tIns="0" rIns="0" bIns="0" rtlCol="0" anchor="t"/>
          <a:lstStyle/>
          <a:p>
            <a:pPr indent="0" marL="0">
              <a:buNone/>
            </a:pPr>
            <a:r>
              <a:rPr lang="en-US" sz="1100" b="1" dirty="0">
                <a:solidFill>
                  <a:srgbClr val="1A1A2E"/>
                </a:solidFill>
                <a:latin typeface="Arial" pitchFamily="34" charset="0"/>
                <a:ea typeface="Arial" pitchFamily="34" charset="-122"/>
                <a:cs typeface="Arial" pitchFamily="34" charset="-120"/>
              </a:rPr>
              <a:t>Rural builders and USDA-assisted developers: identify infill sites (existing water, sewer and roads; not greenfield; not FEMA very-high or relatively-high wildfire or flood tracts) where Section 103 removes USDA…</a:t>
            </a:r>
            <a:endParaRPr lang="en-US" sz="1100" dirty="0"/>
          </a:p>
          <a:p>
            <a:pPr indent="0" marL="0">
              <a:buNone/>
            </a:pPr>
            <a:r>
              <a:rPr lang="en-US" sz="950" dirty="0">
                <a:solidFill>
                  <a:srgbClr val="4B5563"/>
                </a:solidFill>
                <a:latin typeface="Arial" pitchFamily="34" charset="0"/>
                <a:ea typeface="Arial" pitchFamily="34" charset="-122"/>
                <a:cs typeface="Arial" pitchFamily="34" charset="-120"/>
              </a:rPr>
              <a:t>The exemption is effective on enactment; USDA reports to Congress within five years on savings.</a:t>
            </a:r>
            <a:endParaRPr lang="en-US" sz="1100" dirty="0"/>
          </a:p>
        </p:txBody>
      </p:sp>
      <p:sp>
        <p:nvSpPr>
          <p:cNvPr id="17" name="Shape 15"/>
          <p:cNvSpPr/>
          <p:nvPr/>
        </p:nvSpPr>
        <p:spPr>
          <a:xfrm>
            <a:off x="457200" y="2912364"/>
            <a:ext cx="109728" cy="76810"/>
          </a:xfrm>
          <a:prstGeom prst="roundRect">
            <a:avLst>
              <a:gd name="adj" fmla="val 14286"/>
            </a:avLst>
          </a:prstGeom>
          <a:solidFill>
            <a:srgbClr val="D98E2B"/>
          </a:solidFill>
          <a:ln w="12700">
            <a:solidFill>
              <a:srgbClr val="D98E2B"/>
            </a:solidFill>
            <a:prstDash val="solid"/>
          </a:ln>
        </p:spPr>
      </p:sp>
      <p:sp>
        <p:nvSpPr>
          <p:cNvPr id="18" name="Text 16"/>
          <p:cNvSpPr/>
          <p:nvPr/>
        </p:nvSpPr>
        <p:spPr>
          <a:xfrm>
            <a:off x="658368" y="2857500"/>
            <a:ext cx="8028432" cy="182880"/>
          </a:xfrm>
          <a:prstGeom prst="rect">
            <a:avLst/>
          </a:prstGeom>
          <a:noFill/>
          <a:ln/>
        </p:spPr>
        <p:txBody>
          <a:bodyPr wrap="square" lIns="0" tIns="0" rIns="0" bIns="0" rtlCol="0" anchor="ctr"/>
          <a:lstStyle/>
          <a:p>
            <a:pPr indent="0" marL="0">
              <a:buNone/>
            </a:pPr>
            <a:r>
              <a:rPr lang="en-US" sz="800" b="1" spc="100" kern="0" dirty="0">
                <a:solidFill>
                  <a:srgbClr val="A66A15"/>
                </a:solidFill>
                <a:latin typeface="Arial" pitchFamily="34" charset="0"/>
                <a:ea typeface="Arial" pitchFamily="34" charset="-122"/>
                <a:cs typeface="Arial" pitchFamily="34" charset="-120"/>
              </a:rPr>
              <a:t>NEXT 90 DAYS   ·   SEC. 502   ·   OWNER: [NAME]</a:t>
            </a:r>
            <a:endParaRPr lang="en-US" sz="800" dirty="0"/>
          </a:p>
        </p:txBody>
      </p:sp>
      <p:sp>
        <p:nvSpPr>
          <p:cNvPr id="19" name="Text 17"/>
          <p:cNvSpPr/>
          <p:nvPr/>
        </p:nvSpPr>
        <p:spPr>
          <a:xfrm>
            <a:off x="658368" y="3040380"/>
            <a:ext cx="8028432" cy="628650"/>
          </a:xfrm>
          <a:prstGeom prst="rect">
            <a:avLst/>
          </a:prstGeom>
          <a:noFill/>
          <a:ln/>
        </p:spPr>
        <p:txBody>
          <a:bodyPr wrap="square" lIns="0" tIns="0" rIns="0" bIns="0" rtlCol="0" anchor="t"/>
          <a:lstStyle/>
          <a:p>
            <a:pPr indent="0" marL="0">
              <a:buNone/>
            </a:pPr>
            <a:r>
              <a:rPr lang="en-US" sz="1100" b="1" dirty="0">
                <a:solidFill>
                  <a:srgbClr val="1A1A2E"/>
                </a:solidFill>
                <a:latin typeface="Arial" pitchFamily="34" charset="0"/>
                <a:ea typeface="Arial" pitchFamily="34" charset="-122"/>
                <a:cs typeface="Arial" pitchFamily="34" charset="-120"/>
              </a:rPr>
              <a:t>Lenders and counselors: apply the new 502 guaranteed rules — original borrower released on assumption with a capped fee, ADU rental income countable for pre-enactment homes…</a:t>
            </a:r>
            <a:endParaRPr lang="en-US" sz="1100" dirty="0"/>
          </a:p>
          <a:p>
            <a:pPr indent="0" marL="0">
              <a:buNone/>
            </a:pPr>
            <a:r>
              <a:rPr lang="en-US" sz="950" dirty="0">
                <a:solidFill>
                  <a:srgbClr val="4B5563"/>
                </a:solidFill>
                <a:latin typeface="Arial" pitchFamily="34" charset="0"/>
                <a:ea typeface="Arial" pitchFamily="34" charset="-122"/>
                <a:cs typeface="Arial" pitchFamily="34" charset="-120"/>
              </a:rPr>
              <a:t>Section 502(o)–(r) change underwriting and servicing for existing and new borrowers; USDA must revise 7 CFR 3555.102(c).</a:t>
            </a:r>
            <a:endParaRPr lang="en-US" sz="1100" dirty="0"/>
          </a:p>
        </p:txBody>
      </p:sp>
      <p:sp>
        <p:nvSpPr>
          <p:cNvPr id="20" name="Shape 18"/>
          <p:cNvSpPr/>
          <p:nvPr/>
        </p:nvSpPr>
        <p:spPr>
          <a:xfrm>
            <a:off x="457200" y="3769614"/>
            <a:ext cx="109728" cy="76810"/>
          </a:xfrm>
          <a:prstGeom prst="roundRect">
            <a:avLst>
              <a:gd name="adj" fmla="val 14286"/>
            </a:avLst>
          </a:prstGeom>
          <a:solidFill>
            <a:srgbClr val="D98E2B"/>
          </a:solidFill>
          <a:ln w="12700">
            <a:solidFill>
              <a:srgbClr val="D98E2B"/>
            </a:solidFill>
            <a:prstDash val="solid"/>
          </a:ln>
        </p:spPr>
      </p:sp>
      <p:sp>
        <p:nvSpPr>
          <p:cNvPr id="21" name="Text 19"/>
          <p:cNvSpPr/>
          <p:nvPr/>
        </p:nvSpPr>
        <p:spPr>
          <a:xfrm>
            <a:off x="658368" y="3714750"/>
            <a:ext cx="8028432" cy="182880"/>
          </a:xfrm>
          <a:prstGeom prst="rect">
            <a:avLst/>
          </a:prstGeom>
          <a:noFill/>
          <a:ln/>
        </p:spPr>
        <p:txBody>
          <a:bodyPr wrap="square" lIns="0" tIns="0" rIns="0" bIns="0" rtlCol="0" anchor="ctr"/>
          <a:lstStyle/>
          <a:p>
            <a:pPr indent="0" marL="0">
              <a:buNone/>
            </a:pPr>
            <a:r>
              <a:rPr lang="en-US" sz="800" b="1" spc="100" kern="0" dirty="0">
                <a:solidFill>
                  <a:srgbClr val="A66A15"/>
                </a:solidFill>
                <a:latin typeface="Arial" pitchFamily="34" charset="0"/>
                <a:ea typeface="Arial" pitchFamily="34" charset="-122"/>
                <a:cs typeface="Arial" pitchFamily="34" charset="-120"/>
              </a:rPr>
              <a:t>NEXT 90 DAYS   ·   SEC. 405   ·   OWNER: [NAME]</a:t>
            </a:r>
            <a:endParaRPr lang="en-US" sz="800" dirty="0"/>
          </a:p>
        </p:txBody>
      </p:sp>
      <p:sp>
        <p:nvSpPr>
          <p:cNvPr id="22" name="Text 20"/>
          <p:cNvSpPr/>
          <p:nvPr/>
        </p:nvSpPr>
        <p:spPr>
          <a:xfrm>
            <a:off x="658368" y="3897630"/>
            <a:ext cx="8028432" cy="628650"/>
          </a:xfrm>
          <a:prstGeom prst="rect">
            <a:avLst/>
          </a:prstGeom>
          <a:noFill/>
          <a:ln/>
        </p:spPr>
        <p:txBody>
          <a:bodyPr wrap="square" lIns="0" tIns="0" rIns="0" bIns="0" rtlCol="0" anchor="t"/>
          <a:lstStyle/>
          <a:p>
            <a:pPr indent="0" marL="0">
              <a:buNone/>
            </a:pPr>
            <a:r>
              <a:rPr lang="en-US" sz="1100" b="1" dirty="0">
                <a:solidFill>
                  <a:srgbClr val="1A1A2E"/>
                </a:solidFill>
                <a:latin typeface="Arial" pitchFamily="34" charset="0"/>
                <a:ea typeface="Arial" pitchFamily="34" charset="-122"/>
                <a:cs typeface="Arial" pitchFamily="34" charset="-120"/>
              </a:rPr>
              <a:t>Rural PHAs: update your Administrative Plan to implement the automatic deeming of passing USDA-RHS inspection results from the prior 12 months, and add a remote or video inspection protocol to take effect if and when…</a:t>
            </a:r>
            <a:endParaRPr lang="en-US" sz="1100" dirty="0"/>
          </a:p>
          <a:p>
            <a:pPr indent="0" marL="0">
              <a:buNone/>
            </a:pPr>
            <a:r>
              <a:rPr lang="en-US" sz="950" dirty="0">
                <a:solidFill>
                  <a:srgbClr val="4B5563"/>
                </a:solidFill>
                <a:latin typeface="Arial" pitchFamily="34" charset="0"/>
                <a:ea typeface="Arial" pitchFamily="34" charset="-122"/>
                <a:cs typeface="Arial" pitchFamily="34" charset="-120"/>
              </a:rPr>
              <a:t>Section 405 deems qualifying USDA-RHS-inspected units to meet voucher inspection requirements anywhere; only remote or video inspections are limited to rural or small areas, and those wait on HUD.</a:t>
            </a:r>
            <a:endParaRPr lang="en-US" sz="11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92608"/>
            <a:ext cx="8229600" cy="457200"/>
          </a:xfrm>
          <a:prstGeom prst="rect">
            <a:avLst/>
          </a:prstGeom>
          <a:noFill/>
          <a:ln/>
        </p:spPr>
        <p:txBody>
          <a:bodyPr wrap="square" lIns="0" tIns="0" rIns="0" bIns="0" rtlCol="0" anchor="ctr"/>
          <a:lstStyle/>
          <a:p>
            <a:pPr indent="0" marL="0">
              <a:buNone/>
            </a:pPr>
            <a:r>
              <a:rPr lang="en-US" sz="2600" b="1" dirty="0">
                <a:solidFill>
                  <a:srgbClr val="154360"/>
                </a:solidFill>
                <a:latin typeface="Arial" pitchFamily="34" charset="0"/>
                <a:ea typeface="Arial" pitchFamily="34" charset="-122"/>
                <a:cs typeface="Arial" pitchFamily="34" charset="-120"/>
              </a:rPr>
              <a:t>Later in 2026–2027 &amp; what to watch</a:t>
            </a:r>
            <a:endParaRPr lang="en-US" sz="2600" dirty="0"/>
          </a:p>
        </p:txBody>
      </p:sp>
      <p:sp>
        <p:nvSpPr>
          <p:cNvPr id="3" name="Text 1"/>
          <p:cNvSpPr/>
          <p:nvPr/>
        </p:nvSpPr>
        <p:spPr>
          <a:xfrm>
            <a:off x="457200" y="749808"/>
            <a:ext cx="8229600" cy="256032"/>
          </a:xfrm>
          <a:prstGeom prst="rect">
            <a:avLst/>
          </a:prstGeom>
          <a:noFill/>
          <a:ln/>
        </p:spPr>
        <p:txBody>
          <a:bodyPr wrap="square" lIns="0" tIns="0" rIns="0" bIns="0" rtlCol="0" anchor="ctr"/>
          <a:lstStyle/>
          <a:p>
            <a:pPr indent="0" marL="0">
              <a:buNone/>
            </a:pPr>
            <a:r>
              <a:rPr lang="en-US" sz="1100" dirty="0">
                <a:solidFill>
                  <a:srgbClr val="4B5563"/>
                </a:solidFill>
                <a:latin typeface="Arial" pitchFamily="34" charset="0"/>
                <a:ea typeface="Arial" pitchFamily="34" charset="-122"/>
                <a:cs typeface="Arial" pitchFamily="34" charset="-120"/>
              </a:rPr>
              <a:t>Longer-horizon actions and the open questions that could change the picture</a:t>
            </a:r>
            <a:endParaRPr lang="en-US" sz="1100" dirty="0"/>
          </a:p>
        </p:txBody>
      </p:sp>
      <p:sp>
        <p:nvSpPr>
          <p:cNvPr id="4" name="Shape 2"/>
          <p:cNvSpPr/>
          <p:nvPr/>
        </p:nvSpPr>
        <p:spPr>
          <a:xfrm>
            <a:off x="457200" y="4754880"/>
            <a:ext cx="176981" cy="76692"/>
          </a:xfrm>
          <a:custGeom>
            <a:avLst/>
            <a:gdLst/>
            <a:ahLst/>
            <a:cxnLst/>
            <a:rect l="l" t="t" r="r" b="b"/>
            <a:pathLst>
              <a:path w="176981" h="76692">
                <a:moveTo>
                  <a:pt x="0" y="76692"/>
                </a:moveTo>
                <a:lnTo>
                  <a:pt x="88490" y="0"/>
                </a:lnTo>
                <a:lnTo>
                  <a:pt x="176981" y="76692"/>
                </a:lnTo>
                <a:lnTo>
                  <a:pt x="141585" y="76692"/>
                </a:lnTo>
                <a:lnTo>
                  <a:pt x="88490" y="30972"/>
                </a:lnTo>
                <a:lnTo>
                  <a:pt x="35396" y="76692"/>
                </a:lnTo>
                <a:close/>
              </a:path>
            </a:pathLst>
          </a:custGeom>
          <a:solidFill>
            <a:srgbClr val="154360"/>
          </a:solidFill>
          <a:ln w="12700">
            <a:solidFill>
              <a:srgbClr val="154360"/>
            </a:solidFill>
            <a:prstDash val="solid"/>
          </a:ln>
        </p:spPr>
      </p:sp>
      <p:sp>
        <p:nvSpPr>
          <p:cNvPr id="5" name="Shape 3"/>
          <p:cNvSpPr/>
          <p:nvPr/>
        </p:nvSpPr>
        <p:spPr>
          <a:xfrm>
            <a:off x="480797" y="4843370"/>
            <a:ext cx="58994" cy="41295"/>
          </a:xfrm>
          <a:prstGeom prst="roundRect">
            <a:avLst>
              <a:gd name="adj" fmla="val 14286"/>
            </a:avLst>
          </a:prstGeom>
          <a:solidFill>
            <a:srgbClr val="1B4F72"/>
          </a:solidFill>
          <a:ln w="12700">
            <a:solidFill>
              <a:srgbClr val="1B4F72"/>
            </a:solidFill>
            <a:prstDash val="solid"/>
          </a:ln>
        </p:spPr>
      </p:sp>
      <p:sp>
        <p:nvSpPr>
          <p:cNvPr id="6" name="Shape 4"/>
          <p:cNvSpPr/>
          <p:nvPr/>
        </p:nvSpPr>
        <p:spPr>
          <a:xfrm>
            <a:off x="551590" y="4843370"/>
            <a:ext cx="58994" cy="41295"/>
          </a:xfrm>
          <a:prstGeom prst="roundRect">
            <a:avLst>
              <a:gd name="adj" fmla="val 14286"/>
            </a:avLst>
          </a:prstGeom>
          <a:solidFill>
            <a:srgbClr val="D98E2B"/>
          </a:solidFill>
          <a:ln w="12700">
            <a:solidFill>
              <a:srgbClr val="D98E2B"/>
            </a:solidFill>
            <a:prstDash val="solid"/>
          </a:ln>
        </p:spPr>
      </p:sp>
      <p:sp>
        <p:nvSpPr>
          <p:cNvPr id="7" name="Shape 5"/>
          <p:cNvSpPr/>
          <p:nvPr/>
        </p:nvSpPr>
        <p:spPr>
          <a:xfrm>
            <a:off x="480797" y="4896465"/>
            <a:ext cx="58994" cy="41295"/>
          </a:xfrm>
          <a:prstGeom prst="roundRect">
            <a:avLst>
              <a:gd name="adj" fmla="val 14286"/>
            </a:avLst>
          </a:prstGeom>
          <a:solidFill>
            <a:srgbClr val="1B4F72"/>
          </a:solidFill>
          <a:ln w="12700">
            <a:solidFill>
              <a:srgbClr val="1B4F72"/>
            </a:solidFill>
            <a:prstDash val="solid"/>
          </a:ln>
        </p:spPr>
      </p:sp>
      <p:sp>
        <p:nvSpPr>
          <p:cNvPr id="8" name="Shape 6"/>
          <p:cNvSpPr/>
          <p:nvPr/>
        </p:nvSpPr>
        <p:spPr>
          <a:xfrm>
            <a:off x="551590" y="4896465"/>
            <a:ext cx="58994" cy="41295"/>
          </a:xfrm>
          <a:prstGeom prst="roundRect">
            <a:avLst>
              <a:gd name="adj" fmla="val 14286"/>
            </a:avLst>
          </a:prstGeom>
          <a:solidFill>
            <a:srgbClr val="1B4F72"/>
          </a:solidFill>
          <a:ln w="12700">
            <a:solidFill>
              <a:srgbClr val="1B4F72"/>
            </a:solidFill>
            <a:prstDash val="solid"/>
          </a:ln>
        </p:spPr>
      </p:sp>
      <p:sp>
        <p:nvSpPr>
          <p:cNvPr id="9" name="Text 7"/>
          <p:cNvSpPr/>
          <p:nvPr/>
        </p:nvSpPr>
        <p:spPr>
          <a:xfrm>
            <a:off x="731520" y="4727448"/>
            <a:ext cx="4572000" cy="237744"/>
          </a:xfrm>
          <a:prstGeom prst="rect">
            <a:avLst/>
          </a:prstGeom>
          <a:noFill/>
          <a:ln/>
        </p:spPr>
        <p:txBody>
          <a:bodyPr wrap="square" lIns="0" tIns="0" rIns="0" bIns="0" rtlCol="0" anchor="ctr"/>
          <a:lstStyle/>
          <a:p>
            <a:pPr indent="0" marL="0">
              <a:buNone/>
            </a:pPr>
            <a:r>
              <a:rPr lang="en-US" sz="900" dirty="0">
                <a:solidFill>
                  <a:srgbClr val="4B5563"/>
                </a:solidFill>
                <a:latin typeface="Arial" pitchFamily="34" charset="0"/>
                <a:ea typeface="Arial" pitchFamily="34" charset="-122"/>
                <a:cs typeface="Arial" pitchFamily="34" charset="-120"/>
              </a:rPr>
              <a:t>AI Housers · aihousers.com/road-to-housing</a:t>
            </a:r>
            <a:endParaRPr lang="en-US" sz="900" dirty="0"/>
          </a:p>
        </p:txBody>
      </p:sp>
      <p:sp>
        <p:nvSpPr>
          <p:cNvPr id="10" name="Text 8"/>
          <p:cNvSpPr/>
          <p:nvPr/>
        </p:nvSpPr>
        <p:spPr>
          <a:xfrm>
            <a:off x="8138160" y="4727448"/>
            <a:ext cx="548640" cy="237744"/>
          </a:xfrm>
          <a:prstGeom prst="rect">
            <a:avLst/>
          </a:prstGeom>
          <a:noFill/>
          <a:ln/>
        </p:spPr>
        <p:txBody>
          <a:bodyPr wrap="square" lIns="0" tIns="0" rIns="0" bIns="0" rtlCol="0" anchor="ctr"/>
          <a:lstStyle/>
          <a:p>
            <a:pPr algn="r" indent="0" marL="0">
              <a:buNone/>
            </a:pPr>
            <a:r>
              <a:rPr lang="en-US" sz="900" dirty="0">
                <a:solidFill>
                  <a:srgbClr val="4B5563"/>
                </a:solidFill>
                <a:latin typeface="Arial" pitchFamily="34" charset="0"/>
                <a:ea typeface="Arial" pitchFamily="34" charset="-122"/>
                <a:cs typeface="Arial" pitchFamily="34" charset="-120"/>
              </a:rPr>
              <a:t>12</a:t>
            </a:r>
            <a:endParaRPr lang="en-US" sz="900" dirty="0"/>
          </a:p>
        </p:txBody>
      </p:sp>
      <p:sp>
        <p:nvSpPr>
          <p:cNvPr id="11" name="Text 9"/>
          <p:cNvSpPr/>
          <p:nvPr/>
        </p:nvSpPr>
        <p:spPr>
          <a:xfrm>
            <a:off x="457200" y="1143000"/>
            <a:ext cx="4023360" cy="3429000"/>
          </a:xfrm>
          <a:prstGeom prst="rect">
            <a:avLst/>
          </a:prstGeom>
          <a:noFill/>
          <a:ln/>
        </p:spPr>
        <p:txBody>
          <a:bodyPr wrap="square" lIns="0" tIns="0" rIns="0" bIns="0" rtlCol="0" anchor="t"/>
          <a:lstStyle/>
          <a:p>
            <a:pPr indent="0" marL="0">
              <a:buNone/>
            </a:pPr>
            <a:r>
              <a:rPr lang="en-US" sz="850" b="1" spc="100" kern="0" dirty="0">
                <a:solidFill>
                  <a:srgbClr val="A66A15"/>
                </a:solidFill>
                <a:latin typeface="Arial" pitchFamily="34" charset="0"/>
                <a:ea typeface="Arial" pitchFamily="34" charset="-122"/>
                <a:cs typeface="Arial" pitchFamily="34" charset="-120"/>
              </a:rPr>
              <a:t>BY END OF 2026</a:t>
            </a:r>
            <a:endParaRPr lang="en-US" sz="850" dirty="0"/>
          </a:p>
          <a:p>
            <a:pPr marL="152400" indent="-152400">
              <a:spcAft>
                <a:spcPts val="300"/>
              </a:spcAft>
              <a:buSzPct val="100000"/>
              <a:buChar char="•"/>
            </a:pPr>
            <a:r>
              <a:rPr lang="en-US" sz="1050" dirty="0">
                <a:solidFill>
                  <a:srgbClr val="1A1A2E"/>
                </a:solidFill>
                <a:latin typeface="Arial" pitchFamily="34" charset="0"/>
                <a:ea typeface="Arial" pitchFamily="34" charset="-122"/>
                <a:cs typeface="Arial" pitchFamily="34" charset="-120"/>
              </a:rPr>
              <a:t>Owners, nonprofits and HFAs with Section 514/515 properties: list every loan maturing within four years and prepare for USDA’s new notice cycle, restructuring menu…</a:t>
            </a:r>
            <a:endParaRPr lang="en-US" sz="850" dirty="0"/>
          </a:p>
          <a:p>
            <a:pPr indent="0" marL="0">
              <a:spcBef>
                <a:spcPts val="600"/>
              </a:spcBef>
              <a:buNone/>
            </a:pPr>
            <a:r>
              <a:rPr lang="en-US" sz="850" b="1" spc="100" kern="0" dirty="0">
                <a:solidFill>
                  <a:srgbClr val="A66A15"/>
                </a:solidFill>
                <a:latin typeface="Arial" pitchFamily="34" charset="0"/>
                <a:ea typeface="Arial" pitchFamily="34" charset="-122"/>
                <a:cs typeface="Arial" pitchFamily="34" charset="-120"/>
              </a:rPr>
              <a:t>IN 2027</a:t>
            </a:r>
            <a:endParaRPr lang="en-US" sz="850" dirty="0"/>
          </a:p>
          <a:p>
            <a:pPr marL="152400" indent="-152400">
              <a:spcAft>
                <a:spcPts val="300"/>
              </a:spcAft>
              <a:buSzPct val="100000"/>
              <a:buChar char="•"/>
            </a:pPr>
            <a:r>
              <a:rPr lang="en-US" sz="1050" dirty="0">
                <a:solidFill>
                  <a:srgbClr val="1A1A2E"/>
                </a:solidFill>
                <a:latin typeface="Arial" pitchFamily="34" charset="0"/>
                <a:ea typeface="Arial" pitchFamily="34" charset="-122"/>
                <a:cs typeface="Arial" pitchFamily="34" charset="-120"/>
              </a:rPr>
              <a:t>Comment on USDA’s Section 545 ANPRM and interim final rule, and on the HUD–USDA environmental-review MOU (due about January 7, 2027)…</a:t>
            </a:r>
            <a:endParaRPr lang="en-US" sz="850" dirty="0"/>
          </a:p>
          <a:p>
            <a:pPr marL="152400" indent="-152400">
              <a:spcAft>
                <a:spcPts val="300"/>
              </a:spcAft>
              <a:buSzPct val="100000"/>
              <a:buChar char="•"/>
            </a:pPr>
            <a:r>
              <a:rPr lang="en-US" sz="1050" dirty="0">
                <a:solidFill>
                  <a:srgbClr val="1A1A2E"/>
                </a:solidFill>
                <a:latin typeface="Arial" pitchFamily="34" charset="0"/>
                <a:ea typeface="Arial" pitchFamily="34" charset="-122"/>
                <a:cs typeface="Arial" pitchFamily="34" charset="-120"/>
              </a:rPr>
              <a:t>Nonprofit and public buyers of Section 515 properties: use the new transfer flexibility (market-value appraisal, deferred rehab with long-term use restrictions) and the 25%…</a:t>
            </a:r>
            <a:endParaRPr lang="en-US" sz="850" dirty="0"/>
          </a:p>
          <a:p>
            <a:pPr marL="152400" indent="-152400">
              <a:spcAft>
                <a:spcPts val="300"/>
              </a:spcAft>
              <a:buSzPct val="100000"/>
              <a:buChar char="•"/>
            </a:pPr>
            <a:r>
              <a:rPr lang="en-US" sz="1050" dirty="0">
                <a:solidFill>
                  <a:srgbClr val="1A1A2E"/>
                </a:solidFill>
                <a:latin typeface="Arial" pitchFamily="34" charset="0"/>
                <a:ea typeface="Arial" pitchFamily="34" charset="-122"/>
                <a:cs typeface="Arial" pitchFamily="34" charset="-120"/>
              </a:rPr>
              <a:t>Rural localities and municipal leagues: prepare a pattern-book application (10% rural set-aside under Section 209) and, if a HOME PJ…</a:t>
            </a:r>
            <a:endParaRPr lang="en-US" sz="850" dirty="0"/>
          </a:p>
          <a:p>
            <a:pPr indent="0" marL="0">
              <a:spcBef>
                <a:spcPts val="600"/>
              </a:spcBef>
              <a:buNone/>
            </a:pPr>
            <a:r>
              <a:rPr lang="en-US" sz="850" b="1" spc="100" kern="0" dirty="0">
                <a:solidFill>
                  <a:srgbClr val="A66A15"/>
                </a:solidFill>
                <a:latin typeface="Arial" pitchFamily="34" charset="0"/>
                <a:ea typeface="Arial" pitchFamily="34" charset="-122"/>
                <a:cs typeface="Arial" pitchFamily="34" charset="-120"/>
              </a:rPr>
              <a:t>WATCH</a:t>
            </a:r>
            <a:endParaRPr lang="en-US" sz="850" dirty="0"/>
          </a:p>
          <a:p>
            <a:pPr marL="152400" indent="-152400">
              <a:spcAft>
                <a:spcPts val="300"/>
              </a:spcAft>
              <a:buSzPct val="100000"/>
              <a:buChar char="•"/>
            </a:pPr>
            <a:r>
              <a:rPr lang="en-US" sz="1050" dirty="0">
                <a:solidFill>
                  <a:srgbClr val="1A1A2E"/>
                </a:solidFill>
                <a:latin typeface="Arial" pitchFamily="34" charset="0"/>
                <a:ea typeface="Arial" pitchFamily="34" charset="-122"/>
                <a:cs typeface="Arial" pitchFamily="34" charset="-120"/>
              </a:rPr>
              <a:t>Tribes and TDHEs: assess eligibility for the Innovation Fund (Section 208), Whole-Home Repairs subgrants (Section 202), PRICE manufactured-housing grants with a possible tribal…</a:t>
            </a:r>
            <a:endParaRPr lang="en-US" sz="850" dirty="0"/>
          </a:p>
          <a:p>
            <a:pPr marL="152400" indent="-152400">
              <a:spcAft>
                <a:spcPts val="300"/>
              </a:spcAft>
              <a:buSzPct val="100000"/>
              <a:buChar char="•"/>
            </a:pPr>
            <a:r>
              <a:rPr lang="en-US" sz="1050" dirty="0">
                <a:solidFill>
                  <a:srgbClr val="1A1A2E"/>
                </a:solidFill>
                <a:latin typeface="Arial" pitchFamily="34" charset="0"/>
                <a:ea typeface="Arial" pitchFamily="34" charset="-122"/>
                <a:cs typeface="Arial" pitchFamily="34" charset="-120"/>
              </a:rPr>
              <a:t>Rural banks and credit unions: watch the Section 909 rural-depository studies (due by July 11, 2027) and the mentor-protégé program for rural institutions under $10 billion…</a:t>
            </a:r>
            <a:endParaRPr lang="en-US" sz="850" dirty="0"/>
          </a:p>
        </p:txBody>
      </p:sp>
      <p:sp>
        <p:nvSpPr>
          <p:cNvPr id="12" name="Shape 10"/>
          <p:cNvSpPr/>
          <p:nvPr/>
        </p:nvSpPr>
        <p:spPr>
          <a:xfrm>
            <a:off x="4800600" y="1143000"/>
            <a:ext cx="3886200" cy="3429000"/>
          </a:xfrm>
          <a:prstGeom prst="roundRect">
            <a:avLst>
              <a:gd name="adj" fmla="val 2133"/>
            </a:avLst>
          </a:prstGeom>
          <a:solidFill>
            <a:srgbClr val="EFF2F6"/>
          </a:solidFill>
          <a:ln w="12700">
            <a:solidFill>
              <a:srgbClr val="EFF2F6"/>
            </a:solidFill>
            <a:prstDash val="solid"/>
          </a:ln>
        </p:spPr>
      </p:sp>
      <p:sp>
        <p:nvSpPr>
          <p:cNvPr id="13" name="Shape 11"/>
          <p:cNvSpPr/>
          <p:nvPr/>
        </p:nvSpPr>
        <p:spPr>
          <a:xfrm>
            <a:off x="5029200" y="1389888"/>
            <a:ext cx="128016" cy="89611"/>
          </a:xfrm>
          <a:prstGeom prst="roundRect">
            <a:avLst>
              <a:gd name="adj" fmla="val 14286"/>
            </a:avLst>
          </a:prstGeom>
          <a:solidFill>
            <a:srgbClr val="D98E2B"/>
          </a:solidFill>
          <a:ln w="12700">
            <a:solidFill>
              <a:srgbClr val="D98E2B"/>
            </a:solidFill>
            <a:prstDash val="solid"/>
          </a:ln>
        </p:spPr>
      </p:sp>
      <p:sp>
        <p:nvSpPr>
          <p:cNvPr id="14" name="Text 12"/>
          <p:cNvSpPr/>
          <p:nvPr/>
        </p:nvSpPr>
        <p:spPr>
          <a:xfrm>
            <a:off x="5230368" y="1298448"/>
            <a:ext cx="3246120" cy="274320"/>
          </a:xfrm>
          <a:prstGeom prst="rect">
            <a:avLst/>
          </a:prstGeom>
          <a:noFill/>
          <a:ln/>
        </p:spPr>
        <p:txBody>
          <a:bodyPr wrap="square" lIns="0" tIns="0" rIns="0" bIns="0" rtlCol="0" anchor="ctr"/>
          <a:lstStyle/>
          <a:p>
            <a:pPr indent="0" marL="0">
              <a:buNone/>
            </a:pPr>
            <a:r>
              <a:rPr lang="en-US" sz="900" b="1" spc="150" kern="0" dirty="0">
                <a:solidFill>
                  <a:srgbClr val="4B5563"/>
                </a:solidFill>
                <a:latin typeface="Arial" pitchFamily="34" charset="0"/>
                <a:ea typeface="Arial" pitchFamily="34" charset="-122"/>
                <a:cs typeface="Arial" pitchFamily="34" charset="-120"/>
              </a:rPr>
              <a:t>WHAT TO WATCH</a:t>
            </a:r>
            <a:endParaRPr lang="en-US" sz="900" dirty="0"/>
          </a:p>
        </p:txBody>
      </p:sp>
      <p:sp>
        <p:nvSpPr>
          <p:cNvPr id="15" name="Text 13"/>
          <p:cNvSpPr/>
          <p:nvPr/>
        </p:nvSpPr>
        <p:spPr>
          <a:xfrm>
            <a:off x="5029200" y="1645920"/>
            <a:ext cx="3429000" cy="2834640"/>
          </a:xfrm>
          <a:prstGeom prst="rect">
            <a:avLst/>
          </a:prstGeom>
          <a:noFill/>
          <a:ln/>
        </p:spPr>
        <p:txBody>
          <a:bodyPr wrap="square" lIns="0" tIns="0" rIns="0" bIns="0" rtlCol="0" anchor="t"/>
          <a:lstStyle/>
          <a:p>
            <a:pPr marL="152400" indent="-152400">
              <a:spcAft>
                <a:spcPts val="500"/>
              </a:spcAft>
              <a:buSzPct val="100000"/>
              <a:buChar char="•"/>
            </a:pPr>
            <a:r>
              <a:rPr lang="en-US" sz="950" dirty="0">
                <a:solidFill>
                  <a:srgbClr val="1A1A2E"/>
                </a:solidFill>
                <a:latin typeface="Arial" pitchFamily="34" charset="0"/>
                <a:ea typeface="Arial" pitchFamily="34" charset="-122"/>
                <a:cs typeface="Arial" pitchFamily="34" charset="-120"/>
              </a:rPr>
              <a:t>No tribal title, no NAHASDA reauthorization, no Section 184 changes; NAIHC is pushing the separate NAHASDA Modernization Act.</a:t>
            </a:r>
            <a:endParaRPr lang="en-US" sz="950" dirty="0"/>
          </a:p>
          <a:p>
            <a:pPr marL="152400" indent="-152400">
              <a:spcAft>
                <a:spcPts val="500"/>
              </a:spcAft>
              <a:buSzPct val="100000"/>
              <a:buChar char="•"/>
            </a:pPr>
            <a:r>
              <a:rPr lang="en-US" sz="950" dirty="0">
                <a:solidFill>
                  <a:srgbClr val="1A1A2E"/>
                </a:solidFill>
                <a:latin typeface="Arial" pitchFamily="34" charset="0"/>
                <a:ea typeface="Arial" pitchFamily="34" charset="-122"/>
                <a:cs typeface="Arial" pitchFamily="34" charset="-120"/>
              </a:rPr>
              <a:t>USDA staffing and IT: Section 502(c)–(d) lets USDA use appropriated funds for staffing and systems, but no amount is authorized; a GAO report on RHS technology is due within a year.</a:t>
            </a:r>
            <a:endParaRPr lang="en-US" sz="950" dirty="0"/>
          </a:p>
          <a:p>
            <a:pPr marL="152400" indent="-152400">
              <a:spcAft>
                <a:spcPts val="500"/>
              </a:spcAft>
              <a:buSzPct val="100000"/>
              <a:buChar char="•"/>
            </a:pPr>
            <a:r>
              <a:rPr lang="en-US" sz="950" dirty="0">
                <a:solidFill>
                  <a:srgbClr val="1A1A2E"/>
                </a:solidFill>
                <a:latin typeface="Arial" pitchFamily="34" charset="0"/>
                <a:ea typeface="Arial" pitchFamily="34" charset="-122"/>
                <a:cs typeface="Arial" pitchFamily="34" charset="-120"/>
              </a:rPr>
              <a:t>RA renewals and decoupling are "subject to annual appropriations" — the authority is permanent, the money is not.</a:t>
            </a:r>
            <a:endParaRPr lang="en-US" sz="950" dirty="0"/>
          </a:p>
          <a:p>
            <a:pPr marL="152400" indent="-152400">
              <a:spcAft>
                <a:spcPts val="500"/>
              </a:spcAft>
              <a:buSzPct val="100000"/>
              <a:buChar char="•"/>
            </a:pPr>
            <a:r>
              <a:rPr lang="en-US" sz="950" dirty="0">
                <a:solidFill>
                  <a:srgbClr val="1A1A2E"/>
                </a:solidFill>
                <a:latin typeface="Arial" pitchFamily="34" charset="0"/>
                <a:ea typeface="Arial" pitchFamily="34" charset="-122"/>
                <a:cs typeface="Arial" pitchFamily="34" charset="-120"/>
              </a:rPr>
              <a:t>A Senate provision setting aside 60% of certain rural funds for very-low-income households was dropped in the final text.</a:t>
            </a:r>
            <a:endParaRPr lang="en-US" sz="950" dirty="0"/>
          </a:p>
          <a:p>
            <a:pPr marL="152400" indent="-152400">
              <a:spcAft>
                <a:spcPts val="500"/>
              </a:spcAft>
              <a:buSzPct val="100000"/>
              <a:buChar char="•"/>
            </a:pPr>
            <a:r>
              <a:rPr lang="en-US" sz="950" dirty="0">
                <a:solidFill>
                  <a:srgbClr val="1A1A2E"/>
                </a:solidFill>
                <a:latin typeface="Arial" pitchFamily="34" charset="0"/>
                <a:ea typeface="Arial" pitchFamily="34" charset="-122"/>
                <a:cs typeface="Arial" pitchFamily="34" charset="-120"/>
              </a:rPr>
              <a:t>Section 207 planning grants list states, insular areas, metro cities, urban counties and regional planning agencies — not tribes — as eligible entities.</a:t>
            </a:r>
            <a:endParaRPr lang="en-US" sz="9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92608"/>
            <a:ext cx="8229600" cy="457200"/>
          </a:xfrm>
          <a:prstGeom prst="rect">
            <a:avLst/>
          </a:prstGeom>
          <a:noFill/>
          <a:ln/>
        </p:spPr>
        <p:txBody>
          <a:bodyPr wrap="square" lIns="0" tIns="0" rIns="0" bIns="0" rtlCol="0" anchor="ctr"/>
          <a:lstStyle/>
          <a:p>
            <a:pPr indent="0" marL="0">
              <a:buNone/>
            </a:pPr>
            <a:r>
              <a:rPr lang="en-US" sz="2600" b="1" dirty="0">
                <a:solidFill>
                  <a:srgbClr val="154360"/>
                </a:solidFill>
                <a:latin typeface="Arial" pitchFamily="34" charset="0"/>
                <a:ea typeface="Arial" pitchFamily="34" charset="-122"/>
                <a:cs typeface="Arial" pitchFamily="34" charset="-120"/>
              </a:rPr>
              <a:t>The money reality</a:t>
            </a:r>
            <a:endParaRPr lang="en-US" sz="2600" dirty="0"/>
          </a:p>
        </p:txBody>
      </p:sp>
      <p:sp>
        <p:nvSpPr>
          <p:cNvPr id="3" name="Text 1"/>
          <p:cNvSpPr/>
          <p:nvPr/>
        </p:nvSpPr>
        <p:spPr>
          <a:xfrm>
            <a:off x="457200" y="749808"/>
            <a:ext cx="8229600" cy="256032"/>
          </a:xfrm>
          <a:prstGeom prst="rect">
            <a:avLst/>
          </a:prstGeom>
          <a:noFill/>
          <a:ln/>
        </p:spPr>
        <p:txBody>
          <a:bodyPr wrap="square" lIns="0" tIns="0" rIns="0" bIns="0" rtlCol="0" anchor="ctr"/>
          <a:lstStyle/>
          <a:p>
            <a:pPr indent="0" marL="0">
              <a:buNone/>
            </a:pPr>
            <a:r>
              <a:rPr lang="en-US" sz="1100" dirty="0">
                <a:solidFill>
                  <a:srgbClr val="4B5563"/>
                </a:solidFill>
                <a:latin typeface="Arial" pitchFamily="34" charset="0"/>
                <a:ea typeface="Arial" pitchFamily="34" charset="-122"/>
                <a:cs typeface="Arial" pitchFamily="34" charset="-120"/>
              </a:rPr>
              <a:t>Reforms and authorizations — but almost no new appropriations</a:t>
            </a:r>
            <a:endParaRPr lang="en-US" sz="1100" dirty="0"/>
          </a:p>
        </p:txBody>
      </p:sp>
      <p:sp>
        <p:nvSpPr>
          <p:cNvPr id="4" name="Shape 2"/>
          <p:cNvSpPr/>
          <p:nvPr/>
        </p:nvSpPr>
        <p:spPr>
          <a:xfrm>
            <a:off x="457200" y="4754880"/>
            <a:ext cx="176981" cy="76692"/>
          </a:xfrm>
          <a:custGeom>
            <a:avLst/>
            <a:gdLst/>
            <a:ahLst/>
            <a:cxnLst/>
            <a:rect l="l" t="t" r="r" b="b"/>
            <a:pathLst>
              <a:path w="176981" h="76692">
                <a:moveTo>
                  <a:pt x="0" y="76692"/>
                </a:moveTo>
                <a:lnTo>
                  <a:pt x="88490" y="0"/>
                </a:lnTo>
                <a:lnTo>
                  <a:pt x="176981" y="76692"/>
                </a:lnTo>
                <a:lnTo>
                  <a:pt x="141585" y="76692"/>
                </a:lnTo>
                <a:lnTo>
                  <a:pt x="88490" y="30972"/>
                </a:lnTo>
                <a:lnTo>
                  <a:pt x="35396" y="76692"/>
                </a:lnTo>
                <a:close/>
              </a:path>
            </a:pathLst>
          </a:custGeom>
          <a:solidFill>
            <a:srgbClr val="154360"/>
          </a:solidFill>
          <a:ln w="12700">
            <a:solidFill>
              <a:srgbClr val="154360"/>
            </a:solidFill>
            <a:prstDash val="solid"/>
          </a:ln>
        </p:spPr>
      </p:sp>
      <p:sp>
        <p:nvSpPr>
          <p:cNvPr id="5" name="Shape 3"/>
          <p:cNvSpPr/>
          <p:nvPr/>
        </p:nvSpPr>
        <p:spPr>
          <a:xfrm>
            <a:off x="480797" y="4843370"/>
            <a:ext cx="58994" cy="41295"/>
          </a:xfrm>
          <a:prstGeom prst="roundRect">
            <a:avLst>
              <a:gd name="adj" fmla="val 14286"/>
            </a:avLst>
          </a:prstGeom>
          <a:solidFill>
            <a:srgbClr val="1B4F72"/>
          </a:solidFill>
          <a:ln w="12700">
            <a:solidFill>
              <a:srgbClr val="1B4F72"/>
            </a:solidFill>
            <a:prstDash val="solid"/>
          </a:ln>
        </p:spPr>
      </p:sp>
      <p:sp>
        <p:nvSpPr>
          <p:cNvPr id="6" name="Shape 4"/>
          <p:cNvSpPr/>
          <p:nvPr/>
        </p:nvSpPr>
        <p:spPr>
          <a:xfrm>
            <a:off x="551590" y="4843370"/>
            <a:ext cx="58994" cy="41295"/>
          </a:xfrm>
          <a:prstGeom prst="roundRect">
            <a:avLst>
              <a:gd name="adj" fmla="val 14286"/>
            </a:avLst>
          </a:prstGeom>
          <a:solidFill>
            <a:srgbClr val="D98E2B"/>
          </a:solidFill>
          <a:ln w="12700">
            <a:solidFill>
              <a:srgbClr val="D98E2B"/>
            </a:solidFill>
            <a:prstDash val="solid"/>
          </a:ln>
        </p:spPr>
      </p:sp>
      <p:sp>
        <p:nvSpPr>
          <p:cNvPr id="7" name="Shape 5"/>
          <p:cNvSpPr/>
          <p:nvPr/>
        </p:nvSpPr>
        <p:spPr>
          <a:xfrm>
            <a:off x="480797" y="4896465"/>
            <a:ext cx="58994" cy="41295"/>
          </a:xfrm>
          <a:prstGeom prst="roundRect">
            <a:avLst>
              <a:gd name="adj" fmla="val 14286"/>
            </a:avLst>
          </a:prstGeom>
          <a:solidFill>
            <a:srgbClr val="1B4F72"/>
          </a:solidFill>
          <a:ln w="12700">
            <a:solidFill>
              <a:srgbClr val="1B4F72"/>
            </a:solidFill>
            <a:prstDash val="solid"/>
          </a:ln>
        </p:spPr>
      </p:sp>
      <p:sp>
        <p:nvSpPr>
          <p:cNvPr id="8" name="Shape 6"/>
          <p:cNvSpPr/>
          <p:nvPr/>
        </p:nvSpPr>
        <p:spPr>
          <a:xfrm>
            <a:off x="551590" y="4896465"/>
            <a:ext cx="58994" cy="41295"/>
          </a:xfrm>
          <a:prstGeom prst="roundRect">
            <a:avLst>
              <a:gd name="adj" fmla="val 14286"/>
            </a:avLst>
          </a:prstGeom>
          <a:solidFill>
            <a:srgbClr val="1B4F72"/>
          </a:solidFill>
          <a:ln w="12700">
            <a:solidFill>
              <a:srgbClr val="1B4F72"/>
            </a:solidFill>
            <a:prstDash val="solid"/>
          </a:ln>
        </p:spPr>
      </p:sp>
      <p:sp>
        <p:nvSpPr>
          <p:cNvPr id="9" name="Text 7"/>
          <p:cNvSpPr/>
          <p:nvPr/>
        </p:nvSpPr>
        <p:spPr>
          <a:xfrm>
            <a:off x="731520" y="4727448"/>
            <a:ext cx="4572000" cy="237744"/>
          </a:xfrm>
          <a:prstGeom prst="rect">
            <a:avLst/>
          </a:prstGeom>
          <a:noFill/>
          <a:ln/>
        </p:spPr>
        <p:txBody>
          <a:bodyPr wrap="square" lIns="0" tIns="0" rIns="0" bIns="0" rtlCol="0" anchor="ctr"/>
          <a:lstStyle/>
          <a:p>
            <a:pPr indent="0" marL="0">
              <a:buNone/>
            </a:pPr>
            <a:r>
              <a:rPr lang="en-US" sz="900" dirty="0">
                <a:solidFill>
                  <a:srgbClr val="4B5563"/>
                </a:solidFill>
                <a:latin typeface="Arial" pitchFamily="34" charset="0"/>
                <a:ea typeface="Arial" pitchFamily="34" charset="-122"/>
                <a:cs typeface="Arial" pitchFamily="34" charset="-120"/>
              </a:rPr>
              <a:t>AI Housers · aihousers.com/road-to-housing</a:t>
            </a:r>
            <a:endParaRPr lang="en-US" sz="900" dirty="0"/>
          </a:p>
        </p:txBody>
      </p:sp>
      <p:sp>
        <p:nvSpPr>
          <p:cNvPr id="10" name="Text 8"/>
          <p:cNvSpPr/>
          <p:nvPr/>
        </p:nvSpPr>
        <p:spPr>
          <a:xfrm>
            <a:off x="8138160" y="4727448"/>
            <a:ext cx="548640" cy="237744"/>
          </a:xfrm>
          <a:prstGeom prst="rect">
            <a:avLst/>
          </a:prstGeom>
          <a:noFill/>
          <a:ln/>
        </p:spPr>
        <p:txBody>
          <a:bodyPr wrap="square" lIns="0" tIns="0" rIns="0" bIns="0" rtlCol="0" anchor="ctr"/>
          <a:lstStyle/>
          <a:p>
            <a:pPr algn="r" indent="0" marL="0">
              <a:buNone/>
            </a:pPr>
            <a:r>
              <a:rPr lang="en-US" sz="900" dirty="0">
                <a:solidFill>
                  <a:srgbClr val="4B5563"/>
                </a:solidFill>
                <a:latin typeface="Arial" pitchFamily="34" charset="0"/>
                <a:ea typeface="Arial" pitchFamily="34" charset="-122"/>
                <a:cs typeface="Arial" pitchFamily="34" charset="-120"/>
              </a:rPr>
              <a:t>13</a:t>
            </a:r>
            <a:endParaRPr lang="en-US" sz="900" dirty="0"/>
          </a:p>
        </p:txBody>
      </p:sp>
      <p:sp>
        <p:nvSpPr>
          <p:cNvPr id="11" name="Shape 9"/>
          <p:cNvSpPr/>
          <p:nvPr/>
        </p:nvSpPr>
        <p:spPr>
          <a:xfrm>
            <a:off x="457200" y="1143000"/>
            <a:ext cx="2926080" cy="1600200"/>
          </a:xfrm>
          <a:prstGeom prst="roundRect">
            <a:avLst>
              <a:gd name="adj" fmla="val 4571"/>
            </a:avLst>
          </a:prstGeom>
          <a:solidFill>
            <a:srgbClr val="EFF2F6"/>
          </a:solidFill>
          <a:ln w="12700">
            <a:solidFill>
              <a:srgbClr val="EFF2F6"/>
            </a:solidFill>
            <a:prstDash val="solid"/>
          </a:ln>
        </p:spPr>
      </p:sp>
      <p:sp>
        <p:nvSpPr>
          <p:cNvPr id="12" name="Shape 10"/>
          <p:cNvSpPr/>
          <p:nvPr/>
        </p:nvSpPr>
        <p:spPr>
          <a:xfrm>
            <a:off x="685800" y="1371600"/>
            <a:ext cx="146304" cy="102413"/>
          </a:xfrm>
          <a:prstGeom prst="roundRect">
            <a:avLst>
              <a:gd name="adj" fmla="val 14286"/>
            </a:avLst>
          </a:prstGeom>
          <a:solidFill>
            <a:srgbClr val="D98E2B"/>
          </a:solidFill>
          <a:ln w="12700">
            <a:solidFill>
              <a:srgbClr val="D98E2B"/>
            </a:solidFill>
            <a:prstDash val="solid"/>
          </a:ln>
        </p:spPr>
      </p:sp>
      <p:sp>
        <p:nvSpPr>
          <p:cNvPr id="13" name="Text 11"/>
          <p:cNvSpPr/>
          <p:nvPr/>
        </p:nvSpPr>
        <p:spPr>
          <a:xfrm>
            <a:off x="685800" y="1508760"/>
            <a:ext cx="2468880" cy="640080"/>
          </a:xfrm>
          <a:prstGeom prst="rect">
            <a:avLst/>
          </a:prstGeom>
          <a:noFill/>
          <a:ln/>
        </p:spPr>
        <p:txBody>
          <a:bodyPr wrap="square" lIns="0" tIns="0" rIns="0" bIns="0" rtlCol="0" anchor="ctr"/>
          <a:lstStyle/>
          <a:p>
            <a:pPr indent="0" marL="0">
              <a:buNone/>
            </a:pPr>
            <a:r>
              <a:rPr lang="en-US" sz="4400" b="1" dirty="0">
                <a:solidFill>
                  <a:srgbClr val="154360"/>
                </a:solidFill>
                <a:latin typeface="Arial" pitchFamily="34" charset="0"/>
                <a:ea typeface="Arial" pitchFamily="34" charset="-122"/>
                <a:cs typeface="Arial" pitchFamily="34" charset="-120"/>
              </a:rPr>
              <a:t>≈$0</a:t>
            </a:r>
            <a:endParaRPr lang="en-US" sz="4400" dirty="0"/>
          </a:p>
        </p:txBody>
      </p:sp>
      <p:sp>
        <p:nvSpPr>
          <p:cNvPr id="14" name="Text 12"/>
          <p:cNvSpPr/>
          <p:nvPr/>
        </p:nvSpPr>
        <p:spPr>
          <a:xfrm>
            <a:off x="685800" y="2148840"/>
            <a:ext cx="2468880" cy="201168"/>
          </a:xfrm>
          <a:prstGeom prst="rect">
            <a:avLst/>
          </a:prstGeom>
          <a:noFill/>
          <a:ln/>
        </p:spPr>
        <p:txBody>
          <a:bodyPr wrap="square" lIns="0" tIns="0" rIns="0" bIns="0" rtlCol="0" anchor="ctr"/>
          <a:lstStyle/>
          <a:p>
            <a:pPr indent="0" marL="0">
              <a:buNone/>
            </a:pPr>
            <a:r>
              <a:rPr lang="en-US" sz="900" b="1" spc="150" kern="0" dirty="0">
                <a:solidFill>
                  <a:srgbClr val="4B5563"/>
                </a:solidFill>
                <a:latin typeface="Arial" pitchFamily="34" charset="0"/>
                <a:ea typeface="Arial" pitchFamily="34" charset="-122"/>
                <a:cs typeface="Arial" pitchFamily="34" charset="-120"/>
              </a:rPr>
              <a:t>CBO COST ESTIMATE</a:t>
            </a:r>
            <a:endParaRPr lang="en-US" sz="900" dirty="0"/>
          </a:p>
        </p:txBody>
      </p:sp>
      <p:sp>
        <p:nvSpPr>
          <p:cNvPr id="15" name="Text 13"/>
          <p:cNvSpPr/>
          <p:nvPr/>
        </p:nvSpPr>
        <p:spPr>
          <a:xfrm>
            <a:off x="685800" y="2368296"/>
            <a:ext cx="2468880" cy="320040"/>
          </a:xfrm>
          <a:prstGeom prst="rect">
            <a:avLst/>
          </a:prstGeom>
          <a:noFill/>
          <a:ln/>
        </p:spPr>
        <p:txBody>
          <a:bodyPr wrap="square" lIns="0" tIns="0" rIns="0" bIns="0" rtlCol="0" anchor="t"/>
          <a:lstStyle/>
          <a:p>
            <a:pPr indent="0" marL="0">
              <a:buNone/>
            </a:pPr>
            <a:r>
              <a:rPr lang="en-US" sz="950" dirty="0">
                <a:solidFill>
                  <a:srgbClr val="1A1A2E"/>
                </a:solidFill>
                <a:latin typeface="Arial" pitchFamily="34" charset="0"/>
                <a:ea typeface="Arial" pitchFamily="34" charset="-122"/>
                <a:cs typeface="Arial" pitchFamily="34" charset="-120"/>
              </a:rPr>
              <a:t>"Estimated Budgetary Effects of H.R. 6644" (pub. 62570, July 14, 2026, as enacted): net deficit effect rounds to $0…</a:t>
            </a:r>
            <a:endParaRPr lang="en-US" sz="950" dirty="0"/>
          </a:p>
        </p:txBody>
      </p:sp>
      <p:sp>
        <p:nvSpPr>
          <p:cNvPr id="16" name="Shape 14"/>
          <p:cNvSpPr/>
          <p:nvPr/>
        </p:nvSpPr>
        <p:spPr>
          <a:xfrm>
            <a:off x="457200" y="2971800"/>
            <a:ext cx="2926080" cy="1600200"/>
          </a:xfrm>
          <a:prstGeom prst="roundRect">
            <a:avLst>
              <a:gd name="adj" fmla="val 4571"/>
            </a:avLst>
          </a:prstGeom>
          <a:solidFill>
            <a:srgbClr val="EFF2F6"/>
          </a:solidFill>
          <a:ln w="12700">
            <a:solidFill>
              <a:srgbClr val="EFF2F6"/>
            </a:solidFill>
            <a:prstDash val="solid"/>
          </a:ln>
        </p:spPr>
      </p:sp>
      <p:sp>
        <p:nvSpPr>
          <p:cNvPr id="17" name="Shape 15"/>
          <p:cNvSpPr/>
          <p:nvPr/>
        </p:nvSpPr>
        <p:spPr>
          <a:xfrm>
            <a:off x="685800" y="3200400"/>
            <a:ext cx="146304" cy="102413"/>
          </a:xfrm>
          <a:prstGeom prst="roundRect">
            <a:avLst>
              <a:gd name="adj" fmla="val 14286"/>
            </a:avLst>
          </a:prstGeom>
          <a:solidFill>
            <a:srgbClr val="D98E2B"/>
          </a:solidFill>
          <a:ln w="12700">
            <a:solidFill>
              <a:srgbClr val="D98E2B"/>
            </a:solidFill>
            <a:prstDash val="solid"/>
          </a:ln>
        </p:spPr>
      </p:sp>
      <p:sp>
        <p:nvSpPr>
          <p:cNvPr id="18" name="Text 16"/>
          <p:cNvSpPr/>
          <p:nvPr/>
        </p:nvSpPr>
        <p:spPr>
          <a:xfrm>
            <a:off x="685800" y="3337560"/>
            <a:ext cx="2468880" cy="640080"/>
          </a:xfrm>
          <a:prstGeom prst="rect">
            <a:avLst/>
          </a:prstGeom>
          <a:noFill/>
          <a:ln/>
        </p:spPr>
        <p:txBody>
          <a:bodyPr wrap="square" lIns="0" tIns="0" rIns="0" bIns="0" rtlCol="0" anchor="ctr"/>
          <a:lstStyle/>
          <a:p>
            <a:pPr indent="0" marL="0">
              <a:buNone/>
            </a:pPr>
            <a:r>
              <a:rPr lang="en-US" sz="3200" b="1" dirty="0">
                <a:solidFill>
                  <a:srgbClr val="154360"/>
                </a:solidFill>
                <a:latin typeface="Arial" pitchFamily="34" charset="0"/>
                <a:ea typeface="Arial" pitchFamily="34" charset="-122"/>
                <a:cs typeface="Arial" pitchFamily="34" charset="-120"/>
              </a:rPr>
              <a:t>$200M / yr</a:t>
            </a:r>
            <a:endParaRPr lang="en-US" sz="3200" dirty="0"/>
          </a:p>
        </p:txBody>
      </p:sp>
      <p:sp>
        <p:nvSpPr>
          <p:cNvPr id="19" name="Text 17"/>
          <p:cNvSpPr/>
          <p:nvPr/>
        </p:nvSpPr>
        <p:spPr>
          <a:xfrm>
            <a:off x="685800" y="3977640"/>
            <a:ext cx="2468880" cy="201168"/>
          </a:xfrm>
          <a:prstGeom prst="rect">
            <a:avLst/>
          </a:prstGeom>
          <a:noFill/>
          <a:ln/>
        </p:spPr>
        <p:txBody>
          <a:bodyPr wrap="square" lIns="0" tIns="0" rIns="0" bIns="0" rtlCol="0" anchor="ctr"/>
          <a:lstStyle/>
          <a:p>
            <a:pPr indent="0" marL="0">
              <a:buNone/>
            </a:pPr>
            <a:r>
              <a:rPr lang="en-US" sz="900" b="1" spc="150" kern="0" dirty="0">
                <a:solidFill>
                  <a:srgbClr val="4B5563"/>
                </a:solidFill>
                <a:latin typeface="Arial" pitchFamily="34" charset="0"/>
                <a:ea typeface="Arial" pitchFamily="34" charset="-122"/>
                <a:cs typeface="Arial" pitchFamily="34" charset="-120"/>
              </a:rPr>
              <a:t>INNOVATION FUND</a:t>
            </a:r>
            <a:endParaRPr lang="en-US" sz="900" dirty="0"/>
          </a:p>
        </p:txBody>
      </p:sp>
      <p:sp>
        <p:nvSpPr>
          <p:cNvPr id="20" name="Text 18"/>
          <p:cNvSpPr/>
          <p:nvPr/>
        </p:nvSpPr>
        <p:spPr>
          <a:xfrm>
            <a:off x="685800" y="4197096"/>
            <a:ext cx="2468880" cy="320040"/>
          </a:xfrm>
          <a:prstGeom prst="rect">
            <a:avLst/>
          </a:prstGeom>
          <a:noFill/>
          <a:ln/>
        </p:spPr>
        <p:txBody>
          <a:bodyPr wrap="square" lIns="0" tIns="0" rIns="0" bIns="0" rtlCol="0" anchor="t"/>
          <a:lstStyle/>
          <a:p>
            <a:pPr indent="0" marL="0">
              <a:buNone/>
            </a:pPr>
            <a:r>
              <a:rPr lang="en-US" sz="950" dirty="0">
                <a:solidFill>
                  <a:srgbClr val="1A1A2E"/>
                </a:solidFill>
                <a:latin typeface="Arial" pitchFamily="34" charset="0"/>
                <a:ea typeface="Arial" pitchFamily="34" charset="-122"/>
                <a:cs typeface="Arial" pitchFamily="34" charset="-120"/>
              </a:rPr>
              <a:t>Authorized for FY2027–FY2031 (Sec. 208) — not yet appropriated</a:t>
            </a:r>
            <a:endParaRPr lang="en-US" sz="950" dirty="0"/>
          </a:p>
        </p:txBody>
      </p:sp>
      <p:sp>
        <p:nvSpPr>
          <p:cNvPr id="21" name="Text 19"/>
          <p:cNvSpPr/>
          <p:nvPr/>
        </p:nvSpPr>
        <p:spPr>
          <a:xfrm>
            <a:off x="3749040" y="1143000"/>
            <a:ext cx="4937760" cy="3429000"/>
          </a:xfrm>
          <a:prstGeom prst="rect">
            <a:avLst/>
          </a:prstGeom>
          <a:noFill/>
          <a:ln/>
        </p:spPr>
        <p:txBody>
          <a:bodyPr wrap="square" lIns="0" tIns="0" rIns="0" bIns="0" rtlCol="0" anchor="t"/>
          <a:lstStyle/>
          <a:p>
            <a:pPr indent="0" marL="0">
              <a:buNone/>
            </a:pPr>
            <a:r>
              <a:rPr lang="en-US" sz="1200" b="1" dirty="0">
                <a:solidFill>
                  <a:srgbClr val="154360"/>
                </a:solidFill>
                <a:latin typeface="Arial" pitchFamily="34" charset="0"/>
                <a:ea typeface="Arial" pitchFamily="34" charset="-122"/>
                <a:cs typeface="Arial" pitchFamily="34" charset="-120"/>
              </a:rPr>
              <a:t>Sec. 1202 — No Additional Funds Authorized</a:t>
            </a:r>
            <a:endParaRPr lang="en-US" sz="1200" dirty="0"/>
          </a:p>
          <a:p>
            <a:pPr indent="0" marL="0">
              <a:buNone/>
            </a:pPr>
            <a:r>
              <a:rPr lang="en-US" sz="1100" dirty="0">
                <a:solidFill>
                  <a:srgbClr val="1A1A2E"/>
                </a:solidFill>
                <a:latin typeface="Arial" pitchFamily="34" charset="0"/>
                <a:ea typeface="Arial" pitchFamily="34" charset="-122"/>
                <a:cs typeface="Arial" pitchFamily="34" charset="-120"/>
              </a:rPr>
              <a:t>One sentence that shapes everything else: "No additional funds are authorized to be appropriated to carry out the requirements of this Act or any amendment made by this Act." The Act creates or reshapes dozens of programs, pilots and studies, but — with the notable exception of the Innovation Fund’s $200 million-a-year authorization in Section 208 — it supplies no new authorized funding, so implementation depends on annual appropriations and existing agency budgets.</a:t>
            </a:r>
            <a:endParaRPr lang="en-US" sz="1200" dirty="0"/>
          </a:p>
          <a:p>
            <a:pPr indent="0" marL="0">
              <a:spcBef>
                <a:spcPts val="1000"/>
              </a:spcBef>
              <a:buNone/>
            </a:pPr>
            <a:r>
              <a:rPr lang="en-US" sz="1200" b="1" dirty="0">
                <a:solidFill>
                  <a:srgbClr val="154360"/>
                </a:solidFill>
                <a:latin typeface="Arial" pitchFamily="34" charset="0"/>
                <a:ea typeface="Arial" pitchFamily="34" charset="-122"/>
                <a:cs typeface="Arial" pitchFamily="34" charset="-120"/>
              </a:rPr>
              <a:t>Sec. 208 — Innovation Fund</a:t>
            </a:r>
            <a:endParaRPr lang="en-US" sz="1200" dirty="0"/>
          </a:p>
          <a:p>
            <a:pPr indent="0" marL="0">
              <a:buNone/>
            </a:pPr>
            <a:r>
              <a:rPr lang="en-US" sz="1100" dirty="0">
                <a:solidFill>
                  <a:srgbClr val="1A1A2E"/>
                </a:solidFill>
                <a:latin typeface="Arial" pitchFamily="34" charset="0"/>
                <a:ea typeface="Arial" pitchFamily="34" charset="-122"/>
                <a:cs typeface="Arial" pitchFamily="34" charset="-120"/>
              </a:rPr>
              <a:t>Authorizes $200 million a year for FY2027–FY2031 for competitive HUD grants to metropolitan cities, urban counties, other local governments, and Tribes that can show an "objective improvement in housing supply growth" under a HUD methodology published for comment at least 90 days before each NOFO.</a:t>
            </a:r>
            <a:endParaRPr lang="en-US" sz="12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92608"/>
            <a:ext cx="8229600" cy="457200"/>
          </a:xfrm>
          <a:prstGeom prst="rect">
            <a:avLst/>
          </a:prstGeom>
          <a:noFill/>
          <a:ln/>
        </p:spPr>
        <p:txBody>
          <a:bodyPr wrap="square" lIns="0" tIns="0" rIns="0" bIns="0" rtlCol="0" anchor="ctr"/>
          <a:lstStyle/>
          <a:p>
            <a:pPr indent="0" marL="0">
              <a:buNone/>
            </a:pPr>
            <a:r>
              <a:rPr lang="en-US" sz="2600" b="1" dirty="0">
                <a:solidFill>
                  <a:srgbClr val="154360"/>
                </a:solidFill>
                <a:latin typeface="Arial" pitchFamily="34" charset="0"/>
                <a:ea typeface="Arial" pitchFamily="34" charset="-122"/>
                <a:cs typeface="Arial" pitchFamily="34" charset="-120"/>
              </a:rPr>
              <a:t>Where to learn more</a:t>
            </a:r>
            <a:endParaRPr lang="en-US" sz="2600" dirty="0"/>
          </a:p>
        </p:txBody>
      </p:sp>
      <p:sp>
        <p:nvSpPr>
          <p:cNvPr id="3" name="Text 1"/>
          <p:cNvSpPr/>
          <p:nvPr/>
        </p:nvSpPr>
        <p:spPr>
          <a:xfrm>
            <a:off x="457200" y="749808"/>
            <a:ext cx="8229600" cy="256032"/>
          </a:xfrm>
          <a:prstGeom prst="rect">
            <a:avLst/>
          </a:prstGeom>
          <a:noFill/>
          <a:ln/>
        </p:spPr>
        <p:txBody>
          <a:bodyPr wrap="square" lIns="0" tIns="0" rIns="0" bIns="0" rtlCol="0" anchor="ctr"/>
          <a:lstStyle/>
          <a:p>
            <a:pPr indent="0" marL="0">
              <a:buNone/>
            </a:pPr>
            <a:r>
              <a:rPr lang="en-US" sz="1100" dirty="0">
                <a:solidFill>
                  <a:srgbClr val="4B5563"/>
                </a:solidFill>
                <a:latin typeface="Arial" pitchFamily="34" charset="0"/>
                <a:ea typeface="Arial" pitchFamily="34" charset="-122"/>
                <a:cs typeface="Arial" pitchFamily="34" charset="-120"/>
              </a:rPr>
              <a:t>The hub page carries every citation, the full section list, deadlines tracker, and FAQ</a:t>
            </a:r>
            <a:endParaRPr lang="en-US" sz="1100" dirty="0"/>
          </a:p>
        </p:txBody>
      </p:sp>
      <p:sp>
        <p:nvSpPr>
          <p:cNvPr id="4" name="Shape 2"/>
          <p:cNvSpPr/>
          <p:nvPr/>
        </p:nvSpPr>
        <p:spPr>
          <a:xfrm>
            <a:off x="457200" y="4754880"/>
            <a:ext cx="176981" cy="76692"/>
          </a:xfrm>
          <a:custGeom>
            <a:avLst/>
            <a:gdLst/>
            <a:ahLst/>
            <a:cxnLst/>
            <a:rect l="l" t="t" r="r" b="b"/>
            <a:pathLst>
              <a:path w="176981" h="76692">
                <a:moveTo>
                  <a:pt x="0" y="76692"/>
                </a:moveTo>
                <a:lnTo>
                  <a:pt x="88490" y="0"/>
                </a:lnTo>
                <a:lnTo>
                  <a:pt x="176981" y="76692"/>
                </a:lnTo>
                <a:lnTo>
                  <a:pt x="141585" y="76692"/>
                </a:lnTo>
                <a:lnTo>
                  <a:pt x="88490" y="30972"/>
                </a:lnTo>
                <a:lnTo>
                  <a:pt x="35396" y="76692"/>
                </a:lnTo>
                <a:close/>
              </a:path>
            </a:pathLst>
          </a:custGeom>
          <a:solidFill>
            <a:srgbClr val="154360"/>
          </a:solidFill>
          <a:ln w="12700">
            <a:solidFill>
              <a:srgbClr val="154360"/>
            </a:solidFill>
            <a:prstDash val="solid"/>
          </a:ln>
        </p:spPr>
      </p:sp>
      <p:sp>
        <p:nvSpPr>
          <p:cNvPr id="5" name="Shape 3"/>
          <p:cNvSpPr/>
          <p:nvPr/>
        </p:nvSpPr>
        <p:spPr>
          <a:xfrm>
            <a:off x="480797" y="4843370"/>
            <a:ext cx="58994" cy="41295"/>
          </a:xfrm>
          <a:prstGeom prst="roundRect">
            <a:avLst>
              <a:gd name="adj" fmla="val 14286"/>
            </a:avLst>
          </a:prstGeom>
          <a:solidFill>
            <a:srgbClr val="1B4F72"/>
          </a:solidFill>
          <a:ln w="12700">
            <a:solidFill>
              <a:srgbClr val="1B4F72"/>
            </a:solidFill>
            <a:prstDash val="solid"/>
          </a:ln>
        </p:spPr>
      </p:sp>
      <p:sp>
        <p:nvSpPr>
          <p:cNvPr id="6" name="Shape 4"/>
          <p:cNvSpPr/>
          <p:nvPr/>
        </p:nvSpPr>
        <p:spPr>
          <a:xfrm>
            <a:off x="551590" y="4843370"/>
            <a:ext cx="58994" cy="41295"/>
          </a:xfrm>
          <a:prstGeom prst="roundRect">
            <a:avLst>
              <a:gd name="adj" fmla="val 14286"/>
            </a:avLst>
          </a:prstGeom>
          <a:solidFill>
            <a:srgbClr val="D98E2B"/>
          </a:solidFill>
          <a:ln w="12700">
            <a:solidFill>
              <a:srgbClr val="D98E2B"/>
            </a:solidFill>
            <a:prstDash val="solid"/>
          </a:ln>
        </p:spPr>
      </p:sp>
      <p:sp>
        <p:nvSpPr>
          <p:cNvPr id="7" name="Shape 5"/>
          <p:cNvSpPr/>
          <p:nvPr/>
        </p:nvSpPr>
        <p:spPr>
          <a:xfrm>
            <a:off x="480797" y="4896465"/>
            <a:ext cx="58994" cy="41295"/>
          </a:xfrm>
          <a:prstGeom prst="roundRect">
            <a:avLst>
              <a:gd name="adj" fmla="val 14286"/>
            </a:avLst>
          </a:prstGeom>
          <a:solidFill>
            <a:srgbClr val="1B4F72"/>
          </a:solidFill>
          <a:ln w="12700">
            <a:solidFill>
              <a:srgbClr val="1B4F72"/>
            </a:solidFill>
            <a:prstDash val="solid"/>
          </a:ln>
        </p:spPr>
      </p:sp>
      <p:sp>
        <p:nvSpPr>
          <p:cNvPr id="8" name="Shape 6"/>
          <p:cNvSpPr/>
          <p:nvPr/>
        </p:nvSpPr>
        <p:spPr>
          <a:xfrm>
            <a:off x="551590" y="4896465"/>
            <a:ext cx="58994" cy="41295"/>
          </a:xfrm>
          <a:prstGeom prst="roundRect">
            <a:avLst>
              <a:gd name="adj" fmla="val 14286"/>
            </a:avLst>
          </a:prstGeom>
          <a:solidFill>
            <a:srgbClr val="1B4F72"/>
          </a:solidFill>
          <a:ln w="12700">
            <a:solidFill>
              <a:srgbClr val="1B4F72"/>
            </a:solidFill>
            <a:prstDash val="solid"/>
          </a:ln>
        </p:spPr>
      </p:sp>
      <p:sp>
        <p:nvSpPr>
          <p:cNvPr id="9" name="Text 7"/>
          <p:cNvSpPr/>
          <p:nvPr/>
        </p:nvSpPr>
        <p:spPr>
          <a:xfrm>
            <a:off x="731520" y="4727448"/>
            <a:ext cx="4572000" cy="237744"/>
          </a:xfrm>
          <a:prstGeom prst="rect">
            <a:avLst/>
          </a:prstGeom>
          <a:noFill/>
          <a:ln/>
        </p:spPr>
        <p:txBody>
          <a:bodyPr wrap="square" lIns="0" tIns="0" rIns="0" bIns="0" rtlCol="0" anchor="ctr"/>
          <a:lstStyle/>
          <a:p>
            <a:pPr indent="0" marL="0">
              <a:buNone/>
            </a:pPr>
            <a:r>
              <a:rPr lang="en-US" sz="900" dirty="0">
                <a:solidFill>
                  <a:srgbClr val="4B5563"/>
                </a:solidFill>
                <a:latin typeface="Arial" pitchFamily="34" charset="0"/>
                <a:ea typeface="Arial" pitchFamily="34" charset="-122"/>
                <a:cs typeface="Arial" pitchFamily="34" charset="-120"/>
              </a:rPr>
              <a:t>AI Housers · aihousers.com/road-to-housing</a:t>
            </a:r>
            <a:endParaRPr lang="en-US" sz="900" dirty="0"/>
          </a:p>
        </p:txBody>
      </p:sp>
      <p:sp>
        <p:nvSpPr>
          <p:cNvPr id="10" name="Text 8"/>
          <p:cNvSpPr/>
          <p:nvPr/>
        </p:nvSpPr>
        <p:spPr>
          <a:xfrm>
            <a:off x="8138160" y="4727448"/>
            <a:ext cx="548640" cy="237744"/>
          </a:xfrm>
          <a:prstGeom prst="rect">
            <a:avLst/>
          </a:prstGeom>
          <a:noFill/>
          <a:ln/>
        </p:spPr>
        <p:txBody>
          <a:bodyPr wrap="square" lIns="0" tIns="0" rIns="0" bIns="0" rtlCol="0" anchor="ctr"/>
          <a:lstStyle/>
          <a:p>
            <a:pPr algn="r" indent="0" marL="0">
              <a:buNone/>
            </a:pPr>
            <a:r>
              <a:rPr lang="en-US" sz="900" dirty="0">
                <a:solidFill>
                  <a:srgbClr val="4B5563"/>
                </a:solidFill>
                <a:latin typeface="Arial" pitchFamily="34" charset="0"/>
                <a:ea typeface="Arial" pitchFamily="34" charset="-122"/>
                <a:cs typeface="Arial" pitchFamily="34" charset="-120"/>
              </a:rPr>
              <a:t>14</a:t>
            </a:r>
            <a:endParaRPr lang="en-US" sz="900" dirty="0"/>
          </a:p>
        </p:txBody>
      </p:sp>
      <p:sp>
        <p:nvSpPr>
          <p:cNvPr id="11" name="Shape 9"/>
          <p:cNvSpPr/>
          <p:nvPr/>
        </p:nvSpPr>
        <p:spPr>
          <a:xfrm>
            <a:off x="6583680" y="1143000"/>
            <a:ext cx="2103120" cy="2514600"/>
          </a:xfrm>
          <a:prstGeom prst="roundRect">
            <a:avLst>
              <a:gd name="adj" fmla="val 3478"/>
            </a:avLst>
          </a:prstGeom>
          <a:solidFill>
            <a:srgbClr val="EFF2F6"/>
          </a:solidFill>
          <a:ln w="12700">
            <a:solidFill>
              <a:srgbClr val="EFF2F6"/>
            </a:solidFill>
            <a:prstDash val="solid"/>
          </a:ln>
        </p:spPr>
      </p:sp>
      <p:pic>
        <p:nvPicPr>
          <p:cNvPr id="12" name="Image 0" descr="preencoded.png">    </p:cNvPr>
          <p:cNvPicPr>
            <a:picLocks noChangeAspect="1"/>
          </p:cNvPicPr>
          <p:nvPr/>
        </p:nvPicPr>
        <p:blipFill>
          <a:blip r:embed="rId1"/>
          <a:stretch>
            <a:fillRect/>
          </a:stretch>
        </p:blipFill>
        <p:spPr>
          <a:xfrm>
            <a:off x="6766560" y="1325880"/>
            <a:ext cx="1737360" cy="1737360"/>
          </a:xfrm>
          <a:prstGeom prst="rect">
            <a:avLst/>
          </a:prstGeom>
        </p:spPr>
      </p:pic>
      <p:sp>
        <p:nvSpPr>
          <p:cNvPr id="13" name="Text 10"/>
          <p:cNvSpPr/>
          <p:nvPr/>
        </p:nvSpPr>
        <p:spPr>
          <a:xfrm>
            <a:off x="6583680" y="3154680"/>
            <a:ext cx="2103120" cy="365760"/>
          </a:xfrm>
          <a:prstGeom prst="rect">
            <a:avLst/>
          </a:prstGeom>
          <a:noFill/>
          <a:ln/>
        </p:spPr>
        <p:txBody>
          <a:bodyPr wrap="square" lIns="0" tIns="0" rIns="0" bIns="0" rtlCol="0" anchor="t"/>
          <a:lstStyle/>
          <a:p>
            <a:pPr algn="ctr" indent="0" marL="0">
              <a:buNone/>
            </a:pPr>
            <a:r>
              <a:rPr lang="en-US" sz="950" dirty="0">
                <a:solidFill>
                  <a:srgbClr val="4B5563"/>
                </a:solidFill>
                <a:latin typeface="Arial" pitchFamily="34" charset="0"/>
                <a:ea typeface="Arial" pitchFamily="34" charset="-122"/>
                <a:cs typeface="Arial" pitchFamily="34" charset="-120"/>
              </a:rPr>
              <a:t>Scan for the live hub page</a:t>
            </a:r>
            <a:endParaRPr lang="en-US" sz="950" dirty="0"/>
          </a:p>
        </p:txBody>
      </p:sp>
      <p:sp>
        <p:nvSpPr>
          <p:cNvPr id="14" name="Text 11">
            <a:hlinkClick r:id="rId2" tooltip=""/>
          </p:cNvPr>
          <p:cNvSpPr/>
          <p:nvPr/>
        </p:nvSpPr>
        <p:spPr>
          <a:xfrm>
            <a:off x="457200" y="1143000"/>
            <a:ext cx="5760720" cy="365760"/>
          </a:xfrm>
          <a:prstGeom prst="rect">
            <a:avLst/>
          </a:prstGeom>
          <a:noFill/>
          <a:ln/>
        </p:spPr>
        <p:txBody>
          <a:bodyPr wrap="square" lIns="0" tIns="0" rIns="0" bIns="0" rtlCol="0" anchor="ctr"/>
          <a:lstStyle/>
          <a:p>
            <a:pPr indent="0" marL="0">
              <a:buNone/>
            </a:pPr>
            <a:r>
              <a:rPr lang="en-US" sz="1500" b="1" u="sng" dirty="0">
                <a:solidFill>
                  <a:srgbClr val="0A66C2"/>
                </a:solidFill>
                <a:latin typeface="Arial" pitchFamily="34" charset="0"/>
                <a:ea typeface="Arial" pitchFamily="34" charset="-122"/>
                <a:cs typeface="Arial" pitchFamily="34" charset="-120"/>
                <a:hlinkClick r:id="rId2" invalidUrl="" action="" tgtFrame="" tooltip="" history="1" highlightClick="0" endSnd="0">
                  <a:extLst>
                    <a:ext uri="{A12FA001-AC4F-418D-AE19-62706E023703}">
                      <ahyp:hlinkClr xmlns:ahyp="http://schemas.microsoft.com/office/drawing/2018/hyperlinkcolor" val="tx"/>
                    </a:ext>
                  </a:extLst>
                </a:hlinkClick>
              </a:rPr>
              <a:t>aihousers.com/road-to-housing/for/rural-tribal</a:t>
            </a:r>
            <a:endParaRPr lang="en-US" sz="1500" dirty="0"/>
          </a:p>
        </p:txBody>
      </p:sp>
      <p:sp>
        <p:nvSpPr>
          <p:cNvPr id="15" name="Text 12"/>
          <p:cNvSpPr/>
          <p:nvPr/>
        </p:nvSpPr>
        <p:spPr>
          <a:xfrm>
            <a:off x="457200" y="1600200"/>
            <a:ext cx="5760720" cy="2651760"/>
          </a:xfrm>
          <a:prstGeom prst="rect">
            <a:avLst/>
          </a:prstGeom>
          <a:noFill/>
          <a:ln/>
        </p:spPr>
        <p:txBody>
          <a:bodyPr wrap="square" lIns="0" tIns="0" rIns="0" bIns="0" rtlCol="0" anchor="t"/>
          <a:lstStyle/>
          <a:p>
            <a:pPr indent="0" marL="0">
              <a:buNone/>
            </a:pPr>
            <a:r>
              <a:rPr lang="en-US" sz="1100" b="1" dirty="0">
                <a:solidFill>
                  <a:srgbClr val="154360"/>
                </a:solidFill>
                <a:latin typeface="Arial" pitchFamily="34" charset="0"/>
                <a:ea typeface="Arial" pitchFamily="34" charset="-122"/>
                <a:cs typeface="Arial" pitchFamily="34" charset="-120"/>
              </a:rPr>
              <a:t>H.R. 6644 — Enrolled bill text (21st Century ROAD to Housing Act)</a:t>
            </a:r>
            <a:endParaRPr lang="en-US" sz="1100" dirty="0"/>
          </a:p>
          <a:p>
            <a:pPr indent="0" marL="0">
              <a:buNone/>
            </a:pPr>
            <a:r>
              <a:rPr lang="en-US" sz="950" dirty="0">
                <a:solidFill>
                  <a:srgbClr val="4B5563"/>
                </a:solidFill>
                <a:latin typeface="Arial" pitchFamily="34" charset="0"/>
                <a:ea typeface="Arial" pitchFamily="34" charset="-122"/>
                <a:cs typeface="Arial" pitchFamily="34" charset="-120"/>
              </a:rPr>
              <a:t>GovInfo (GPO)</a:t>
            </a:r>
            <a:endParaRPr lang="en-US" sz="1100" dirty="0"/>
          </a:p>
          <a:p>
            <a:pPr indent="0" marL="0">
              <a:spcBef>
                <a:spcPts val="600"/>
              </a:spcBef>
              <a:buNone/>
            </a:pPr>
            <a:r>
              <a:rPr lang="en-US" sz="1100" b="1" dirty="0">
                <a:solidFill>
                  <a:srgbClr val="154360"/>
                </a:solidFill>
                <a:latin typeface="Arial" pitchFamily="34" charset="0"/>
                <a:ea typeface="Arial" pitchFamily="34" charset="-122"/>
                <a:cs typeface="Arial" pitchFamily="34" charset="-120"/>
              </a:rPr>
              <a:t>BPC — What’s in the 21st Century ROAD to Housing Act?</a:t>
            </a:r>
            <a:endParaRPr lang="en-US" sz="1100" dirty="0"/>
          </a:p>
          <a:p>
            <a:pPr indent="0" marL="0">
              <a:buNone/>
            </a:pPr>
            <a:r>
              <a:rPr lang="en-US" sz="950" dirty="0">
                <a:solidFill>
                  <a:srgbClr val="4B5563"/>
                </a:solidFill>
                <a:latin typeface="Arial" pitchFamily="34" charset="0"/>
                <a:ea typeface="Arial" pitchFamily="34" charset="-122"/>
                <a:cs typeface="Arial" pitchFamily="34" charset="-120"/>
              </a:rPr>
              <a:t>Bipartisan Policy Center</a:t>
            </a:r>
            <a:endParaRPr lang="en-US" sz="1100" dirty="0"/>
          </a:p>
          <a:p>
            <a:pPr indent="0" marL="0">
              <a:spcBef>
                <a:spcPts val="600"/>
              </a:spcBef>
              <a:buNone/>
            </a:pPr>
            <a:r>
              <a:rPr lang="en-US" sz="1100" b="1" dirty="0">
                <a:solidFill>
                  <a:srgbClr val="154360"/>
                </a:solidFill>
                <a:latin typeface="Arial" pitchFamily="34" charset="0"/>
                <a:ea typeface="Arial" pitchFamily="34" charset="-122"/>
                <a:cs typeface="Arial" pitchFamily="34" charset="-120"/>
              </a:rPr>
              <a:t>BPC — 21st Century ROAD to Housing Act Implementation Tracker</a:t>
            </a:r>
            <a:endParaRPr lang="en-US" sz="1100" dirty="0"/>
          </a:p>
          <a:p>
            <a:pPr indent="0" marL="0">
              <a:buNone/>
            </a:pPr>
            <a:r>
              <a:rPr lang="en-US" sz="950" dirty="0">
                <a:solidFill>
                  <a:srgbClr val="4B5563"/>
                </a:solidFill>
                <a:latin typeface="Arial" pitchFamily="34" charset="0"/>
                <a:ea typeface="Arial" pitchFamily="34" charset="-122"/>
                <a:cs typeface="Arial" pitchFamily="34" charset="-120"/>
              </a:rPr>
              <a:t>Bipartisan Policy Center</a:t>
            </a:r>
            <a:endParaRPr lang="en-US" sz="1100" dirty="0"/>
          </a:p>
          <a:p>
            <a:pPr indent="0" marL="0">
              <a:spcBef>
                <a:spcPts val="600"/>
              </a:spcBef>
              <a:buNone/>
            </a:pPr>
            <a:r>
              <a:rPr lang="en-US" sz="1100" b="1" dirty="0">
                <a:solidFill>
                  <a:srgbClr val="154360"/>
                </a:solidFill>
                <a:latin typeface="Arial" pitchFamily="34" charset="0"/>
                <a:ea typeface="Arial" pitchFamily="34" charset="-122"/>
                <a:cs typeface="Arial" pitchFamily="34" charset="-120"/>
              </a:rPr>
              <a:t>NLIHC — 21st Century ROAD to Housing Act: Impacts on Low-Income Households…</a:t>
            </a:r>
            <a:endParaRPr lang="en-US" sz="1100" dirty="0"/>
          </a:p>
          <a:p>
            <a:pPr indent="0" marL="0">
              <a:buNone/>
            </a:pPr>
            <a:r>
              <a:rPr lang="en-US" sz="950" dirty="0">
                <a:solidFill>
                  <a:srgbClr val="4B5563"/>
                </a:solidFill>
                <a:latin typeface="Arial" pitchFamily="34" charset="0"/>
                <a:ea typeface="Arial" pitchFamily="34" charset="-122"/>
                <a:cs typeface="Arial" pitchFamily="34" charset="-120"/>
              </a:rPr>
              <a:t>National Low Income Housing Coalition</a:t>
            </a:r>
            <a:endParaRPr lang="en-US" sz="1100" dirty="0"/>
          </a:p>
          <a:p>
            <a:pPr indent="0" marL="0">
              <a:spcBef>
                <a:spcPts val="600"/>
              </a:spcBef>
              <a:buNone/>
            </a:pPr>
            <a:r>
              <a:rPr lang="en-US" sz="1100" b="1" dirty="0">
                <a:solidFill>
                  <a:srgbClr val="154360"/>
                </a:solidFill>
                <a:latin typeface="Arial" pitchFamily="34" charset="0"/>
                <a:ea typeface="Arial" pitchFamily="34" charset="-122"/>
                <a:cs typeface="Arial" pitchFamily="34" charset="-120"/>
              </a:rPr>
              <a:t>Fact sheet — families, veterans, rural communities</a:t>
            </a:r>
            <a:endParaRPr lang="en-US" sz="1100" dirty="0"/>
          </a:p>
          <a:p>
            <a:pPr indent="0" marL="0">
              <a:buNone/>
            </a:pPr>
            <a:r>
              <a:rPr lang="en-US" sz="950" dirty="0">
                <a:solidFill>
                  <a:srgbClr val="4B5563"/>
                </a:solidFill>
                <a:latin typeface="Arial" pitchFamily="34" charset="0"/>
                <a:ea typeface="Arial" pitchFamily="34" charset="-122"/>
                <a:cs typeface="Arial" pitchFamily="34" charset="-120"/>
              </a:rPr>
              <a:t>Senate Banking Committee</a:t>
            </a:r>
            <a:endParaRPr lang="en-US" sz="1100" dirty="0"/>
          </a:p>
          <a:p>
            <a:pPr indent="0" marL="0">
              <a:spcBef>
                <a:spcPts val="600"/>
              </a:spcBef>
              <a:buNone/>
            </a:pPr>
            <a:r>
              <a:rPr lang="en-US" sz="1100" b="1" dirty="0">
                <a:solidFill>
                  <a:srgbClr val="154360"/>
                </a:solidFill>
                <a:latin typeface="Arial" pitchFamily="34" charset="0"/>
                <a:ea typeface="Arial" pitchFamily="34" charset="-122"/>
                <a:cs typeface="Arial" pitchFamily="34" charset="-120"/>
              </a:rPr>
              <a:t>HUD proposed rule — Revising the Definition of “Manufactured Home” to Lower…</a:t>
            </a:r>
            <a:endParaRPr lang="en-US" sz="1100" dirty="0"/>
          </a:p>
          <a:p>
            <a:pPr indent="0" marL="0">
              <a:buNone/>
            </a:pPr>
            <a:r>
              <a:rPr lang="en-US" sz="950" dirty="0">
                <a:solidFill>
                  <a:srgbClr val="4B5563"/>
                </a:solidFill>
                <a:latin typeface="Arial" pitchFamily="34" charset="0"/>
                <a:ea typeface="Arial" pitchFamily="34" charset="-122"/>
                <a:cs typeface="Arial" pitchFamily="34" charset="-120"/>
              </a:rPr>
              <a:t>HUD / Federal Register</a:t>
            </a:r>
            <a:endParaRPr lang="en-US" sz="1100" dirty="0"/>
          </a:p>
        </p:txBody>
      </p:sp>
      <p:sp>
        <p:nvSpPr>
          <p:cNvPr id="16" name="Text 13"/>
          <p:cNvSpPr/>
          <p:nvPr/>
        </p:nvSpPr>
        <p:spPr>
          <a:xfrm>
            <a:off x="457200" y="4160520"/>
            <a:ext cx="8229600" cy="365760"/>
          </a:xfrm>
          <a:prstGeom prst="rect">
            <a:avLst/>
          </a:prstGeom>
          <a:noFill/>
          <a:ln/>
        </p:spPr>
        <p:txBody>
          <a:bodyPr wrap="square" lIns="0" tIns="0" rIns="0" bIns="0" rtlCol="0" anchor="t"/>
          <a:lstStyle/>
          <a:p>
            <a:pPr indent="0" marL="0">
              <a:buNone/>
            </a:pPr>
            <a:r>
              <a:rPr lang="en-US" sz="950" i="1" dirty="0">
                <a:solidFill>
                  <a:srgbClr val="4B5563"/>
                </a:solidFill>
                <a:latin typeface="Arial" pitchFamily="34" charset="0"/>
                <a:ea typeface="Arial" pitchFamily="34" charset="-122"/>
                <a:cs typeface="Arial" pitchFamily="34" charset="-120"/>
              </a:rPr>
              <a:t>Make it yours: replace [Agency Name], [Presenter], [Date] and each [Name] owner before you present.</a:t>
            </a:r>
            <a:endParaRPr lang="en-US" sz="9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154360"/>
        </a:solidFill>
      </p:bgPr>
    </p:bg>
    <p:spTree>
      <p:nvGrpSpPr>
        <p:cNvPr id="1" name=""/>
        <p:cNvGrpSpPr/>
        <p:nvPr/>
      </p:nvGrpSpPr>
      <p:grpSpPr>
        <a:xfrm>
          <a:off x="0" y="0"/>
          <a:ext cx="0" cy="0"/>
          <a:chOff x="0" y="0"/>
          <a:chExt cx="0" cy="0"/>
        </a:xfrm>
      </p:grpSpPr>
      <p:sp>
        <p:nvSpPr>
          <p:cNvPr id="2" name="Shape 0"/>
          <p:cNvSpPr/>
          <p:nvPr/>
        </p:nvSpPr>
        <p:spPr>
          <a:xfrm>
            <a:off x="457200" y="548640"/>
            <a:ext cx="486697" cy="210902"/>
          </a:xfrm>
          <a:custGeom>
            <a:avLst/>
            <a:gdLst/>
            <a:ahLst/>
            <a:cxnLst/>
            <a:rect l="l" t="t" r="r" b="b"/>
            <a:pathLst>
              <a:path w="486697" h="210902">
                <a:moveTo>
                  <a:pt x="0" y="210902"/>
                </a:moveTo>
                <a:lnTo>
                  <a:pt x="243348" y="0"/>
                </a:lnTo>
                <a:lnTo>
                  <a:pt x="486697" y="210902"/>
                </a:lnTo>
                <a:lnTo>
                  <a:pt x="389357" y="210902"/>
                </a:lnTo>
                <a:lnTo>
                  <a:pt x="243348" y="85172"/>
                </a:lnTo>
                <a:lnTo>
                  <a:pt x="97339" y="210902"/>
                </a:lnTo>
                <a:close/>
              </a:path>
            </a:pathLst>
          </a:custGeom>
          <a:solidFill>
            <a:srgbClr val="FFFFFF"/>
          </a:solidFill>
          <a:ln w="12700">
            <a:solidFill>
              <a:srgbClr val="FFFFFF"/>
            </a:solidFill>
            <a:prstDash val="solid"/>
          </a:ln>
        </p:spPr>
      </p:sp>
      <p:sp>
        <p:nvSpPr>
          <p:cNvPr id="3" name="Shape 1"/>
          <p:cNvSpPr/>
          <p:nvPr/>
        </p:nvSpPr>
        <p:spPr>
          <a:xfrm>
            <a:off x="522093" y="791988"/>
            <a:ext cx="162232" cy="113563"/>
          </a:xfrm>
          <a:prstGeom prst="roundRect">
            <a:avLst>
              <a:gd name="adj" fmla="val 14286"/>
            </a:avLst>
          </a:prstGeom>
          <a:solidFill>
            <a:srgbClr val="FFFFFF"/>
          </a:solidFill>
          <a:ln w="12700">
            <a:solidFill>
              <a:srgbClr val="FFFFFF"/>
            </a:solidFill>
            <a:prstDash val="solid"/>
          </a:ln>
        </p:spPr>
      </p:sp>
      <p:sp>
        <p:nvSpPr>
          <p:cNvPr id="4" name="Shape 2"/>
          <p:cNvSpPr/>
          <p:nvPr/>
        </p:nvSpPr>
        <p:spPr>
          <a:xfrm>
            <a:off x="716772" y="791988"/>
            <a:ext cx="162232" cy="113563"/>
          </a:xfrm>
          <a:prstGeom prst="roundRect">
            <a:avLst>
              <a:gd name="adj" fmla="val 14286"/>
            </a:avLst>
          </a:prstGeom>
          <a:solidFill>
            <a:srgbClr val="D98E2B"/>
          </a:solidFill>
          <a:ln w="12700">
            <a:solidFill>
              <a:srgbClr val="D98E2B"/>
            </a:solidFill>
            <a:prstDash val="solid"/>
          </a:ln>
        </p:spPr>
      </p:sp>
      <p:sp>
        <p:nvSpPr>
          <p:cNvPr id="5" name="Shape 3"/>
          <p:cNvSpPr/>
          <p:nvPr/>
        </p:nvSpPr>
        <p:spPr>
          <a:xfrm>
            <a:off x="522093" y="937997"/>
            <a:ext cx="162232" cy="113563"/>
          </a:xfrm>
          <a:prstGeom prst="roundRect">
            <a:avLst>
              <a:gd name="adj" fmla="val 14286"/>
            </a:avLst>
          </a:prstGeom>
          <a:solidFill>
            <a:srgbClr val="FFFFFF"/>
          </a:solidFill>
          <a:ln w="12700">
            <a:solidFill>
              <a:srgbClr val="FFFFFF"/>
            </a:solidFill>
            <a:prstDash val="solid"/>
          </a:ln>
        </p:spPr>
      </p:sp>
      <p:sp>
        <p:nvSpPr>
          <p:cNvPr id="6" name="Shape 4"/>
          <p:cNvSpPr/>
          <p:nvPr/>
        </p:nvSpPr>
        <p:spPr>
          <a:xfrm>
            <a:off x="716772" y="937997"/>
            <a:ext cx="162232" cy="113563"/>
          </a:xfrm>
          <a:prstGeom prst="roundRect">
            <a:avLst>
              <a:gd name="adj" fmla="val 14286"/>
            </a:avLst>
          </a:prstGeom>
          <a:solidFill>
            <a:srgbClr val="FFFFFF"/>
          </a:solidFill>
          <a:ln w="12700">
            <a:solidFill>
              <a:srgbClr val="FFFFFF"/>
            </a:solidFill>
            <a:prstDash val="solid"/>
          </a:ln>
        </p:spPr>
      </p:sp>
      <p:sp>
        <p:nvSpPr>
          <p:cNvPr id="7" name="Text 5"/>
          <p:cNvSpPr/>
          <p:nvPr/>
        </p:nvSpPr>
        <p:spPr>
          <a:xfrm>
            <a:off x="1089906" y="738452"/>
            <a:ext cx="3017520" cy="301752"/>
          </a:xfrm>
          <a:prstGeom prst="rect">
            <a:avLst/>
          </a:prstGeom>
          <a:noFill/>
          <a:ln/>
        </p:spPr>
        <p:txBody>
          <a:bodyPr wrap="square" lIns="0" tIns="0" rIns="0" bIns="0" rtlCol="0" anchor="ctr"/>
          <a:lstStyle/>
          <a:p>
            <a:pPr indent="0" marL="0">
              <a:buNone/>
            </a:pPr>
            <a:r>
              <a:rPr lang="en-US" sz="1961" b="1" dirty="0">
                <a:solidFill>
                  <a:srgbClr val="FFFFFF"/>
                </a:solidFill>
                <a:latin typeface="Arial" pitchFamily="34" charset="0"/>
                <a:ea typeface="Arial" pitchFamily="34" charset="-122"/>
                <a:cs typeface="Arial" pitchFamily="34" charset="-120"/>
              </a:rPr>
              <a:t>AI Housers</a:t>
            </a:r>
            <a:endParaRPr lang="en-US" sz="1961" dirty="0"/>
          </a:p>
        </p:txBody>
      </p:sp>
      <p:sp>
        <p:nvSpPr>
          <p:cNvPr id="8" name="Text 6"/>
          <p:cNvSpPr/>
          <p:nvPr/>
        </p:nvSpPr>
        <p:spPr>
          <a:xfrm>
            <a:off x="457200" y="1554480"/>
            <a:ext cx="7315200" cy="457200"/>
          </a:xfrm>
          <a:prstGeom prst="rect">
            <a:avLst/>
          </a:prstGeom>
          <a:noFill/>
          <a:ln/>
        </p:spPr>
        <p:txBody>
          <a:bodyPr wrap="square" lIns="0" tIns="0" rIns="0" bIns="0" rtlCol="0" anchor="ctr"/>
          <a:lstStyle/>
          <a:p>
            <a:pPr indent="0" marL="0">
              <a:buNone/>
            </a:pPr>
            <a:r>
              <a:rPr lang="en-US" sz="2000" b="1" dirty="0">
                <a:solidFill>
                  <a:srgbClr val="FFFFFF"/>
                </a:solidFill>
                <a:latin typeface="Arial" pitchFamily="34" charset="0"/>
                <a:ea typeface="Arial" pitchFamily="34" charset="-122"/>
                <a:cs typeface="Arial" pitchFamily="34" charset="-120"/>
              </a:rPr>
              <a:t>AI Housers · aihousers.com</a:t>
            </a:r>
            <a:endParaRPr lang="en-US" sz="2000" dirty="0"/>
          </a:p>
        </p:txBody>
      </p:sp>
      <p:sp>
        <p:nvSpPr>
          <p:cNvPr id="9" name="Text 7"/>
          <p:cNvSpPr/>
          <p:nvPr/>
        </p:nvSpPr>
        <p:spPr>
          <a:xfrm>
            <a:off x="457200" y="2057400"/>
            <a:ext cx="7315200" cy="457200"/>
          </a:xfrm>
          <a:prstGeom prst="rect">
            <a:avLst/>
          </a:prstGeom>
          <a:noFill/>
          <a:ln/>
        </p:spPr>
        <p:txBody>
          <a:bodyPr wrap="square" lIns="0" tIns="0" rIns="0" bIns="0" rtlCol="0" anchor="t"/>
          <a:lstStyle/>
          <a:p>
            <a:pPr indent="0" marL="0">
              <a:buNone/>
            </a:pPr>
            <a:r>
              <a:rPr lang="en-US" sz="1300" dirty="0">
                <a:solidFill>
                  <a:srgbClr val="5DADE2"/>
                </a:solidFill>
                <a:latin typeface="Arial" pitchFamily="34" charset="0"/>
                <a:ea typeface="Arial" pitchFamily="34" charset="-122"/>
                <a:cs typeface="Arial" pitchFamily="34" charset="-120"/>
              </a:rPr>
              <a:t>Thank you. Questions and corrections are welcome — the hub page lists every source we relied on.</a:t>
            </a:r>
            <a:endParaRPr lang="en-US" sz="1300" dirty="0"/>
          </a:p>
        </p:txBody>
      </p:sp>
      <p:sp>
        <p:nvSpPr>
          <p:cNvPr id="10" name="Text 8"/>
          <p:cNvSpPr/>
          <p:nvPr/>
        </p:nvSpPr>
        <p:spPr>
          <a:xfrm>
            <a:off x="457200" y="3383280"/>
            <a:ext cx="8229600" cy="777240"/>
          </a:xfrm>
          <a:prstGeom prst="rect">
            <a:avLst/>
          </a:prstGeom>
          <a:noFill/>
          <a:ln/>
        </p:spPr>
        <p:txBody>
          <a:bodyPr wrap="square" lIns="0" tIns="0" rIns="0" bIns="0" rtlCol="0" anchor="t"/>
          <a:lstStyle/>
          <a:p>
            <a:pPr indent="0" marL="0">
              <a:buNone/>
            </a:pPr>
            <a:r>
              <a:rPr lang="en-US" sz="900" dirty="0">
                <a:solidFill>
                  <a:srgbClr val="FFFFFF"/>
                </a:solidFill>
                <a:latin typeface="Arial" pitchFamily="34" charset="0"/>
                <a:ea typeface="Arial" pitchFamily="34" charset="-122"/>
                <a:cs typeface="Arial" pitchFamily="34" charset="-120"/>
              </a:rPr>
              <a:t>Independent, plain-language explainer prepared by AI Housers (Houser Technologies LLC). Not legal, compliance, or financial advice; not affiliated with HUD, USDA, Congress, or any agency. Every fact traces to a primary or authoritative source; confirm against the enacted text and official agency guidance before acting.</a:t>
            </a:r>
            <a:endParaRPr lang="en-US" sz="900" dirty="0"/>
          </a:p>
        </p:txBody>
      </p:sp>
      <p:sp>
        <p:nvSpPr>
          <p:cNvPr id="11" name="Text 9"/>
          <p:cNvSpPr/>
          <p:nvPr/>
        </p:nvSpPr>
        <p:spPr>
          <a:xfrm>
            <a:off x="457200" y="4224528"/>
            <a:ext cx="8229600" cy="274320"/>
          </a:xfrm>
          <a:prstGeom prst="rect">
            <a:avLst/>
          </a:prstGeom>
          <a:noFill/>
          <a:ln/>
        </p:spPr>
        <p:txBody>
          <a:bodyPr wrap="square" lIns="0" tIns="0" rIns="0" bIns="0" rtlCol="0" anchor="t"/>
          <a:lstStyle/>
          <a:p>
            <a:pPr indent="0" marL="0">
              <a:buNone/>
            </a:pPr>
            <a:r>
              <a:rPr lang="en-US" sz="900" dirty="0">
                <a:solidFill>
                  <a:srgbClr val="5DADE2"/>
                </a:solidFill>
                <a:latin typeface="Arial" pitchFamily="34" charset="0"/>
                <a:ea typeface="Arial" pitchFamily="34" charset="-122"/>
                <a:cs typeface="Arial" pitchFamily="34" charset="-120"/>
              </a:rPr>
              <a:t>Prepared from aihousers.com/road-to-housing · content reviewed August 29, 2026</a:t>
            </a:r>
            <a:endParaRPr lang="en-US" sz="900" dirty="0"/>
          </a:p>
        </p:txBody>
      </p:sp>
      <p:sp>
        <p:nvSpPr>
          <p:cNvPr id="12" name="Text 10"/>
          <p:cNvSpPr/>
          <p:nvPr/>
        </p:nvSpPr>
        <p:spPr>
          <a:xfrm>
            <a:off x="457200" y="4498848"/>
            <a:ext cx="8229600" cy="274320"/>
          </a:xfrm>
          <a:prstGeom prst="rect">
            <a:avLst/>
          </a:prstGeom>
          <a:noFill/>
          <a:ln/>
        </p:spPr>
        <p:txBody>
          <a:bodyPr wrap="square" lIns="0" tIns="0" rIns="0" bIns="0" rtlCol="0" anchor="t"/>
          <a:lstStyle/>
          <a:p>
            <a:pPr indent="0" marL="0">
              <a:buNone/>
            </a:pPr>
            <a:r>
              <a:rPr lang="en-US" sz="900" dirty="0">
                <a:solidFill>
                  <a:srgbClr val="FFFFFF"/>
                </a:solidFill>
                <a:latin typeface="Arial" pitchFamily="34" charset="0"/>
                <a:ea typeface="Arial" pitchFamily="34" charset="-122"/>
                <a:cs typeface="Arial" pitchFamily="34" charset="-120"/>
              </a:rPr>
              <a:t>Reuse freely, including with your own logo, with attribution to AI Housers — aihousers.com/road-to-housing (CC BY 4.0).</a:t>
            </a:r>
            <a:endParaRPr lang="en-US" sz="9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92608"/>
            <a:ext cx="8229600" cy="457200"/>
          </a:xfrm>
          <a:prstGeom prst="rect">
            <a:avLst/>
          </a:prstGeom>
          <a:noFill/>
          <a:ln/>
        </p:spPr>
        <p:txBody>
          <a:bodyPr wrap="square" lIns="0" tIns="0" rIns="0" bIns="0" rtlCol="0" anchor="ctr"/>
          <a:lstStyle/>
          <a:p>
            <a:pPr indent="0" marL="0">
              <a:buNone/>
            </a:pPr>
            <a:r>
              <a:rPr lang="en-US" sz="2600" b="1" dirty="0">
                <a:solidFill>
                  <a:srgbClr val="154360"/>
                </a:solidFill>
                <a:latin typeface="Arial" pitchFamily="34" charset="0"/>
                <a:ea typeface="Arial" pitchFamily="34" charset="-122"/>
                <a:cs typeface="Arial" pitchFamily="34" charset="-120"/>
              </a:rPr>
              <a:t>The one thing to know</a:t>
            </a:r>
            <a:endParaRPr lang="en-US" sz="2600" dirty="0"/>
          </a:p>
        </p:txBody>
      </p:sp>
      <p:sp>
        <p:nvSpPr>
          <p:cNvPr id="3" name="Shape 1"/>
          <p:cNvSpPr/>
          <p:nvPr/>
        </p:nvSpPr>
        <p:spPr>
          <a:xfrm>
            <a:off x="457200" y="4754880"/>
            <a:ext cx="176981" cy="76692"/>
          </a:xfrm>
          <a:custGeom>
            <a:avLst/>
            <a:gdLst/>
            <a:ahLst/>
            <a:cxnLst/>
            <a:rect l="l" t="t" r="r" b="b"/>
            <a:pathLst>
              <a:path w="176981" h="76692">
                <a:moveTo>
                  <a:pt x="0" y="76692"/>
                </a:moveTo>
                <a:lnTo>
                  <a:pt x="88490" y="0"/>
                </a:lnTo>
                <a:lnTo>
                  <a:pt x="176981" y="76692"/>
                </a:lnTo>
                <a:lnTo>
                  <a:pt x="141585" y="76692"/>
                </a:lnTo>
                <a:lnTo>
                  <a:pt x="88490" y="30972"/>
                </a:lnTo>
                <a:lnTo>
                  <a:pt x="35396" y="76692"/>
                </a:lnTo>
                <a:close/>
              </a:path>
            </a:pathLst>
          </a:custGeom>
          <a:solidFill>
            <a:srgbClr val="154360"/>
          </a:solidFill>
          <a:ln w="12700">
            <a:solidFill>
              <a:srgbClr val="154360"/>
            </a:solidFill>
            <a:prstDash val="solid"/>
          </a:ln>
        </p:spPr>
      </p:sp>
      <p:sp>
        <p:nvSpPr>
          <p:cNvPr id="4" name="Shape 2"/>
          <p:cNvSpPr/>
          <p:nvPr/>
        </p:nvSpPr>
        <p:spPr>
          <a:xfrm>
            <a:off x="480797" y="4843370"/>
            <a:ext cx="58994" cy="41295"/>
          </a:xfrm>
          <a:prstGeom prst="roundRect">
            <a:avLst>
              <a:gd name="adj" fmla="val 14286"/>
            </a:avLst>
          </a:prstGeom>
          <a:solidFill>
            <a:srgbClr val="1B4F72"/>
          </a:solidFill>
          <a:ln w="12700">
            <a:solidFill>
              <a:srgbClr val="1B4F72"/>
            </a:solidFill>
            <a:prstDash val="solid"/>
          </a:ln>
        </p:spPr>
      </p:sp>
      <p:sp>
        <p:nvSpPr>
          <p:cNvPr id="5" name="Shape 3"/>
          <p:cNvSpPr/>
          <p:nvPr/>
        </p:nvSpPr>
        <p:spPr>
          <a:xfrm>
            <a:off x="551590" y="4843370"/>
            <a:ext cx="58994" cy="41295"/>
          </a:xfrm>
          <a:prstGeom prst="roundRect">
            <a:avLst>
              <a:gd name="adj" fmla="val 14286"/>
            </a:avLst>
          </a:prstGeom>
          <a:solidFill>
            <a:srgbClr val="D98E2B"/>
          </a:solidFill>
          <a:ln w="12700">
            <a:solidFill>
              <a:srgbClr val="D98E2B"/>
            </a:solidFill>
            <a:prstDash val="solid"/>
          </a:ln>
        </p:spPr>
      </p:sp>
      <p:sp>
        <p:nvSpPr>
          <p:cNvPr id="6" name="Shape 4"/>
          <p:cNvSpPr/>
          <p:nvPr/>
        </p:nvSpPr>
        <p:spPr>
          <a:xfrm>
            <a:off x="480797" y="4896465"/>
            <a:ext cx="58994" cy="41295"/>
          </a:xfrm>
          <a:prstGeom prst="roundRect">
            <a:avLst>
              <a:gd name="adj" fmla="val 14286"/>
            </a:avLst>
          </a:prstGeom>
          <a:solidFill>
            <a:srgbClr val="1B4F72"/>
          </a:solidFill>
          <a:ln w="12700">
            <a:solidFill>
              <a:srgbClr val="1B4F72"/>
            </a:solidFill>
            <a:prstDash val="solid"/>
          </a:ln>
        </p:spPr>
      </p:sp>
      <p:sp>
        <p:nvSpPr>
          <p:cNvPr id="7" name="Shape 5"/>
          <p:cNvSpPr/>
          <p:nvPr/>
        </p:nvSpPr>
        <p:spPr>
          <a:xfrm>
            <a:off x="551590" y="4896465"/>
            <a:ext cx="58994" cy="41295"/>
          </a:xfrm>
          <a:prstGeom prst="roundRect">
            <a:avLst>
              <a:gd name="adj" fmla="val 14286"/>
            </a:avLst>
          </a:prstGeom>
          <a:solidFill>
            <a:srgbClr val="1B4F72"/>
          </a:solidFill>
          <a:ln w="12700">
            <a:solidFill>
              <a:srgbClr val="1B4F72"/>
            </a:solidFill>
            <a:prstDash val="solid"/>
          </a:ln>
        </p:spPr>
      </p:sp>
      <p:sp>
        <p:nvSpPr>
          <p:cNvPr id="8" name="Text 6"/>
          <p:cNvSpPr/>
          <p:nvPr/>
        </p:nvSpPr>
        <p:spPr>
          <a:xfrm>
            <a:off x="731520" y="4727448"/>
            <a:ext cx="4572000" cy="237744"/>
          </a:xfrm>
          <a:prstGeom prst="rect">
            <a:avLst/>
          </a:prstGeom>
          <a:noFill/>
          <a:ln/>
        </p:spPr>
        <p:txBody>
          <a:bodyPr wrap="square" lIns="0" tIns="0" rIns="0" bIns="0" rtlCol="0" anchor="ctr"/>
          <a:lstStyle/>
          <a:p>
            <a:pPr indent="0" marL="0">
              <a:buNone/>
            </a:pPr>
            <a:r>
              <a:rPr lang="en-US" sz="900" dirty="0">
                <a:solidFill>
                  <a:srgbClr val="4B5563"/>
                </a:solidFill>
                <a:latin typeface="Arial" pitchFamily="34" charset="0"/>
                <a:ea typeface="Arial" pitchFamily="34" charset="-122"/>
                <a:cs typeface="Arial" pitchFamily="34" charset="-120"/>
              </a:rPr>
              <a:t>AI Housers · aihousers.com/road-to-housing</a:t>
            </a:r>
            <a:endParaRPr lang="en-US" sz="900" dirty="0"/>
          </a:p>
        </p:txBody>
      </p:sp>
      <p:sp>
        <p:nvSpPr>
          <p:cNvPr id="9" name="Text 7"/>
          <p:cNvSpPr/>
          <p:nvPr/>
        </p:nvSpPr>
        <p:spPr>
          <a:xfrm>
            <a:off x="8138160" y="4727448"/>
            <a:ext cx="548640" cy="237744"/>
          </a:xfrm>
          <a:prstGeom prst="rect">
            <a:avLst/>
          </a:prstGeom>
          <a:noFill/>
          <a:ln/>
        </p:spPr>
        <p:txBody>
          <a:bodyPr wrap="square" lIns="0" tIns="0" rIns="0" bIns="0" rtlCol="0" anchor="ctr"/>
          <a:lstStyle/>
          <a:p>
            <a:pPr algn="r" indent="0" marL="0">
              <a:buNone/>
            </a:pPr>
            <a:r>
              <a:rPr lang="en-US" sz="900" dirty="0">
                <a:solidFill>
                  <a:srgbClr val="4B5563"/>
                </a:solidFill>
                <a:latin typeface="Arial" pitchFamily="34" charset="0"/>
                <a:ea typeface="Arial" pitchFamily="34" charset="-122"/>
                <a:cs typeface="Arial" pitchFamily="34" charset="-120"/>
              </a:rPr>
              <a:t>2</a:t>
            </a:r>
            <a:endParaRPr lang="en-US" sz="900" dirty="0"/>
          </a:p>
        </p:txBody>
      </p:sp>
      <p:sp>
        <p:nvSpPr>
          <p:cNvPr id="10" name="Shape 8"/>
          <p:cNvSpPr/>
          <p:nvPr/>
        </p:nvSpPr>
        <p:spPr>
          <a:xfrm>
            <a:off x="457200" y="1188720"/>
            <a:ext cx="8229600" cy="2468880"/>
          </a:xfrm>
          <a:prstGeom prst="roundRect">
            <a:avLst>
              <a:gd name="adj" fmla="val 2963"/>
            </a:avLst>
          </a:prstGeom>
          <a:solidFill>
            <a:srgbClr val="EFF2F6"/>
          </a:solidFill>
          <a:ln w="12700">
            <a:solidFill>
              <a:srgbClr val="EFF2F6"/>
            </a:solidFill>
            <a:prstDash val="solid"/>
          </a:ln>
        </p:spPr>
      </p:sp>
      <p:sp>
        <p:nvSpPr>
          <p:cNvPr id="11" name="Shape 9"/>
          <p:cNvSpPr/>
          <p:nvPr/>
        </p:nvSpPr>
        <p:spPr>
          <a:xfrm>
            <a:off x="777240" y="1554480"/>
            <a:ext cx="201168" cy="140818"/>
          </a:xfrm>
          <a:prstGeom prst="roundRect">
            <a:avLst>
              <a:gd name="adj" fmla="val 14286"/>
            </a:avLst>
          </a:prstGeom>
          <a:solidFill>
            <a:srgbClr val="D98E2B"/>
          </a:solidFill>
          <a:ln w="12700">
            <a:solidFill>
              <a:srgbClr val="D98E2B"/>
            </a:solidFill>
            <a:prstDash val="solid"/>
          </a:ln>
        </p:spPr>
      </p:sp>
      <p:sp>
        <p:nvSpPr>
          <p:cNvPr id="12" name="Text 10"/>
          <p:cNvSpPr/>
          <p:nvPr/>
        </p:nvSpPr>
        <p:spPr>
          <a:xfrm>
            <a:off x="777240" y="1783080"/>
            <a:ext cx="7589520" cy="1737360"/>
          </a:xfrm>
          <a:prstGeom prst="rect">
            <a:avLst/>
          </a:prstGeom>
          <a:noFill/>
          <a:ln/>
        </p:spPr>
        <p:txBody>
          <a:bodyPr wrap="square" lIns="0" tIns="0" rIns="0" bIns="0" rtlCol="0" anchor="t"/>
          <a:lstStyle/>
          <a:p>
            <a:pPr indent="0" marL="0">
              <a:buNone/>
            </a:pPr>
            <a:r>
              <a:rPr lang="en-US" sz="1800" b="1" dirty="0">
                <a:solidFill>
                  <a:srgbClr val="154360"/>
                </a:solidFill>
                <a:latin typeface="Arial" pitchFamily="34" charset="0"/>
                <a:ea typeface="Arial" pitchFamily="34" charset="-122"/>
                <a:cs typeface="Arial" pitchFamily="34" charset="-120"/>
              </a:rPr>
              <a:t>Section 502 permanently preserves rental assistance in maturing USDA Section 515 properties, opens Section 504 repair loans to low-income homeowners with promissory-note-only security up to $15,000, and modernizes 502 loans; tribes gain eligibility across several programs but there is no NAHASDA reauthorization.</a:t>
            </a:r>
            <a:endParaRPr lang="en-US" sz="1800" dirty="0"/>
          </a:p>
        </p:txBody>
      </p:sp>
      <p:sp>
        <p:nvSpPr>
          <p:cNvPr id="13" name="Text 11"/>
          <p:cNvSpPr/>
          <p:nvPr/>
        </p:nvSpPr>
        <p:spPr>
          <a:xfrm>
            <a:off x="457200" y="3840480"/>
            <a:ext cx="8229600" cy="457200"/>
          </a:xfrm>
          <a:prstGeom prst="rect">
            <a:avLst/>
          </a:prstGeom>
          <a:noFill/>
          <a:ln/>
        </p:spPr>
        <p:txBody>
          <a:bodyPr wrap="square" lIns="0" tIns="0" rIns="0" bIns="0" rtlCol="0" anchor="t"/>
          <a:lstStyle/>
          <a:p>
            <a:pPr indent="0" marL="0">
              <a:buNone/>
            </a:pPr>
            <a:r>
              <a:rPr lang="en-US" sz="1300" i="1" dirty="0">
                <a:solidFill>
                  <a:srgbClr val="4B5563"/>
                </a:solidFill>
                <a:latin typeface="Arial" pitchFamily="34" charset="0"/>
                <a:ea typeface="Arial" pitchFamily="34" charset="-122"/>
                <a:cs typeface="Arial" pitchFamily="34" charset="-120"/>
              </a:rPr>
              <a:t>The biggest USDA rural housing reform in years; tribes named as eligible, but no tribal title.</a:t>
            </a:r>
            <a:endParaRPr lang="en-US" sz="13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92608"/>
            <a:ext cx="8229600" cy="457200"/>
          </a:xfrm>
          <a:prstGeom prst="rect">
            <a:avLst/>
          </a:prstGeom>
          <a:noFill/>
          <a:ln/>
        </p:spPr>
        <p:txBody>
          <a:bodyPr wrap="square" lIns="0" tIns="0" rIns="0" bIns="0" rtlCol="0" anchor="ctr"/>
          <a:lstStyle/>
          <a:p>
            <a:pPr indent="0" marL="0">
              <a:buNone/>
            </a:pPr>
            <a:r>
              <a:rPr lang="en-US" sz="2600" b="1" dirty="0">
                <a:solidFill>
                  <a:srgbClr val="154360"/>
                </a:solidFill>
                <a:latin typeface="Arial" pitchFamily="34" charset="0"/>
                <a:ea typeface="Arial" pitchFamily="34" charset="-122"/>
                <a:cs typeface="Arial" pitchFamily="34" charset="-120"/>
              </a:rPr>
              <a:t>What the Act is</a:t>
            </a:r>
            <a:endParaRPr lang="en-US" sz="2600" dirty="0"/>
          </a:p>
        </p:txBody>
      </p:sp>
      <p:sp>
        <p:nvSpPr>
          <p:cNvPr id="3" name="Text 1"/>
          <p:cNvSpPr/>
          <p:nvPr/>
        </p:nvSpPr>
        <p:spPr>
          <a:xfrm>
            <a:off x="457200" y="749808"/>
            <a:ext cx="8229600" cy="256032"/>
          </a:xfrm>
          <a:prstGeom prst="rect">
            <a:avLst/>
          </a:prstGeom>
          <a:noFill/>
          <a:ln/>
        </p:spPr>
        <p:txBody>
          <a:bodyPr wrap="square" lIns="0" tIns="0" rIns="0" bIns="0" rtlCol="0" anchor="ctr"/>
          <a:lstStyle/>
          <a:p>
            <a:pPr indent="0" marL="0">
              <a:buNone/>
            </a:pPr>
            <a:r>
              <a:rPr lang="en-US" sz="1100" dirty="0">
                <a:solidFill>
                  <a:srgbClr val="4B5563"/>
                </a:solidFill>
                <a:latin typeface="Arial" pitchFamily="34" charset="0"/>
                <a:ea typeface="Arial" pitchFamily="34" charset="-122"/>
                <a:cs typeface="Arial" pitchFamily="34" charset="-120"/>
              </a:rPr>
              <a:t>H.R. 6644 (119th Congress) · Public Law 119-101</a:t>
            </a:r>
            <a:endParaRPr lang="en-US" sz="1100" dirty="0"/>
          </a:p>
        </p:txBody>
      </p:sp>
      <p:sp>
        <p:nvSpPr>
          <p:cNvPr id="4" name="Shape 2"/>
          <p:cNvSpPr/>
          <p:nvPr/>
        </p:nvSpPr>
        <p:spPr>
          <a:xfrm>
            <a:off x="457200" y="4754880"/>
            <a:ext cx="176981" cy="76692"/>
          </a:xfrm>
          <a:custGeom>
            <a:avLst/>
            <a:gdLst/>
            <a:ahLst/>
            <a:cxnLst/>
            <a:rect l="l" t="t" r="r" b="b"/>
            <a:pathLst>
              <a:path w="176981" h="76692">
                <a:moveTo>
                  <a:pt x="0" y="76692"/>
                </a:moveTo>
                <a:lnTo>
                  <a:pt x="88490" y="0"/>
                </a:lnTo>
                <a:lnTo>
                  <a:pt x="176981" y="76692"/>
                </a:lnTo>
                <a:lnTo>
                  <a:pt x="141585" y="76692"/>
                </a:lnTo>
                <a:lnTo>
                  <a:pt x="88490" y="30972"/>
                </a:lnTo>
                <a:lnTo>
                  <a:pt x="35396" y="76692"/>
                </a:lnTo>
                <a:close/>
              </a:path>
            </a:pathLst>
          </a:custGeom>
          <a:solidFill>
            <a:srgbClr val="154360"/>
          </a:solidFill>
          <a:ln w="12700">
            <a:solidFill>
              <a:srgbClr val="154360"/>
            </a:solidFill>
            <a:prstDash val="solid"/>
          </a:ln>
        </p:spPr>
      </p:sp>
      <p:sp>
        <p:nvSpPr>
          <p:cNvPr id="5" name="Shape 3"/>
          <p:cNvSpPr/>
          <p:nvPr/>
        </p:nvSpPr>
        <p:spPr>
          <a:xfrm>
            <a:off x="480797" y="4843370"/>
            <a:ext cx="58994" cy="41295"/>
          </a:xfrm>
          <a:prstGeom prst="roundRect">
            <a:avLst>
              <a:gd name="adj" fmla="val 14286"/>
            </a:avLst>
          </a:prstGeom>
          <a:solidFill>
            <a:srgbClr val="1B4F72"/>
          </a:solidFill>
          <a:ln w="12700">
            <a:solidFill>
              <a:srgbClr val="1B4F72"/>
            </a:solidFill>
            <a:prstDash val="solid"/>
          </a:ln>
        </p:spPr>
      </p:sp>
      <p:sp>
        <p:nvSpPr>
          <p:cNvPr id="6" name="Shape 4"/>
          <p:cNvSpPr/>
          <p:nvPr/>
        </p:nvSpPr>
        <p:spPr>
          <a:xfrm>
            <a:off x="551590" y="4843370"/>
            <a:ext cx="58994" cy="41295"/>
          </a:xfrm>
          <a:prstGeom prst="roundRect">
            <a:avLst>
              <a:gd name="adj" fmla="val 14286"/>
            </a:avLst>
          </a:prstGeom>
          <a:solidFill>
            <a:srgbClr val="D98E2B"/>
          </a:solidFill>
          <a:ln w="12700">
            <a:solidFill>
              <a:srgbClr val="D98E2B"/>
            </a:solidFill>
            <a:prstDash val="solid"/>
          </a:ln>
        </p:spPr>
      </p:sp>
      <p:sp>
        <p:nvSpPr>
          <p:cNvPr id="7" name="Shape 5"/>
          <p:cNvSpPr/>
          <p:nvPr/>
        </p:nvSpPr>
        <p:spPr>
          <a:xfrm>
            <a:off x="480797" y="4896465"/>
            <a:ext cx="58994" cy="41295"/>
          </a:xfrm>
          <a:prstGeom prst="roundRect">
            <a:avLst>
              <a:gd name="adj" fmla="val 14286"/>
            </a:avLst>
          </a:prstGeom>
          <a:solidFill>
            <a:srgbClr val="1B4F72"/>
          </a:solidFill>
          <a:ln w="12700">
            <a:solidFill>
              <a:srgbClr val="1B4F72"/>
            </a:solidFill>
            <a:prstDash val="solid"/>
          </a:ln>
        </p:spPr>
      </p:sp>
      <p:sp>
        <p:nvSpPr>
          <p:cNvPr id="8" name="Shape 6"/>
          <p:cNvSpPr/>
          <p:nvPr/>
        </p:nvSpPr>
        <p:spPr>
          <a:xfrm>
            <a:off x="551590" y="4896465"/>
            <a:ext cx="58994" cy="41295"/>
          </a:xfrm>
          <a:prstGeom prst="roundRect">
            <a:avLst>
              <a:gd name="adj" fmla="val 14286"/>
            </a:avLst>
          </a:prstGeom>
          <a:solidFill>
            <a:srgbClr val="1B4F72"/>
          </a:solidFill>
          <a:ln w="12700">
            <a:solidFill>
              <a:srgbClr val="1B4F72"/>
            </a:solidFill>
            <a:prstDash val="solid"/>
          </a:ln>
        </p:spPr>
      </p:sp>
      <p:sp>
        <p:nvSpPr>
          <p:cNvPr id="9" name="Text 7"/>
          <p:cNvSpPr/>
          <p:nvPr/>
        </p:nvSpPr>
        <p:spPr>
          <a:xfrm>
            <a:off x="731520" y="4727448"/>
            <a:ext cx="4572000" cy="237744"/>
          </a:xfrm>
          <a:prstGeom prst="rect">
            <a:avLst/>
          </a:prstGeom>
          <a:noFill/>
          <a:ln/>
        </p:spPr>
        <p:txBody>
          <a:bodyPr wrap="square" lIns="0" tIns="0" rIns="0" bIns="0" rtlCol="0" anchor="ctr"/>
          <a:lstStyle/>
          <a:p>
            <a:pPr indent="0" marL="0">
              <a:buNone/>
            </a:pPr>
            <a:r>
              <a:rPr lang="en-US" sz="900" dirty="0">
                <a:solidFill>
                  <a:srgbClr val="4B5563"/>
                </a:solidFill>
                <a:latin typeface="Arial" pitchFamily="34" charset="0"/>
                <a:ea typeface="Arial" pitchFamily="34" charset="-122"/>
                <a:cs typeface="Arial" pitchFamily="34" charset="-120"/>
              </a:rPr>
              <a:t>AI Housers · aihousers.com/road-to-housing</a:t>
            </a:r>
            <a:endParaRPr lang="en-US" sz="900" dirty="0"/>
          </a:p>
        </p:txBody>
      </p:sp>
      <p:sp>
        <p:nvSpPr>
          <p:cNvPr id="10" name="Text 8"/>
          <p:cNvSpPr/>
          <p:nvPr/>
        </p:nvSpPr>
        <p:spPr>
          <a:xfrm>
            <a:off x="8138160" y="4727448"/>
            <a:ext cx="548640" cy="237744"/>
          </a:xfrm>
          <a:prstGeom prst="rect">
            <a:avLst/>
          </a:prstGeom>
          <a:noFill/>
          <a:ln/>
        </p:spPr>
        <p:txBody>
          <a:bodyPr wrap="square" lIns="0" tIns="0" rIns="0" bIns="0" rtlCol="0" anchor="ctr"/>
          <a:lstStyle/>
          <a:p>
            <a:pPr algn="r" indent="0" marL="0">
              <a:buNone/>
            </a:pPr>
            <a:r>
              <a:rPr lang="en-US" sz="900" dirty="0">
                <a:solidFill>
                  <a:srgbClr val="4B5563"/>
                </a:solidFill>
                <a:latin typeface="Arial" pitchFamily="34" charset="0"/>
                <a:ea typeface="Arial" pitchFamily="34" charset="-122"/>
                <a:cs typeface="Arial" pitchFamily="34" charset="-120"/>
              </a:rPr>
              <a:t>3</a:t>
            </a:r>
            <a:endParaRPr lang="en-US" sz="900" dirty="0"/>
          </a:p>
        </p:txBody>
      </p:sp>
      <p:sp>
        <p:nvSpPr>
          <p:cNvPr id="11" name="Shape 9"/>
          <p:cNvSpPr/>
          <p:nvPr/>
        </p:nvSpPr>
        <p:spPr>
          <a:xfrm>
            <a:off x="457200" y="1143000"/>
            <a:ext cx="4023360" cy="1389888"/>
          </a:xfrm>
          <a:prstGeom prst="roundRect">
            <a:avLst>
              <a:gd name="adj" fmla="val 5263"/>
            </a:avLst>
          </a:prstGeom>
          <a:solidFill>
            <a:srgbClr val="EFF2F6"/>
          </a:solidFill>
          <a:ln w="12700">
            <a:solidFill>
              <a:srgbClr val="EFF2F6"/>
            </a:solidFill>
            <a:prstDash val="solid"/>
          </a:ln>
        </p:spPr>
      </p:sp>
      <p:sp>
        <p:nvSpPr>
          <p:cNvPr id="12" name="Shape 10"/>
          <p:cNvSpPr/>
          <p:nvPr/>
        </p:nvSpPr>
        <p:spPr>
          <a:xfrm>
            <a:off x="685800" y="1344168"/>
            <a:ext cx="146304" cy="102413"/>
          </a:xfrm>
          <a:prstGeom prst="roundRect">
            <a:avLst>
              <a:gd name="adj" fmla="val 14286"/>
            </a:avLst>
          </a:prstGeom>
          <a:solidFill>
            <a:srgbClr val="D98E2B"/>
          </a:solidFill>
          <a:ln w="12700">
            <a:solidFill>
              <a:srgbClr val="D98E2B"/>
            </a:solidFill>
            <a:prstDash val="solid"/>
          </a:ln>
        </p:spPr>
      </p:sp>
      <p:sp>
        <p:nvSpPr>
          <p:cNvPr id="13" name="Text 11"/>
          <p:cNvSpPr/>
          <p:nvPr/>
        </p:nvSpPr>
        <p:spPr>
          <a:xfrm>
            <a:off x="960120" y="1280160"/>
            <a:ext cx="3291840" cy="548640"/>
          </a:xfrm>
          <a:prstGeom prst="rect">
            <a:avLst/>
          </a:prstGeom>
          <a:noFill/>
          <a:ln/>
        </p:spPr>
        <p:txBody>
          <a:bodyPr wrap="square" lIns="0" tIns="0" rIns="0" bIns="0" rtlCol="0" anchor="ctr"/>
          <a:lstStyle/>
          <a:p>
            <a:pPr indent="0" marL="0">
              <a:buNone/>
            </a:pPr>
            <a:r>
              <a:rPr lang="en-US" sz="4000" b="1" dirty="0">
                <a:solidFill>
                  <a:srgbClr val="154360"/>
                </a:solidFill>
                <a:latin typeface="Arial" pitchFamily="34" charset="0"/>
                <a:ea typeface="Arial" pitchFamily="34" charset="-122"/>
                <a:cs typeface="Arial" pitchFamily="34" charset="-120"/>
              </a:rPr>
              <a:t>12 / 60</a:t>
            </a:r>
            <a:endParaRPr lang="en-US" sz="4000" dirty="0"/>
          </a:p>
        </p:txBody>
      </p:sp>
      <p:sp>
        <p:nvSpPr>
          <p:cNvPr id="14" name="Text 12"/>
          <p:cNvSpPr/>
          <p:nvPr/>
        </p:nvSpPr>
        <p:spPr>
          <a:xfrm>
            <a:off x="685800" y="1874520"/>
            <a:ext cx="3566160" cy="201168"/>
          </a:xfrm>
          <a:prstGeom prst="rect">
            <a:avLst/>
          </a:prstGeom>
          <a:noFill/>
          <a:ln/>
        </p:spPr>
        <p:txBody>
          <a:bodyPr wrap="square" lIns="0" tIns="0" rIns="0" bIns="0" rtlCol="0" anchor="ctr"/>
          <a:lstStyle/>
          <a:p>
            <a:pPr indent="0" marL="0">
              <a:buNone/>
            </a:pPr>
            <a:r>
              <a:rPr lang="en-US" sz="900" b="1" spc="150" kern="0" dirty="0">
                <a:solidFill>
                  <a:srgbClr val="4B5563"/>
                </a:solidFill>
                <a:latin typeface="Arial" pitchFamily="34" charset="0"/>
                <a:ea typeface="Arial" pitchFamily="34" charset="-122"/>
                <a:cs typeface="Arial" pitchFamily="34" charset="-120"/>
              </a:rPr>
              <a:t>TITLES / SECTIONS</a:t>
            </a:r>
            <a:endParaRPr lang="en-US" sz="900" dirty="0"/>
          </a:p>
        </p:txBody>
      </p:sp>
      <p:sp>
        <p:nvSpPr>
          <p:cNvPr id="15" name="Text 13"/>
          <p:cNvSpPr/>
          <p:nvPr/>
        </p:nvSpPr>
        <p:spPr>
          <a:xfrm>
            <a:off x="685800" y="2093976"/>
            <a:ext cx="3566160" cy="384048"/>
          </a:xfrm>
          <a:prstGeom prst="rect">
            <a:avLst/>
          </a:prstGeom>
          <a:noFill/>
          <a:ln/>
        </p:spPr>
        <p:txBody>
          <a:bodyPr wrap="square" lIns="0" tIns="0" rIns="0" bIns="0" rtlCol="0" anchor="t"/>
          <a:lstStyle/>
          <a:p>
            <a:pPr indent="0" marL="0">
              <a:buNone/>
            </a:pPr>
            <a:r>
              <a:rPr lang="en-US" sz="1000" dirty="0">
                <a:solidFill>
                  <a:srgbClr val="1A1A2E"/>
                </a:solidFill>
                <a:latin typeface="Arial" pitchFamily="34" charset="0"/>
                <a:ea typeface="Arial" pitchFamily="34" charset="-122"/>
                <a:cs typeface="Arial" pitchFamily="34" charset="-120"/>
              </a:rPr>
              <a:t>Sec. 1 plus Secs. 101–1202 in the enrolled text</a:t>
            </a:r>
            <a:endParaRPr lang="en-US" sz="1000" dirty="0"/>
          </a:p>
        </p:txBody>
      </p:sp>
      <p:sp>
        <p:nvSpPr>
          <p:cNvPr id="16" name="Shape 14"/>
          <p:cNvSpPr/>
          <p:nvPr/>
        </p:nvSpPr>
        <p:spPr>
          <a:xfrm>
            <a:off x="4663440" y="1143000"/>
            <a:ext cx="4023360" cy="1389888"/>
          </a:xfrm>
          <a:prstGeom prst="roundRect">
            <a:avLst>
              <a:gd name="adj" fmla="val 5263"/>
            </a:avLst>
          </a:prstGeom>
          <a:solidFill>
            <a:srgbClr val="EFF2F6"/>
          </a:solidFill>
          <a:ln w="12700">
            <a:solidFill>
              <a:srgbClr val="EFF2F6"/>
            </a:solidFill>
            <a:prstDash val="solid"/>
          </a:ln>
        </p:spPr>
      </p:sp>
      <p:sp>
        <p:nvSpPr>
          <p:cNvPr id="17" name="Shape 15"/>
          <p:cNvSpPr/>
          <p:nvPr/>
        </p:nvSpPr>
        <p:spPr>
          <a:xfrm>
            <a:off x="4892040" y="1344168"/>
            <a:ext cx="146304" cy="102413"/>
          </a:xfrm>
          <a:prstGeom prst="roundRect">
            <a:avLst>
              <a:gd name="adj" fmla="val 14286"/>
            </a:avLst>
          </a:prstGeom>
          <a:solidFill>
            <a:srgbClr val="D98E2B"/>
          </a:solidFill>
          <a:ln w="12700">
            <a:solidFill>
              <a:srgbClr val="D98E2B"/>
            </a:solidFill>
            <a:prstDash val="solid"/>
          </a:ln>
        </p:spPr>
      </p:sp>
      <p:sp>
        <p:nvSpPr>
          <p:cNvPr id="18" name="Text 16"/>
          <p:cNvSpPr/>
          <p:nvPr/>
        </p:nvSpPr>
        <p:spPr>
          <a:xfrm>
            <a:off x="5166360" y="1280160"/>
            <a:ext cx="3291840" cy="548640"/>
          </a:xfrm>
          <a:prstGeom prst="rect">
            <a:avLst/>
          </a:prstGeom>
          <a:noFill/>
          <a:ln/>
        </p:spPr>
        <p:txBody>
          <a:bodyPr wrap="square" lIns="0" tIns="0" rIns="0" bIns="0" rtlCol="0" anchor="ctr"/>
          <a:lstStyle/>
          <a:p>
            <a:pPr indent="0" marL="0">
              <a:buNone/>
            </a:pPr>
            <a:r>
              <a:rPr lang="en-US" sz="4000" b="1" dirty="0">
                <a:solidFill>
                  <a:srgbClr val="154360"/>
                </a:solidFill>
                <a:latin typeface="Arial" pitchFamily="34" charset="0"/>
                <a:ea typeface="Arial" pitchFamily="34" charset="-122"/>
                <a:cs typeface="Arial" pitchFamily="34" charset="-120"/>
              </a:rPr>
              <a:t>119-101</a:t>
            </a:r>
            <a:endParaRPr lang="en-US" sz="4000" dirty="0"/>
          </a:p>
        </p:txBody>
      </p:sp>
      <p:sp>
        <p:nvSpPr>
          <p:cNvPr id="19" name="Text 17"/>
          <p:cNvSpPr/>
          <p:nvPr/>
        </p:nvSpPr>
        <p:spPr>
          <a:xfrm>
            <a:off x="4892040" y="1874520"/>
            <a:ext cx="3566160" cy="201168"/>
          </a:xfrm>
          <a:prstGeom prst="rect">
            <a:avLst/>
          </a:prstGeom>
          <a:noFill/>
          <a:ln/>
        </p:spPr>
        <p:txBody>
          <a:bodyPr wrap="square" lIns="0" tIns="0" rIns="0" bIns="0" rtlCol="0" anchor="ctr"/>
          <a:lstStyle/>
          <a:p>
            <a:pPr indent="0" marL="0">
              <a:buNone/>
            </a:pPr>
            <a:r>
              <a:rPr lang="en-US" sz="900" b="1" spc="150" kern="0" dirty="0">
                <a:solidFill>
                  <a:srgbClr val="4B5563"/>
                </a:solidFill>
                <a:latin typeface="Arial" pitchFamily="34" charset="0"/>
                <a:ea typeface="Arial" pitchFamily="34" charset="-122"/>
                <a:cs typeface="Arial" pitchFamily="34" charset="-120"/>
              </a:rPr>
              <a:t>PUBLIC LAW</a:t>
            </a:r>
            <a:endParaRPr lang="en-US" sz="900" dirty="0"/>
          </a:p>
        </p:txBody>
      </p:sp>
      <p:sp>
        <p:nvSpPr>
          <p:cNvPr id="20" name="Text 18"/>
          <p:cNvSpPr/>
          <p:nvPr/>
        </p:nvSpPr>
        <p:spPr>
          <a:xfrm>
            <a:off x="4892040" y="2093976"/>
            <a:ext cx="3566160" cy="384048"/>
          </a:xfrm>
          <a:prstGeom prst="rect">
            <a:avLst/>
          </a:prstGeom>
          <a:noFill/>
          <a:ln/>
        </p:spPr>
        <p:txBody>
          <a:bodyPr wrap="square" lIns="0" tIns="0" rIns="0" bIns="0" rtlCol="0" anchor="t"/>
          <a:lstStyle/>
          <a:p>
            <a:pPr indent="0" marL="0">
              <a:buNone/>
            </a:pPr>
            <a:r>
              <a:rPr lang="en-US" sz="1000" dirty="0">
                <a:solidFill>
                  <a:srgbClr val="1A1A2E"/>
                </a:solidFill>
                <a:latin typeface="Arial" pitchFamily="34" charset="0"/>
                <a:ea typeface="Arial" pitchFamily="34" charset="-122"/>
                <a:cs typeface="Arial" pitchFamily="34" charset="-120"/>
              </a:rPr>
              <a:t>Became law without the President’s signature, July 11, 2026</a:t>
            </a:r>
            <a:endParaRPr lang="en-US" sz="1000" dirty="0"/>
          </a:p>
        </p:txBody>
      </p:sp>
      <p:sp>
        <p:nvSpPr>
          <p:cNvPr id="21" name="Shape 19"/>
          <p:cNvSpPr/>
          <p:nvPr/>
        </p:nvSpPr>
        <p:spPr>
          <a:xfrm>
            <a:off x="457200" y="2715768"/>
            <a:ext cx="4023360" cy="1389888"/>
          </a:xfrm>
          <a:prstGeom prst="roundRect">
            <a:avLst>
              <a:gd name="adj" fmla="val 5263"/>
            </a:avLst>
          </a:prstGeom>
          <a:solidFill>
            <a:srgbClr val="EFF2F6"/>
          </a:solidFill>
          <a:ln w="12700">
            <a:solidFill>
              <a:srgbClr val="EFF2F6"/>
            </a:solidFill>
            <a:prstDash val="solid"/>
          </a:ln>
        </p:spPr>
      </p:sp>
      <p:sp>
        <p:nvSpPr>
          <p:cNvPr id="22" name="Shape 20"/>
          <p:cNvSpPr/>
          <p:nvPr/>
        </p:nvSpPr>
        <p:spPr>
          <a:xfrm>
            <a:off x="685800" y="2916936"/>
            <a:ext cx="146304" cy="102413"/>
          </a:xfrm>
          <a:prstGeom prst="roundRect">
            <a:avLst>
              <a:gd name="adj" fmla="val 14286"/>
            </a:avLst>
          </a:prstGeom>
          <a:solidFill>
            <a:srgbClr val="D98E2B"/>
          </a:solidFill>
          <a:ln w="12700">
            <a:solidFill>
              <a:srgbClr val="D98E2B"/>
            </a:solidFill>
            <a:prstDash val="solid"/>
          </a:ln>
        </p:spPr>
      </p:sp>
      <p:sp>
        <p:nvSpPr>
          <p:cNvPr id="23" name="Text 21"/>
          <p:cNvSpPr/>
          <p:nvPr/>
        </p:nvSpPr>
        <p:spPr>
          <a:xfrm>
            <a:off x="960120" y="2852928"/>
            <a:ext cx="3291840" cy="548640"/>
          </a:xfrm>
          <a:prstGeom prst="rect">
            <a:avLst/>
          </a:prstGeom>
          <a:noFill/>
          <a:ln/>
        </p:spPr>
        <p:txBody>
          <a:bodyPr wrap="square" lIns="0" tIns="0" rIns="0" bIns="0" rtlCol="0" anchor="ctr"/>
          <a:lstStyle/>
          <a:p>
            <a:pPr indent="0" marL="0">
              <a:buNone/>
            </a:pPr>
            <a:r>
              <a:rPr lang="en-US" sz="4000" b="1" dirty="0">
                <a:solidFill>
                  <a:srgbClr val="154360"/>
                </a:solidFill>
                <a:latin typeface="Arial" pitchFamily="34" charset="0"/>
                <a:ea typeface="Arial" pitchFamily="34" charset="-122"/>
                <a:cs typeface="Arial" pitchFamily="34" charset="-120"/>
              </a:rPr>
              <a:t>350 homes</a:t>
            </a:r>
            <a:endParaRPr lang="en-US" sz="4000" dirty="0"/>
          </a:p>
        </p:txBody>
      </p:sp>
      <p:sp>
        <p:nvSpPr>
          <p:cNvPr id="24" name="Text 22"/>
          <p:cNvSpPr/>
          <p:nvPr/>
        </p:nvSpPr>
        <p:spPr>
          <a:xfrm>
            <a:off x="685800" y="3447288"/>
            <a:ext cx="3566160" cy="201168"/>
          </a:xfrm>
          <a:prstGeom prst="rect">
            <a:avLst/>
          </a:prstGeom>
          <a:noFill/>
          <a:ln/>
        </p:spPr>
        <p:txBody>
          <a:bodyPr wrap="square" lIns="0" tIns="0" rIns="0" bIns="0" rtlCol="0" anchor="ctr"/>
          <a:lstStyle/>
          <a:p>
            <a:pPr indent="0" marL="0">
              <a:buNone/>
            </a:pPr>
            <a:r>
              <a:rPr lang="en-US" sz="900" b="1" spc="150" kern="0" dirty="0">
                <a:solidFill>
                  <a:srgbClr val="4B5563"/>
                </a:solidFill>
                <a:latin typeface="Arial" pitchFamily="34" charset="0"/>
                <a:ea typeface="Arial" pitchFamily="34" charset="-122"/>
                <a:cs typeface="Arial" pitchFamily="34" charset="-120"/>
              </a:rPr>
              <a:t>INSTITUTIONAL-INVESTOR THRESHOLD</a:t>
            </a:r>
            <a:endParaRPr lang="en-US" sz="900" dirty="0"/>
          </a:p>
        </p:txBody>
      </p:sp>
      <p:sp>
        <p:nvSpPr>
          <p:cNvPr id="25" name="Text 23"/>
          <p:cNvSpPr/>
          <p:nvPr/>
        </p:nvSpPr>
        <p:spPr>
          <a:xfrm>
            <a:off x="685800" y="3666744"/>
            <a:ext cx="3566160" cy="384048"/>
          </a:xfrm>
          <a:prstGeom prst="rect">
            <a:avLst/>
          </a:prstGeom>
          <a:noFill/>
          <a:ln/>
        </p:spPr>
        <p:txBody>
          <a:bodyPr wrap="square" lIns="0" tIns="0" rIns="0" bIns="0" rtlCol="0" anchor="t"/>
          <a:lstStyle/>
          <a:p>
            <a:pPr indent="0" marL="0">
              <a:buNone/>
            </a:pPr>
            <a:r>
              <a:rPr lang="en-US" sz="1000" dirty="0">
                <a:solidFill>
                  <a:srgbClr val="1A1A2E"/>
                </a:solidFill>
                <a:latin typeface="Arial" pitchFamily="34" charset="0"/>
                <a:ea typeface="Arial" pitchFamily="34" charset="-122"/>
                <a:cs typeface="Arial" pitchFamily="34" charset="-120"/>
              </a:rPr>
              <a:t>Sec. 1001 purchase ban applies to investors controlling 350+ single-family homes</a:t>
            </a:r>
            <a:endParaRPr lang="en-US" sz="1000" dirty="0"/>
          </a:p>
        </p:txBody>
      </p:sp>
      <p:sp>
        <p:nvSpPr>
          <p:cNvPr id="26" name="Shape 24"/>
          <p:cNvSpPr/>
          <p:nvPr/>
        </p:nvSpPr>
        <p:spPr>
          <a:xfrm>
            <a:off x="4663440" y="2715768"/>
            <a:ext cx="4023360" cy="1389888"/>
          </a:xfrm>
          <a:prstGeom prst="roundRect">
            <a:avLst>
              <a:gd name="adj" fmla="val 5263"/>
            </a:avLst>
          </a:prstGeom>
          <a:solidFill>
            <a:srgbClr val="EFF2F6"/>
          </a:solidFill>
          <a:ln w="12700">
            <a:solidFill>
              <a:srgbClr val="EFF2F6"/>
            </a:solidFill>
            <a:prstDash val="solid"/>
          </a:ln>
        </p:spPr>
      </p:sp>
      <p:sp>
        <p:nvSpPr>
          <p:cNvPr id="27" name="Shape 25"/>
          <p:cNvSpPr/>
          <p:nvPr/>
        </p:nvSpPr>
        <p:spPr>
          <a:xfrm>
            <a:off x="4892040" y="2916936"/>
            <a:ext cx="146304" cy="102413"/>
          </a:xfrm>
          <a:prstGeom prst="roundRect">
            <a:avLst>
              <a:gd name="adj" fmla="val 14286"/>
            </a:avLst>
          </a:prstGeom>
          <a:solidFill>
            <a:srgbClr val="D98E2B"/>
          </a:solidFill>
          <a:ln w="12700">
            <a:solidFill>
              <a:srgbClr val="D98E2B"/>
            </a:solidFill>
            <a:prstDash val="solid"/>
          </a:ln>
        </p:spPr>
      </p:sp>
      <p:sp>
        <p:nvSpPr>
          <p:cNvPr id="28" name="Text 26"/>
          <p:cNvSpPr/>
          <p:nvPr/>
        </p:nvSpPr>
        <p:spPr>
          <a:xfrm>
            <a:off x="5166360" y="2852928"/>
            <a:ext cx="3291840" cy="548640"/>
          </a:xfrm>
          <a:prstGeom prst="rect">
            <a:avLst/>
          </a:prstGeom>
          <a:noFill/>
          <a:ln/>
        </p:spPr>
        <p:txBody>
          <a:bodyPr wrap="square" lIns="0" tIns="0" rIns="0" bIns="0" rtlCol="0" anchor="ctr"/>
          <a:lstStyle/>
          <a:p>
            <a:pPr indent="0" marL="0">
              <a:buNone/>
            </a:pPr>
            <a:r>
              <a:rPr lang="en-US" sz="3900" b="1" dirty="0">
                <a:solidFill>
                  <a:srgbClr val="154360"/>
                </a:solidFill>
                <a:latin typeface="Arial" pitchFamily="34" charset="0"/>
                <a:ea typeface="Arial" pitchFamily="34" charset="-122"/>
                <a:cs typeface="Arial" pitchFamily="34" charset="-120"/>
              </a:rPr>
              <a:t>Jan 7, 2027</a:t>
            </a:r>
            <a:endParaRPr lang="en-US" sz="3900" dirty="0"/>
          </a:p>
        </p:txBody>
      </p:sp>
      <p:sp>
        <p:nvSpPr>
          <p:cNvPr id="29" name="Text 27"/>
          <p:cNvSpPr/>
          <p:nvPr/>
        </p:nvSpPr>
        <p:spPr>
          <a:xfrm>
            <a:off x="4892040" y="3447288"/>
            <a:ext cx="3566160" cy="201168"/>
          </a:xfrm>
          <a:prstGeom prst="rect">
            <a:avLst/>
          </a:prstGeom>
          <a:noFill/>
          <a:ln/>
        </p:spPr>
        <p:txBody>
          <a:bodyPr wrap="square" lIns="0" tIns="0" rIns="0" bIns="0" rtlCol="0" anchor="ctr"/>
          <a:lstStyle/>
          <a:p>
            <a:pPr indent="0" marL="0">
              <a:buNone/>
            </a:pPr>
            <a:r>
              <a:rPr lang="en-US" sz="900" b="1" spc="150" kern="0" dirty="0">
                <a:solidFill>
                  <a:srgbClr val="4B5563"/>
                </a:solidFill>
                <a:latin typeface="Arial" pitchFamily="34" charset="0"/>
                <a:ea typeface="Arial" pitchFamily="34" charset="-122"/>
                <a:cs typeface="Arial" pitchFamily="34" charset="-120"/>
              </a:rPr>
              <a:t>FIRST BIG DEADLINE CLUSTER</a:t>
            </a:r>
            <a:endParaRPr lang="en-US" sz="900" dirty="0"/>
          </a:p>
        </p:txBody>
      </p:sp>
      <p:sp>
        <p:nvSpPr>
          <p:cNvPr id="30" name="Text 28"/>
          <p:cNvSpPr/>
          <p:nvPr/>
        </p:nvSpPr>
        <p:spPr>
          <a:xfrm>
            <a:off x="4892040" y="3666744"/>
            <a:ext cx="3566160" cy="384048"/>
          </a:xfrm>
          <a:prstGeom prst="rect">
            <a:avLst/>
          </a:prstGeom>
          <a:noFill/>
          <a:ln/>
        </p:spPr>
        <p:txBody>
          <a:bodyPr wrap="square" lIns="0" tIns="0" rIns="0" bIns="0" rtlCol="0" anchor="t"/>
          <a:lstStyle/>
          <a:p>
            <a:pPr indent="0" marL="0">
              <a:buNone/>
            </a:pPr>
            <a:r>
              <a:rPr lang="en-US" sz="1000" dirty="0">
                <a:solidFill>
                  <a:srgbClr val="1A1A2E"/>
                </a:solidFill>
                <a:latin typeface="Arial" pitchFamily="34" charset="0"/>
                <a:ea typeface="Arial" pitchFamily="34" charset="-122"/>
                <a:cs typeface="Arial" pitchFamily="34" charset="-120"/>
              </a:rPr>
              <a:t>180 days after enactment — investor ban takes effect; several HUD/USDA deliverables due</a:t>
            </a:r>
            <a:endParaRPr lang="en-US" sz="1000" dirty="0"/>
          </a:p>
        </p:txBody>
      </p:sp>
      <p:sp>
        <p:nvSpPr>
          <p:cNvPr id="31" name="Text 29"/>
          <p:cNvSpPr/>
          <p:nvPr/>
        </p:nvSpPr>
        <p:spPr>
          <a:xfrm>
            <a:off x="457200" y="4288536"/>
            <a:ext cx="8229600" cy="502920"/>
          </a:xfrm>
          <a:prstGeom prst="rect">
            <a:avLst/>
          </a:prstGeom>
          <a:noFill/>
          <a:ln/>
        </p:spPr>
        <p:txBody>
          <a:bodyPr wrap="square" lIns="0" tIns="0" rIns="0" bIns="0" rtlCol="0" anchor="t"/>
          <a:lstStyle/>
          <a:p>
            <a:pPr indent="0" marL="0">
              <a:buNone/>
            </a:pPr>
            <a:r>
              <a:rPr lang="en-US" sz="1300" b="1" dirty="0">
                <a:solidFill>
                  <a:srgbClr val="154360"/>
                </a:solidFill>
                <a:latin typeface="Arial" pitchFamily="34" charset="0"/>
                <a:ea typeface="Arial" pitchFamily="34" charset="-122"/>
                <a:cs typeface="Arial" pitchFamily="34" charset="-120"/>
              </a:rPr>
              <a:t>Became law without the President’s signature on July 11, 2026.</a:t>
            </a:r>
            <a:endParaRPr lang="en-US" sz="1300" dirty="0"/>
          </a:p>
          <a:p>
            <a:pPr indent="0" marL="0">
              <a:buNone/>
            </a:pPr>
            <a:r>
              <a:rPr lang="en-US" sz="1100" dirty="0">
                <a:solidFill>
                  <a:srgbClr val="4B5563"/>
                </a:solidFill>
                <a:latin typeface="Arial" pitchFamily="34" charset="0"/>
                <a:ea typeface="Arial" pitchFamily="34" charset="-122"/>
                <a:cs typeface="Arial" pitchFamily="34" charset="-120"/>
              </a:rPr>
              <a:t>21st Century ROAD to Housing Act — 12 titles, 60 sections.</a:t>
            </a:r>
            <a:endParaRPr lang="en-US" sz="13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92608"/>
            <a:ext cx="8229600" cy="457200"/>
          </a:xfrm>
          <a:prstGeom prst="rect">
            <a:avLst/>
          </a:prstGeom>
          <a:noFill/>
          <a:ln/>
        </p:spPr>
        <p:txBody>
          <a:bodyPr wrap="square" lIns="0" tIns="0" rIns="0" bIns="0" rtlCol="0" anchor="ctr"/>
          <a:lstStyle/>
          <a:p>
            <a:pPr indent="0" marL="0">
              <a:buNone/>
            </a:pPr>
            <a:r>
              <a:rPr lang="en-US" sz="2600" b="1" dirty="0">
                <a:solidFill>
                  <a:srgbClr val="154360"/>
                </a:solidFill>
                <a:latin typeface="Arial" pitchFamily="34" charset="0"/>
                <a:ea typeface="Arial" pitchFamily="34" charset="-122"/>
                <a:cs typeface="Arial" pitchFamily="34" charset="-120"/>
              </a:rPr>
              <a:t>How it became law</a:t>
            </a:r>
            <a:endParaRPr lang="en-US" sz="2600" dirty="0"/>
          </a:p>
        </p:txBody>
      </p:sp>
      <p:sp>
        <p:nvSpPr>
          <p:cNvPr id="3" name="Text 1"/>
          <p:cNvSpPr/>
          <p:nvPr/>
        </p:nvSpPr>
        <p:spPr>
          <a:xfrm>
            <a:off x="457200" y="749808"/>
            <a:ext cx="8229600" cy="256032"/>
          </a:xfrm>
          <a:prstGeom prst="rect">
            <a:avLst/>
          </a:prstGeom>
          <a:noFill/>
          <a:ln/>
        </p:spPr>
        <p:txBody>
          <a:bodyPr wrap="square" lIns="0" tIns="0" rIns="0" bIns="0" rtlCol="0" anchor="ctr"/>
          <a:lstStyle/>
          <a:p>
            <a:pPr indent="0" marL="0">
              <a:buNone/>
            </a:pPr>
            <a:r>
              <a:rPr lang="en-US" sz="1100" dirty="0">
                <a:solidFill>
                  <a:srgbClr val="4B5563"/>
                </a:solidFill>
                <a:latin typeface="Arial" pitchFamily="34" charset="0"/>
                <a:ea typeface="Arial" pitchFamily="34" charset="-122"/>
                <a:cs typeface="Arial" pitchFamily="34" charset="-120"/>
              </a:rPr>
              <a:t>Roll-call votes on H.R. 6644 and the date it took effect</a:t>
            </a:r>
            <a:endParaRPr lang="en-US" sz="1100" dirty="0"/>
          </a:p>
        </p:txBody>
      </p:sp>
      <p:sp>
        <p:nvSpPr>
          <p:cNvPr id="4" name="Shape 2"/>
          <p:cNvSpPr/>
          <p:nvPr/>
        </p:nvSpPr>
        <p:spPr>
          <a:xfrm>
            <a:off x="457200" y="4754880"/>
            <a:ext cx="176981" cy="76692"/>
          </a:xfrm>
          <a:custGeom>
            <a:avLst/>
            <a:gdLst/>
            <a:ahLst/>
            <a:cxnLst/>
            <a:rect l="l" t="t" r="r" b="b"/>
            <a:pathLst>
              <a:path w="176981" h="76692">
                <a:moveTo>
                  <a:pt x="0" y="76692"/>
                </a:moveTo>
                <a:lnTo>
                  <a:pt x="88490" y="0"/>
                </a:lnTo>
                <a:lnTo>
                  <a:pt x="176981" y="76692"/>
                </a:lnTo>
                <a:lnTo>
                  <a:pt x="141585" y="76692"/>
                </a:lnTo>
                <a:lnTo>
                  <a:pt x="88490" y="30972"/>
                </a:lnTo>
                <a:lnTo>
                  <a:pt x="35396" y="76692"/>
                </a:lnTo>
                <a:close/>
              </a:path>
            </a:pathLst>
          </a:custGeom>
          <a:solidFill>
            <a:srgbClr val="154360"/>
          </a:solidFill>
          <a:ln w="12700">
            <a:solidFill>
              <a:srgbClr val="154360"/>
            </a:solidFill>
            <a:prstDash val="solid"/>
          </a:ln>
        </p:spPr>
      </p:sp>
      <p:sp>
        <p:nvSpPr>
          <p:cNvPr id="5" name="Shape 3"/>
          <p:cNvSpPr/>
          <p:nvPr/>
        </p:nvSpPr>
        <p:spPr>
          <a:xfrm>
            <a:off x="480797" y="4843370"/>
            <a:ext cx="58994" cy="41295"/>
          </a:xfrm>
          <a:prstGeom prst="roundRect">
            <a:avLst>
              <a:gd name="adj" fmla="val 14286"/>
            </a:avLst>
          </a:prstGeom>
          <a:solidFill>
            <a:srgbClr val="1B4F72"/>
          </a:solidFill>
          <a:ln w="12700">
            <a:solidFill>
              <a:srgbClr val="1B4F72"/>
            </a:solidFill>
            <a:prstDash val="solid"/>
          </a:ln>
        </p:spPr>
      </p:sp>
      <p:sp>
        <p:nvSpPr>
          <p:cNvPr id="6" name="Shape 4"/>
          <p:cNvSpPr/>
          <p:nvPr/>
        </p:nvSpPr>
        <p:spPr>
          <a:xfrm>
            <a:off x="551590" y="4843370"/>
            <a:ext cx="58994" cy="41295"/>
          </a:xfrm>
          <a:prstGeom prst="roundRect">
            <a:avLst>
              <a:gd name="adj" fmla="val 14286"/>
            </a:avLst>
          </a:prstGeom>
          <a:solidFill>
            <a:srgbClr val="D98E2B"/>
          </a:solidFill>
          <a:ln w="12700">
            <a:solidFill>
              <a:srgbClr val="D98E2B"/>
            </a:solidFill>
            <a:prstDash val="solid"/>
          </a:ln>
        </p:spPr>
      </p:sp>
      <p:sp>
        <p:nvSpPr>
          <p:cNvPr id="7" name="Shape 5"/>
          <p:cNvSpPr/>
          <p:nvPr/>
        </p:nvSpPr>
        <p:spPr>
          <a:xfrm>
            <a:off x="480797" y="4896465"/>
            <a:ext cx="58994" cy="41295"/>
          </a:xfrm>
          <a:prstGeom prst="roundRect">
            <a:avLst>
              <a:gd name="adj" fmla="val 14286"/>
            </a:avLst>
          </a:prstGeom>
          <a:solidFill>
            <a:srgbClr val="1B4F72"/>
          </a:solidFill>
          <a:ln w="12700">
            <a:solidFill>
              <a:srgbClr val="1B4F72"/>
            </a:solidFill>
            <a:prstDash val="solid"/>
          </a:ln>
        </p:spPr>
      </p:sp>
      <p:sp>
        <p:nvSpPr>
          <p:cNvPr id="8" name="Shape 6"/>
          <p:cNvSpPr/>
          <p:nvPr/>
        </p:nvSpPr>
        <p:spPr>
          <a:xfrm>
            <a:off x="551590" y="4896465"/>
            <a:ext cx="58994" cy="41295"/>
          </a:xfrm>
          <a:prstGeom prst="roundRect">
            <a:avLst>
              <a:gd name="adj" fmla="val 14286"/>
            </a:avLst>
          </a:prstGeom>
          <a:solidFill>
            <a:srgbClr val="1B4F72"/>
          </a:solidFill>
          <a:ln w="12700">
            <a:solidFill>
              <a:srgbClr val="1B4F72"/>
            </a:solidFill>
            <a:prstDash val="solid"/>
          </a:ln>
        </p:spPr>
      </p:sp>
      <p:sp>
        <p:nvSpPr>
          <p:cNvPr id="9" name="Text 7"/>
          <p:cNvSpPr/>
          <p:nvPr/>
        </p:nvSpPr>
        <p:spPr>
          <a:xfrm>
            <a:off x="731520" y="4727448"/>
            <a:ext cx="4572000" cy="237744"/>
          </a:xfrm>
          <a:prstGeom prst="rect">
            <a:avLst/>
          </a:prstGeom>
          <a:noFill/>
          <a:ln/>
        </p:spPr>
        <p:txBody>
          <a:bodyPr wrap="square" lIns="0" tIns="0" rIns="0" bIns="0" rtlCol="0" anchor="ctr"/>
          <a:lstStyle/>
          <a:p>
            <a:pPr indent="0" marL="0">
              <a:buNone/>
            </a:pPr>
            <a:r>
              <a:rPr lang="en-US" sz="900" dirty="0">
                <a:solidFill>
                  <a:srgbClr val="4B5563"/>
                </a:solidFill>
                <a:latin typeface="Arial" pitchFamily="34" charset="0"/>
                <a:ea typeface="Arial" pitchFamily="34" charset="-122"/>
                <a:cs typeface="Arial" pitchFamily="34" charset="-120"/>
              </a:rPr>
              <a:t>AI Housers · aihousers.com/road-to-housing</a:t>
            </a:r>
            <a:endParaRPr lang="en-US" sz="900" dirty="0"/>
          </a:p>
        </p:txBody>
      </p:sp>
      <p:sp>
        <p:nvSpPr>
          <p:cNvPr id="10" name="Text 8"/>
          <p:cNvSpPr/>
          <p:nvPr/>
        </p:nvSpPr>
        <p:spPr>
          <a:xfrm>
            <a:off x="8138160" y="4727448"/>
            <a:ext cx="548640" cy="237744"/>
          </a:xfrm>
          <a:prstGeom prst="rect">
            <a:avLst/>
          </a:prstGeom>
          <a:noFill/>
          <a:ln/>
        </p:spPr>
        <p:txBody>
          <a:bodyPr wrap="square" lIns="0" tIns="0" rIns="0" bIns="0" rtlCol="0" anchor="ctr"/>
          <a:lstStyle/>
          <a:p>
            <a:pPr algn="r" indent="0" marL="0">
              <a:buNone/>
            </a:pPr>
            <a:r>
              <a:rPr lang="en-US" sz="900" dirty="0">
                <a:solidFill>
                  <a:srgbClr val="4B5563"/>
                </a:solidFill>
                <a:latin typeface="Arial" pitchFamily="34" charset="0"/>
                <a:ea typeface="Arial" pitchFamily="34" charset="-122"/>
                <a:cs typeface="Arial" pitchFamily="34" charset="-120"/>
              </a:rPr>
              <a:t>4</a:t>
            </a:r>
            <a:endParaRPr lang="en-US" sz="900" dirty="0"/>
          </a:p>
        </p:txBody>
      </p:sp>
      <p:sp>
        <p:nvSpPr>
          <p:cNvPr id="11" name="Shape 9"/>
          <p:cNvSpPr/>
          <p:nvPr/>
        </p:nvSpPr>
        <p:spPr>
          <a:xfrm>
            <a:off x="1463040" y="2788920"/>
            <a:ext cx="6217920" cy="0"/>
          </a:xfrm>
          <a:prstGeom prst="line">
            <a:avLst/>
          </a:prstGeom>
          <a:noFill/>
          <a:ln w="19050">
            <a:solidFill>
              <a:srgbClr val="DDE3EA"/>
            </a:solidFill>
            <a:prstDash val="solid"/>
          </a:ln>
        </p:spPr>
      </p:sp>
      <p:sp>
        <p:nvSpPr>
          <p:cNvPr id="12" name="Shape 10"/>
          <p:cNvSpPr/>
          <p:nvPr/>
        </p:nvSpPr>
        <p:spPr>
          <a:xfrm>
            <a:off x="1371600" y="2697480"/>
            <a:ext cx="182880" cy="182880"/>
          </a:xfrm>
          <a:prstGeom prst="ellipse">
            <a:avLst/>
          </a:prstGeom>
          <a:solidFill>
            <a:srgbClr val="1B4F72"/>
          </a:solidFill>
          <a:ln w="19050">
            <a:solidFill>
              <a:srgbClr val="FFFFFF"/>
            </a:solidFill>
            <a:prstDash val="solid"/>
          </a:ln>
        </p:spPr>
      </p:sp>
      <p:sp>
        <p:nvSpPr>
          <p:cNvPr id="13" name="Text 11"/>
          <p:cNvSpPr/>
          <p:nvPr/>
        </p:nvSpPr>
        <p:spPr>
          <a:xfrm>
            <a:off x="457200" y="1536192"/>
            <a:ext cx="2011680" cy="960120"/>
          </a:xfrm>
          <a:prstGeom prst="rect">
            <a:avLst/>
          </a:prstGeom>
          <a:noFill/>
          <a:ln/>
        </p:spPr>
        <p:txBody>
          <a:bodyPr wrap="square" lIns="0" tIns="0" rIns="0" bIns="0" rtlCol="0" anchor="b"/>
          <a:lstStyle/>
          <a:p>
            <a:pPr algn="ctr" indent="0" marL="0">
              <a:buNone/>
            </a:pPr>
            <a:r>
              <a:rPr lang="en-US" sz="1200" b="1" dirty="0">
                <a:solidFill>
                  <a:srgbClr val="154360"/>
                </a:solidFill>
                <a:latin typeface="Arial" pitchFamily="34" charset="0"/>
                <a:ea typeface="Arial" pitchFamily="34" charset="-122"/>
                <a:cs typeface="Arial" pitchFamily="34" charset="-120"/>
              </a:rPr>
              <a:t>Feb 9, 2026</a:t>
            </a:r>
            <a:endParaRPr lang="en-US" sz="1200" dirty="0"/>
          </a:p>
          <a:p>
            <a:pPr algn="ctr" indent="0" marL="0">
              <a:buNone/>
            </a:pPr>
            <a:r>
              <a:rPr lang="en-US" sz="1050" dirty="0">
                <a:solidFill>
                  <a:srgbClr val="4B5563"/>
                </a:solidFill>
                <a:latin typeface="Arial" pitchFamily="34" charset="0"/>
                <a:ea typeface="Arial" pitchFamily="34" charset="-122"/>
                <a:cs typeface="Arial" pitchFamily="34" charset="-120"/>
              </a:rPr>
              <a:t>House passes</a:t>
            </a:r>
            <a:endParaRPr lang="en-US" sz="1200" dirty="0"/>
          </a:p>
          <a:p>
            <a:pPr algn="ctr" indent="0" marL="0">
              <a:buNone/>
            </a:pPr>
            <a:r>
              <a:rPr lang="en-US" sz="1600" b="1" dirty="0">
                <a:solidFill>
                  <a:srgbClr val="1B4F72"/>
                </a:solidFill>
                <a:latin typeface="Arial" pitchFamily="34" charset="0"/>
                <a:ea typeface="Arial" pitchFamily="34" charset="-122"/>
                <a:cs typeface="Arial" pitchFamily="34" charset="-120"/>
              </a:rPr>
              <a:t>390–9</a:t>
            </a:r>
            <a:endParaRPr lang="en-US" sz="1200" dirty="0"/>
          </a:p>
        </p:txBody>
      </p:sp>
      <p:sp>
        <p:nvSpPr>
          <p:cNvPr id="14" name="Shape 12"/>
          <p:cNvSpPr/>
          <p:nvPr/>
        </p:nvSpPr>
        <p:spPr>
          <a:xfrm>
            <a:off x="1463040" y="2514600"/>
            <a:ext cx="0" cy="182880"/>
          </a:xfrm>
          <a:prstGeom prst="line">
            <a:avLst/>
          </a:prstGeom>
          <a:noFill/>
          <a:ln w="12700">
            <a:solidFill>
              <a:srgbClr val="DDE3EA"/>
            </a:solidFill>
            <a:prstDash val="solid"/>
          </a:ln>
        </p:spPr>
      </p:sp>
      <p:sp>
        <p:nvSpPr>
          <p:cNvPr id="15" name="Shape 13"/>
          <p:cNvSpPr/>
          <p:nvPr/>
        </p:nvSpPr>
        <p:spPr>
          <a:xfrm>
            <a:off x="2615184" y="2697480"/>
            <a:ext cx="182880" cy="182880"/>
          </a:xfrm>
          <a:prstGeom prst="ellipse">
            <a:avLst/>
          </a:prstGeom>
          <a:solidFill>
            <a:srgbClr val="1B4F72"/>
          </a:solidFill>
          <a:ln w="19050">
            <a:solidFill>
              <a:srgbClr val="FFFFFF"/>
            </a:solidFill>
            <a:prstDash val="solid"/>
          </a:ln>
        </p:spPr>
      </p:sp>
      <p:sp>
        <p:nvSpPr>
          <p:cNvPr id="16" name="Text 14"/>
          <p:cNvSpPr/>
          <p:nvPr/>
        </p:nvSpPr>
        <p:spPr>
          <a:xfrm>
            <a:off x="1700784" y="3081528"/>
            <a:ext cx="2011680" cy="960120"/>
          </a:xfrm>
          <a:prstGeom prst="rect">
            <a:avLst/>
          </a:prstGeom>
          <a:noFill/>
          <a:ln/>
        </p:spPr>
        <p:txBody>
          <a:bodyPr wrap="square" lIns="0" tIns="0" rIns="0" bIns="0" rtlCol="0" anchor="t"/>
          <a:lstStyle/>
          <a:p>
            <a:pPr algn="ctr" indent="0" marL="0">
              <a:buNone/>
            </a:pPr>
            <a:r>
              <a:rPr lang="en-US" sz="1200" b="1" dirty="0">
                <a:solidFill>
                  <a:srgbClr val="154360"/>
                </a:solidFill>
                <a:latin typeface="Arial" pitchFamily="34" charset="0"/>
                <a:ea typeface="Arial" pitchFamily="34" charset="-122"/>
                <a:cs typeface="Arial" pitchFamily="34" charset="-120"/>
              </a:rPr>
              <a:t>Mar 12, 2026</a:t>
            </a:r>
            <a:endParaRPr lang="en-US" sz="1200" dirty="0"/>
          </a:p>
          <a:p>
            <a:pPr algn="ctr" indent="0" marL="0">
              <a:buNone/>
            </a:pPr>
            <a:r>
              <a:rPr lang="en-US" sz="1050" dirty="0">
                <a:solidFill>
                  <a:srgbClr val="4B5563"/>
                </a:solidFill>
                <a:latin typeface="Arial" pitchFamily="34" charset="0"/>
                <a:ea typeface="Arial" pitchFamily="34" charset="-122"/>
                <a:cs typeface="Arial" pitchFamily="34" charset="-120"/>
              </a:rPr>
              <a:t>Senate passes</a:t>
            </a:r>
            <a:endParaRPr lang="en-US" sz="1200" dirty="0"/>
          </a:p>
          <a:p>
            <a:pPr algn="ctr" indent="0" marL="0">
              <a:buNone/>
            </a:pPr>
            <a:r>
              <a:rPr lang="en-US" sz="1600" b="1" dirty="0">
                <a:solidFill>
                  <a:srgbClr val="1B4F72"/>
                </a:solidFill>
                <a:latin typeface="Arial" pitchFamily="34" charset="0"/>
                <a:ea typeface="Arial" pitchFamily="34" charset="-122"/>
                <a:cs typeface="Arial" pitchFamily="34" charset="-120"/>
              </a:rPr>
              <a:t>89–10</a:t>
            </a:r>
            <a:endParaRPr lang="en-US" sz="1200" dirty="0"/>
          </a:p>
        </p:txBody>
      </p:sp>
      <p:sp>
        <p:nvSpPr>
          <p:cNvPr id="17" name="Shape 15"/>
          <p:cNvSpPr/>
          <p:nvPr/>
        </p:nvSpPr>
        <p:spPr>
          <a:xfrm>
            <a:off x="2706624" y="2880360"/>
            <a:ext cx="0" cy="182880"/>
          </a:xfrm>
          <a:prstGeom prst="line">
            <a:avLst/>
          </a:prstGeom>
          <a:noFill/>
          <a:ln w="12700">
            <a:solidFill>
              <a:srgbClr val="DDE3EA"/>
            </a:solidFill>
            <a:prstDash val="solid"/>
          </a:ln>
        </p:spPr>
      </p:sp>
      <p:sp>
        <p:nvSpPr>
          <p:cNvPr id="18" name="Shape 16"/>
          <p:cNvSpPr/>
          <p:nvPr/>
        </p:nvSpPr>
        <p:spPr>
          <a:xfrm>
            <a:off x="3858768" y="2697480"/>
            <a:ext cx="182880" cy="182880"/>
          </a:xfrm>
          <a:prstGeom prst="ellipse">
            <a:avLst/>
          </a:prstGeom>
          <a:solidFill>
            <a:srgbClr val="1B4F72"/>
          </a:solidFill>
          <a:ln w="19050">
            <a:solidFill>
              <a:srgbClr val="FFFFFF"/>
            </a:solidFill>
            <a:prstDash val="solid"/>
          </a:ln>
        </p:spPr>
      </p:sp>
      <p:sp>
        <p:nvSpPr>
          <p:cNvPr id="19" name="Text 17"/>
          <p:cNvSpPr/>
          <p:nvPr/>
        </p:nvSpPr>
        <p:spPr>
          <a:xfrm>
            <a:off x="2944368" y="1536192"/>
            <a:ext cx="2011680" cy="960120"/>
          </a:xfrm>
          <a:prstGeom prst="rect">
            <a:avLst/>
          </a:prstGeom>
          <a:noFill/>
          <a:ln/>
        </p:spPr>
        <p:txBody>
          <a:bodyPr wrap="square" lIns="0" tIns="0" rIns="0" bIns="0" rtlCol="0" anchor="b"/>
          <a:lstStyle/>
          <a:p>
            <a:pPr algn="ctr" indent="0" marL="0">
              <a:buNone/>
            </a:pPr>
            <a:r>
              <a:rPr lang="en-US" sz="1200" b="1" dirty="0">
                <a:solidFill>
                  <a:srgbClr val="154360"/>
                </a:solidFill>
                <a:latin typeface="Arial" pitchFamily="34" charset="0"/>
                <a:ea typeface="Arial" pitchFamily="34" charset="-122"/>
                <a:cs typeface="Arial" pitchFamily="34" charset="-120"/>
              </a:rPr>
              <a:t>May 20, 2026</a:t>
            </a:r>
            <a:endParaRPr lang="en-US" sz="1200" dirty="0"/>
          </a:p>
          <a:p>
            <a:pPr algn="ctr" indent="0" marL="0">
              <a:buNone/>
            </a:pPr>
            <a:r>
              <a:rPr lang="en-US" sz="1050" dirty="0">
                <a:solidFill>
                  <a:srgbClr val="4B5563"/>
                </a:solidFill>
                <a:latin typeface="Arial" pitchFamily="34" charset="0"/>
                <a:ea typeface="Arial" pitchFamily="34" charset="-122"/>
                <a:cs typeface="Arial" pitchFamily="34" charset="-120"/>
              </a:rPr>
              <a:t>House concurs, amended</a:t>
            </a:r>
            <a:endParaRPr lang="en-US" sz="1200" dirty="0"/>
          </a:p>
          <a:p>
            <a:pPr algn="ctr" indent="0" marL="0">
              <a:buNone/>
            </a:pPr>
            <a:r>
              <a:rPr lang="en-US" sz="1600" b="1" dirty="0">
                <a:solidFill>
                  <a:srgbClr val="1B4F72"/>
                </a:solidFill>
                <a:latin typeface="Arial" pitchFamily="34" charset="0"/>
                <a:ea typeface="Arial" pitchFamily="34" charset="-122"/>
                <a:cs typeface="Arial" pitchFamily="34" charset="-120"/>
              </a:rPr>
              <a:t>396–13</a:t>
            </a:r>
            <a:endParaRPr lang="en-US" sz="1200" dirty="0"/>
          </a:p>
        </p:txBody>
      </p:sp>
      <p:sp>
        <p:nvSpPr>
          <p:cNvPr id="20" name="Shape 18"/>
          <p:cNvSpPr/>
          <p:nvPr/>
        </p:nvSpPr>
        <p:spPr>
          <a:xfrm>
            <a:off x="3950208" y="2514600"/>
            <a:ext cx="0" cy="182880"/>
          </a:xfrm>
          <a:prstGeom prst="line">
            <a:avLst/>
          </a:prstGeom>
          <a:noFill/>
          <a:ln w="12700">
            <a:solidFill>
              <a:srgbClr val="DDE3EA"/>
            </a:solidFill>
            <a:prstDash val="solid"/>
          </a:ln>
        </p:spPr>
      </p:sp>
      <p:sp>
        <p:nvSpPr>
          <p:cNvPr id="21" name="Shape 19"/>
          <p:cNvSpPr/>
          <p:nvPr/>
        </p:nvSpPr>
        <p:spPr>
          <a:xfrm>
            <a:off x="5102352" y="2697480"/>
            <a:ext cx="182880" cy="182880"/>
          </a:xfrm>
          <a:prstGeom prst="ellipse">
            <a:avLst/>
          </a:prstGeom>
          <a:solidFill>
            <a:srgbClr val="1B4F72"/>
          </a:solidFill>
          <a:ln w="19050">
            <a:solidFill>
              <a:srgbClr val="FFFFFF"/>
            </a:solidFill>
            <a:prstDash val="solid"/>
          </a:ln>
        </p:spPr>
      </p:sp>
      <p:sp>
        <p:nvSpPr>
          <p:cNvPr id="22" name="Text 20"/>
          <p:cNvSpPr/>
          <p:nvPr/>
        </p:nvSpPr>
        <p:spPr>
          <a:xfrm>
            <a:off x="4187952" y="3081528"/>
            <a:ext cx="2011680" cy="960120"/>
          </a:xfrm>
          <a:prstGeom prst="rect">
            <a:avLst/>
          </a:prstGeom>
          <a:noFill/>
          <a:ln/>
        </p:spPr>
        <p:txBody>
          <a:bodyPr wrap="square" lIns="0" tIns="0" rIns="0" bIns="0" rtlCol="0" anchor="t"/>
          <a:lstStyle/>
          <a:p>
            <a:pPr algn="ctr" indent="0" marL="0">
              <a:buNone/>
            </a:pPr>
            <a:r>
              <a:rPr lang="en-US" sz="1200" b="1" dirty="0">
                <a:solidFill>
                  <a:srgbClr val="154360"/>
                </a:solidFill>
                <a:latin typeface="Arial" pitchFamily="34" charset="0"/>
                <a:ea typeface="Arial" pitchFamily="34" charset="-122"/>
                <a:cs typeface="Arial" pitchFamily="34" charset="-120"/>
              </a:rPr>
              <a:t>Jun 22, 2026</a:t>
            </a:r>
            <a:endParaRPr lang="en-US" sz="1200" dirty="0"/>
          </a:p>
          <a:p>
            <a:pPr algn="ctr" indent="0" marL="0">
              <a:buNone/>
            </a:pPr>
            <a:r>
              <a:rPr lang="en-US" sz="1050" dirty="0">
                <a:solidFill>
                  <a:srgbClr val="4B5563"/>
                </a:solidFill>
                <a:latin typeface="Arial" pitchFamily="34" charset="0"/>
                <a:ea typeface="Arial" pitchFamily="34" charset="-122"/>
                <a:cs typeface="Arial" pitchFamily="34" charset="-120"/>
              </a:rPr>
              <a:t>Senate concurs, amended</a:t>
            </a:r>
            <a:endParaRPr lang="en-US" sz="1200" dirty="0"/>
          </a:p>
          <a:p>
            <a:pPr algn="ctr" indent="0" marL="0">
              <a:buNone/>
            </a:pPr>
            <a:r>
              <a:rPr lang="en-US" sz="1600" b="1" dirty="0">
                <a:solidFill>
                  <a:srgbClr val="1B4F72"/>
                </a:solidFill>
                <a:latin typeface="Arial" pitchFamily="34" charset="0"/>
                <a:ea typeface="Arial" pitchFamily="34" charset="-122"/>
                <a:cs typeface="Arial" pitchFamily="34" charset="-120"/>
              </a:rPr>
              <a:t>85–5</a:t>
            </a:r>
            <a:endParaRPr lang="en-US" sz="1200" dirty="0"/>
          </a:p>
        </p:txBody>
      </p:sp>
      <p:sp>
        <p:nvSpPr>
          <p:cNvPr id="23" name="Shape 21"/>
          <p:cNvSpPr/>
          <p:nvPr/>
        </p:nvSpPr>
        <p:spPr>
          <a:xfrm>
            <a:off x="5193792" y="2880360"/>
            <a:ext cx="0" cy="182880"/>
          </a:xfrm>
          <a:prstGeom prst="line">
            <a:avLst/>
          </a:prstGeom>
          <a:noFill/>
          <a:ln w="12700">
            <a:solidFill>
              <a:srgbClr val="DDE3EA"/>
            </a:solidFill>
            <a:prstDash val="solid"/>
          </a:ln>
        </p:spPr>
      </p:sp>
      <p:sp>
        <p:nvSpPr>
          <p:cNvPr id="24" name="Shape 22"/>
          <p:cNvSpPr/>
          <p:nvPr/>
        </p:nvSpPr>
        <p:spPr>
          <a:xfrm>
            <a:off x="6345936" y="2697480"/>
            <a:ext cx="182880" cy="182880"/>
          </a:xfrm>
          <a:prstGeom prst="ellipse">
            <a:avLst/>
          </a:prstGeom>
          <a:solidFill>
            <a:srgbClr val="1B4F72"/>
          </a:solidFill>
          <a:ln w="19050">
            <a:solidFill>
              <a:srgbClr val="FFFFFF"/>
            </a:solidFill>
            <a:prstDash val="solid"/>
          </a:ln>
        </p:spPr>
      </p:sp>
      <p:sp>
        <p:nvSpPr>
          <p:cNvPr id="25" name="Text 23"/>
          <p:cNvSpPr/>
          <p:nvPr/>
        </p:nvSpPr>
        <p:spPr>
          <a:xfrm>
            <a:off x="5431536" y="1536192"/>
            <a:ext cx="2011680" cy="960120"/>
          </a:xfrm>
          <a:prstGeom prst="rect">
            <a:avLst/>
          </a:prstGeom>
          <a:noFill/>
          <a:ln/>
        </p:spPr>
        <p:txBody>
          <a:bodyPr wrap="square" lIns="0" tIns="0" rIns="0" bIns="0" rtlCol="0" anchor="b"/>
          <a:lstStyle/>
          <a:p>
            <a:pPr algn="ctr" indent="0" marL="0">
              <a:buNone/>
            </a:pPr>
            <a:r>
              <a:rPr lang="en-US" sz="1200" b="1" dirty="0">
                <a:solidFill>
                  <a:srgbClr val="154360"/>
                </a:solidFill>
                <a:latin typeface="Arial" pitchFamily="34" charset="0"/>
                <a:ea typeface="Arial" pitchFamily="34" charset="-122"/>
                <a:cs typeface="Arial" pitchFamily="34" charset="-120"/>
              </a:rPr>
              <a:t>Jun 23, 2026</a:t>
            </a:r>
            <a:endParaRPr lang="en-US" sz="1200" dirty="0"/>
          </a:p>
          <a:p>
            <a:pPr algn="ctr" indent="0" marL="0">
              <a:buNone/>
            </a:pPr>
            <a:r>
              <a:rPr lang="en-US" sz="1050" dirty="0">
                <a:solidFill>
                  <a:srgbClr val="4B5563"/>
                </a:solidFill>
                <a:latin typeface="Arial" pitchFamily="34" charset="0"/>
                <a:ea typeface="Arial" pitchFamily="34" charset="-122"/>
                <a:cs typeface="Arial" pitchFamily="34" charset="-120"/>
              </a:rPr>
              <a:t>House clears the bill</a:t>
            </a:r>
            <a:endParaRPr lang="en-US" sz="1200" dirty="0"/>
          </a:p>
          <a:p>
            <a:pPr algn="ctr" indent="0" marL="0">
              <a:buNone/>
            </a:pPr>
            <a:r>
              <a:rPr lang="en-US" sz="1600" b="1" dirty="0">
                <a:solidFill>
                  <a:srgbClr val="1B4F72"/>
                </a:solidFill>
                <a:latin typeface="Arial" pitchFamily="34" charset="0"/>
                <a:ea typeface="Arial" pitchFamily="34" charset="-122"/>
                <a:cs typeface="Arial" pitchFamily="34" charset="-120"/>
              </a:rPr>
              <a:t>358–32</a:t>
            </a:r>
            <a:endParaRPr lang="en-US" sz="1200" dirty="0"/>
          </a:p>
        </p:txBody>
      </p:sp>
      <p:sp>
        <p:nvSpPr>
          <p:cNvPr id="26" name="Shape 24"/>
          <p:cNvSpPr/>
          <p:nvPr/>
        </p:nvSpPr>
        <p:spPr>
          <a:xfrm>
            <a:off x="6437376" y="2514600"/>
            <a:ext cx="0" cy="182880"/>
          </a:xfrm>
          <a:prstGeom prst="line">
            <a:avLst/>
          </a:prstGeom>
          <a:noFill/>
          <a:ln w="12700">
            <a:solidFill>
              <a:srgbClr val="DDE3EA"/>
            </a:solidFill>
            <a:prstDash val="solid"/>
          </a:ln>
        </p:spPr>
      </p:sp>
      <p:sp>
        <p:nvSpPr>
          <p:cNvPr id="27" name="Shape 25"/>
          <p:cNvSpPr/>
          <p:nvPr/>
        </p:nvSpPr>
        <p:spPr>
          <a:xfrm>
            <a:off x="7562088" y="2670048"/>
            <a:ext cx="237744" cy="237744"/>
          </a:xfrm>
          <a:prstGeom prst="ellipse">
            <a:avLst/>
          </a:prstGeom>
          <a:solidFill>
            <a:srgbClr val="D98E2B"/>
          </a:solidFill>
          <a:ln w="19050">
            <a:solidFill>
              <a:srgbClr val="FFFFFF"/>
            </a:solidFill>
            <a:prstDash val="solid"/>
          </a:ln>
        </p:spPr>
      </p:sp>
      <p:sp>
        <p:nvSpPr>
          <p:cNvPr id="28" name="Text 26"/>
          <p:cNvSpPr/>
          <p:nvPr/>
        </p:nvSpPr>
        <p:spPr>
          <a:xfrm>
            <a:off x="6675120" y="3081528"/>
            <a:ext cx="2011680" cy="960120"/>
          </a:xfrm>
          <a:prstGeom prst="rect">
            <a:avLst/>
          </a:prstGeom>
          <a:noFill/>
          <a:ln/>
        </p:spPr>
        <p:txBody>
          <a:bodyPr wrap="square" lIns="0" tIns="0" rIns="0" bIns="0" rtlCol="0" anchor="t"/>
          <a:lstStyle/>
          <a:p>
            <a:pPr algn="ctr" indent="0" marL="0">
              <a:buNone/>
            </a:pPr>
            <a:r>
              <a:rPr lang="en-US" sz="1200" b="1" dirty="0">
                <a:solidFill>
                  <a:srgbClr val="154360"/>
                </a:solidFill>
                <a:latin typeface="Arial" pitchFamily="34" charset="0"/>
                <a:ea typeface="Arial" pitchFamily="34" charset="-122"/>
                <a:cs typeface="Arial" pitchFamily="34" charset="-120"/>
              </a:rPr>
              <a:t>Jul 11, 2026</a:t>
            </a:r>
            <a:endParaRPr lang="en-US" sz="1200" dirty="0"/>
          </a:p>
          <a:p>
            <a:pPr algn="ctr" indent="0" marL="0">
              <a:buNone/>
            </a:pPr>
            <a:r>
              <a:rPr lang="en-US" sz="1050" dirty="0">
                <a:solidFill>
                  <a:srgbClr val="4B5563"/>
                </a:solidFill>
                <a:latin typeface="Arial" pitchFamily="34" charset="0"/>
                <a:ea typeface="Arial" pitchFamily="34" charset="-122"/>
                <a:cs typeface="Arial" pitchFamily="34" charset="-120"/>
              </a:rPr>
              <a:t>Became law (no signature)</a:t>
            </a:r>
            <a:endParaRPr lang="en-US" sz="1200" dirty="0"/>
          </a:p>
        </p:txBody>
      </p:sp>
      <p:sp>
        <p:nvSpPr>
          <p:cNvPr id="29" name="Shape 27"/>
          <p:cNvSpPr/>
          <p:nvPr/>
        </p:nvSpPr>
        <p:spPr>
          <a:xfrm>
            <a:off x="7680960" y="2907792"/>
            <a:ext cx="0" cy="155448"/>
          </a:xfrm>
          <a:prstGeom prst="line">
            <a:avLst/>
          </a:prstGeom>
          <a:noFill/>
          <a:ln w="12700">
            <a:solidFill>
              <a:srgbClr val="DDE3EA"/>
            </a:solidFill>
            <a:prstDash val="solid"/>
          </a:ln>
        </p:spPr>
      </p:sp>
      <p:sp>
        <p:nvSpPr>
          <p:cNvPr id="30" name="Text 28"/>
          <p:cNvSpPr/>
          <p:nvPr/>
        </p:nvSpPr>
        <p:spPr>
          <a:xfrm>
            <a:off x="457200" y="4069080"/>
            <a:ext cx="8229600" cy="457200"/>
          </a:xfrm>
          <a:prstGeom prst="rect">
            <a:avLst/>
          </a:prstGeom>
          <a:noFill/>
          <a:ln/>
        </p:spPr>
        <p:txBody>
          <a:bodyPr wrap="square" lIns="0" tIns="0" rIns="0" bIns="0" rtlCol="0" anchor="t"/>
          <a:lstStyle/>
          <a:p>
            <a:pPr indent="0" marL="0">
              <a:buNone/>
            </a:pPr>
            <a:r>
              <a:rPr lang="en-US" sz="1000" dirty="0">
                <a:solidFill>
                  <a:srgbClr val="4B5563"/>
                </a:solidFill>
                <a:latin typeface="Arial" pitchFamily="34" charset="0"/>
                <a:ea typeface="Arial" pitchFamily="34" charset="-122"/>
                <a:cs typeface="Arial" pitchFamily="34" charset="-120"/>
              </a:rPr>
              <a:t>Became law without the President’s signature. Congress cleared H.R. 6644 on June 23, 2026 and presented it to the President on June 29.</a:t>
            </a:r>
            <a:endParaRPr lang="en-US" sz="10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92608"/>
            <a:ext cx="8229600" cy="457200"/>
          </a:xfrm>
          <a:prstGeom prst="rect">
            <a:avLst/>
          </a:prstGeom>
          <a:noFill/>
          <a:ln/>
        </p:spPr>
        <p:txBody>
          <a:bodyPr wrap="square" lIns="0" tIns="0" rIns="0" bIns="0" rtlCol="0" anchor="ctr"/>
          <a:lstStyle/>
          <a:p>
            <a:pPr indent="0" marL="0">
              <a:buNone/>
            </a:pPr>
            <a:r>
              <a:rPr lang="en-US" sz="2600" b="1" dirty="0">
                <a:solidFill>
                  <a:srgbClr val="154360"/>
                </a:solidFill>
                <a:latin typeface="Arial" pitchFamily="34" charset="0"/>
                <a:ea typeface="Arial" pitchFamily="34" charset="-122"/>
                <a:cs typeface="Arial" pitchFamily="34" charset="-120"/>
              </a:rPr>
              <a:t>What changes for Rural &amp; Tribal Housing</a:t>
            </a:r>
            <a:endParaRPr lang="en-US" sz="2600" dirty="0"/>
          </a:p>
        </p:txBody>
      </p:sp>
      <p:sp>
        <p:nvSpPr>
          <p:cNvPr id="3" name="Text 1"/>
          <p:cNvSpPr/>
          <p:nvPr/>
        </p:nvSpPr>
        <p:spPr>
          <a:xfrm>
            <a:off x="457200" y="749808"/>
            <a:ext cx="8229600" cy="256032"/>
          </a:xfrm>
          <a:prstGeom prst="rect">
            <a:avLst/>
          </a:prstGeom>
          <a:noFill/>
          <a:ln/>
        </p:spPr>
        <p:txBody>
          <a:bodyPr wrap="square" lIns="0" tIns="0" rIns="0" bIns="0" rtlCol="0" anchor="ctr"/>
          <a:lstStyle/>
          <a:p>
            <a:pPr indent="0" marL="0">
              <a:buNone/>
            </a:pPr>
            <a:r>
              <a:rPr lang="en-US" sz="1100" dirty="0">
                <a:solidFill>
                  <a:srgbClr val="4B5563"/>
                </a:solidFill>
                <a:latin typeface="Arial" pitchFamily="34" charset="0"/>
                <a:ea typeface="Arial" pitchFamily="34" charset="-122"/>
                <a:cs typeface="Arial" pitchFamily="34" charset="-120"/>
              </a:rPr>
              <a:t>Key sections (1 of 4) — plain-language summaries; see the hub for full text and citations</a:t>
            </a:r>
            <a:endParaRPr lang="en-US" sz="1100" dirty="0"/>
          </a:p>
        </p:txBody>
      </p:sp>
      <p:sp>
        <p:nvSpPr>
          <p:cNvPr id="4" name="Shape 2"/>
          <p:cNvSpPr/>
          <p:nvPr/>
        </p:nvSpPr>
        <p:spPr>
          <a:xfrm>
            <a:off x="457200" y="4754880"/>
            <a:ext cx="176981" cy="76692"/>
          </a:xfrm>
          <a:custGeom>
            <a:avLst/>
            <a:gdLst/>
            <a:ahLst/>
            <a:cxnLst/>
            <a:rect l="l" t="t" r="r" b="b"/>
            <a:pathLst>
              <a:path w="176981" h="76692">
                <a:moveTo>
                  <a:pt x="0" y="76692"/>
                </a:moveTo>
                <a:lnTo>
                  <a:pt x="88490" y="0"/>
                </a:lnTo>
                <a:lnTo>
                  <a:pt x="176981" y="76692"/>
                </a:lnTo>
                <a:lnTo>
                  <a:pt x="141585" y="76692"/>
                </a:lnTo>
                <a:lnTo>
                  <a:pt x="88490" y="30972"/>
                </a:lnTo>
                <a:lnTo>
                  <a:pt x="35396" y="76692"/>
                </a:lnTo>
                <a:close/>
              </a:path>
            </a:pathLst>
          </a:custGeom>
          <a:solidFill>
            <a:srgbClr val="154360"/>
          </a:solidFill>
          <a:ln w="12700">
            <a:solidFill>
              <a:srgbClr val="154360"/>
            </a:solidFill>
            <a:prstDash val="solid"/>
          </a:ln>
        </p:spPr>
      </p:sp>
      <p:sp>
        <p:nvSpPr>
          <p:cNvPr id="5" name="Shape 3"/>
          <p:cNvSpPr/>
          <p:nvPr/>
        </p:nvSpPr>
        <p:spPr>
          <a:xfrm>
            <a:off x="480797" y="4843370"/>
            <a:ext cx="58994" cy="41295"/>
          </a:xfrm>
          <a:prstGeom prst="roundRect">
            <a:avLst>
              <a:gd name="adj" fmla="val 14286"/>
            </a:avLst>
          </a:prstGeom>
          <a:solidFill>
            <a:srgbClr val="1B4F72"/>
          </a:solidFill>
          <a:ln w="12700">
            <a:solidFill>
              <a:srgbClr val="1B4F72"/>
            </a:solidFill>
            <a:prstDash val="solid"/>
          </a:ln>
        </p:spPr>
      </p:sp>
      <p:sp>
        <p:nvSpPr>
          <p:cNvPr id="6" name="Shape 4"/>
          <p:cNvSpPr/>
          <p:nvPr/>
        </p:nvSpPr>
        <p:spPr>
          <a:xfrm>
            <a:off x="551590" y="4843370"/>
            <a:ext cx="58994" cy="41295"/>
          </a:xfrm>
          <a:prstGeom prst="roundRect">
            <a:avLst>
              <a:gd name="adj" fmla="val 14286"/>
            </a:avLst>
          </a:prstGeom>
          <a:solidFill>
            <a:srgbClr val="D98E2B"/>
          </a:solidFill>
          <a:ln w="12700">
            <a:solidFill>
              <a:srgbClr val="D98E2B"/>
            </a:solidFill>
            <a:prstDash val="solid"/>
          </a:ln>
        </p:spPr>
      </p:sp>
      <p:sp>
        <p:nvSpPr>
          <p:cNvPr id="7" name="Shape 5"/>
          <p:cNvSpPr/>
          <p:nvPr/>
        </p:nvSpPr>
        <p:spPr>
          <a:xfrm>
            <a:off x="480797" y="4896465"/>
            <a:ext cx="58994" cy="41295"/>
          </a:xfrm>
          <a:prstGeom prst="roundRect">
            <a:avLst>
              <a:gd name="adj" fmla="val 14286"/>
            </a:avLst>
          </a:prstGeom>
          <a:solidFill>
            <a:srgbClr val="1B4F72"/>
          </a:solidFill>
          <a:ln w="12700">
            <a:solidFill>
              <a:srgbClr val="1B4F72"/>
            </a:solidFill>
            <a:prstDash val="solid"/>
          </a:ln>
        </p:spPr>
      </p:sp>
      <p:sp>
        <p:nvSpPr>
          <p:cNvPr id="8" name="Shape 6"/>
          <p:cNvSpPr/>
          <p:nvPr/>
        </p:nvSpPr>
        <p:spPr>
          <a:xfrm>
            <a:off x="551590" y="4896465"/>
            <a:ext cx="58994" cy="41295"/>
          </a:xfrm>
          <a:prstGeom prst="roundRect">
            <a:avLst>
              <a:gd name="adj" fmla="val 14286"/>
            </a:avLst>
          </a:prstGeom>
          <a:solidFill>
            <a:srgbClr val="1B4F72"/>
          </a:solidFill>
          <a:ln w="12700">
            <a:solidFill>
              <a:srgbClr val="1B4F72"/>
            </a:solidFill>
            <a:prstDash val="solid"/>
          </a:ln>
        </p:spPr>
      </p:sp>
      <p:sp>
        <p:nvSpPr>
          <p:cNvPr id="9" name="Text 7"/>
          <p:cNvSpPr/>
          <p:nvPr/>
        </p:nvSpPr>
        <p:spPr>
          <a:xfrm>
            <a:off x="731520" y="4727448"/>
            <a:ext cx="4572000" cy="237744"/>
          </a:xfrm>
          <a:prstGeom prst="rect">
            <a:avLst/>
          </a:prstGeom>
          <a:noFill/>
          <a:ln/>
        </p:spPr>
        <p:txBody>
          <a:bodyPr wrap="square" lIns="0" tIns="0" rIns="0" bIns="0" rtlCol="0" anchor="ctr"/>
          <a:lstStyle/>
          <a:p>
            <a:pPr indent="0" marL="0">
              <a:buNone/>
            </a:pPr>
            <a:r>
              <a:rPr lang="en-US" sz="900" dirty="0">
                <a:solidFill>
                  <a:srgbClr val="4B5563"/>
                </a:solidFill>
                <a:latin typeface="Arial" pitchFamily="34" charset="0"/>
                <a:ea typeface="Arial" pitchFamily="34" charset="-122"/>
                <a:cs typeface="Arial" pitchFamily="34" charset="-120"/>
              </a:rPr>
              <a:t>AI Housers · aihousers.com/road-to-housing</a:t>
            </a:r>
            <a:endParaRPr lang="en-US" sz="900" dirty="0"/>
          </a:p>
        </p:txBody>
      </p:sp>
      <p:sp>
        <p:nvSpPr>
          <p:cNvPr id="10" name="Text 8"/>
          <p:cNvSpPr/>
          <p:nvPr/>
        </p:nvSpPr>
        <p:spPr>
          <a:xfrm>
            <a:off x="8138160" y="4727448"/>
            <a:ext cx="548640" cy="237744"/>
          </a:xfrm>
          <a:prstGeom prst="rect">
            <a:avLst/>
          </a:prstGeom>
          <a:noFill/>
          <a:ln/>
        </p:spPr>
        <p:txBody>
          <a:bodyPr wrap="square" lIns="0" tIns="0" rIns="0" bIns="0" rtlCol="0" anchor="ctr"/>
          <a:lstStyle/>
          <a:p>
            <a:pPr algn="r" indent="0" marL="0">
              <a:buNone/>
            </a:pPr>
            <a:r>
              <a:rPr lang="en-US" sz="900" dirty="0">
                <a:solidFill>
                  <a:srgbClr val="4B5563"/>
                </a:solidFill>
                <a:latin typeface="Arial" pitchFamily="34" charset="0"/>
                <a:ea typeface="Arial" pitchFamily="34" charset="-122"/>
                <a:cs typeface="Arial" pitchFamily="34" charset="-120"/>
              </a:rPr>
              <a:t>5</a:t>
            </a:r>
            <a:endParaRPr lang="en-US" sz="900" dirty="0"/>
          </a:p>
        </p:txBody>
      </p:sp>
      <p:sp>
        <p:nvSpPr>
          <p:cNvPr id="11" name="Shape 9"/>
          <p:cNvSpPr/>
          <p:nvPr/>
        </p:nvSpPr>
        <p:spPr>
          <a:xfrm>
            <a:off x="457200" y="1188720"/>
            <a:ext cx="2590800" cy="3291840"/>
          </a:xfrm>
          <a:prstGeom prst="roundRect">
            <a:avLst>
              <a:gd name="adj" fmla="val 2824"/>
            </a:avLst>
          </a:prstGeom>
          <a:solidFill>
            <a:srgbClr val="EFF2F6"/>
          </a:solidFill>
          <a:ln w="12700">
            <a:solidFill>
              <a:srgbClr val="EFF2F6"/>
            </a:solidFill>
            <a:prstDash val="solid"/>
          </a:ln>
        </p:spPr>
      </p:sp>
      <p:sp>
        <p:nvSpPr>
          <p:cNvPr id="12" name="Shape 10"/>
          <p:cNvSpPr/>
          <p:nvPr/>
        </p:nvSpPr>
        <p:spPr>
          <a:xfrm>
            <a:off x="685800" y="1463040"/>
            <a:ext cx="128016" cy="89611"/>
          </a:xfrm>
          <a:prstGeom prst="roundRect">
            <a:avLst>
              <a:gd name="adj" fmla="val 14286"/>
            </a:avLst>
          </a:prstGeom>
          <a:solidFill>
            <a:srgbClr val="D98E2B"/>
          </a:solidFill>
          <a:ln w="12700">
            <a:solidFill>
              <a:srgbClr val="D98E2B"/>
            </a:solidFill>
            <a:prstDash val="solid"/>
          </a:ln>
        </p:spPr>
      </p:sp>
      <p:sp>
        <p:nvSpPr>
          <p:cNvPr id="13" name="Text 11"/>
          <p:cNvSpPr/>
          <p:nvPr/>
        </p:nvSpPr>
        <p:spPr>
          <a:xfrm>
            <a:off x="886968" y="1371600"/>
            <a:ext cx="1950720" cy="274320"/>
          </a:xfrm>
          <a:prstGeom prst="rect">
            <a:avLst/>
          </a:prstGeom>
          <a:noFill/>
          <a:ln/>
        </p:spPr>
        <p:txBody>
          <a:bodyPr wrap="square" lIns="0" tIns="0" rIns="0" bIns="0" rtlCol="0" anchor="ctr"/>
          <a:lstStyle/>
          <a:p>
            <a:pPr indent="0" marL="0">
              <a:buNone/>
            </a:pPr>
            <a:r>
              <a:rPr lang="en-US" sz="1000" b="1" dirty="0">
                <a:solidFill>
                  <a:srgbClr val="A66A15"/>
                </a:solidFill>
                <a:latin typeface="Arial" pitchFamily="34" charset="0"/>
                <a:ea typeface="Arial" pitchFamily="34" charset="-122"/>
                <a:cs typeface="Arial" pitchFamily="34" charset="-120"/>
              </a:rPr>
              <a:t>Sec. 502</a:t>
            </a:r>
            <a:endParaRPr lang="en-US" sz="1000" dirty="0"/>
          </a:p>
        </p:txBody>
      </p:sp>
      <p:sp>
        <p:nvSpPr>
          <p:cNvPr id="14" name="Text 12"/>
          <p:cNvSpPr/>
          <p:nvPr/>
        </p:nvSpPr>
        <p:spPr>
          <a:xfrm>
            <a:off x="685800" y="1691640"/>
            <a:ext cx="2133600" cy="777240"/>
          </a:xfrm>
          <a:prstGeom prst="rect">
            <a:avLst/>
          </a:prstGeom>
          <a:noFill/>
          <a:ln/>
        </p:spPr>
        <p:txBody>
          <a:bodyPr wrap="square" lIns="0" tIns="0" rIns="0" bIns="0" rtlCol="0" anchor="t"/>
          <a:lstStyle/>
          <a:p>
            <a:pPr indent="0" marL="0">
              <a:buNone/>
            </a:pPr>
            <a:r>
              <a:rPr lang="en-US" sz="1300" b="1" dirty="0">
                <a:solidFill>
                  <a:srgbClr val="154360"/>
                </a:solidFill>
                <a:latin typeface="Arial" pitchFamily="34" charset="0"/>
                <a:ea typeface="Arial" pitchFamily="34" charset="-122"/>
                <a:cs typeface="Arial" pitchFamily="34" charset="-120"/>
              </a:rPr>
              <a:t>Rural Housing Service Reform Act</a:t>
            </a:r>
            <a:endParaRPr lang="en-US" sz="1300" dirty="0"/>
          </a:p>
        </p:txBody>
      </p:sp>
      <p:sp>
        <p:nvSpPr>
          <p:cNvPr id="15" name="Text 13"/>
          <p:cNvSpPr/>
          <p:nvPr/>
        </p:nvSpPr>
        <p:spPr>
          <a:xfrm>
            <a:off x="685800" y="2514600"/>
            <a:ext cx="2133600" cy="1828800"/>
          </a:xfrm>
          <a:prstGeom prst="rect">
            <a:avLst/>
          </a:prstGeom>
          <a:noFill/>
          <a:ln/>
        </p:spPr>
        <p:txBody>
          <a:bodyPr wrap="square" lIns="0" tIns="0" rIns="0" bIns="0" rtlCol="0" anchor="t"/>
          <a:lstStyle/>
          <a:p>
            <a:pPr indent="0" marL="0">
              <a:buNone/>
            </a:pPr>
            <a:r>
              <a:rPr lang="en-US" sz="1100" dirty="0">
                <a:solidFill>
                  <a:srgbClr val="1A1A2E"/>
                </a:solidFill>
                <a:latin typeface="Arial" pitchFamily="34" charset="0"/>
                <a:ea typeface="Arial" pitchFamily="34" charset="-122"/>
                <a:cs typeface="Arial" pitchFamily="34" charset="-120"/>
              </a:rPr>
              <a:t>A broad update of USDA Rural Housing Service programs. Its centerpiece permanently establishes the Housing Preservation and Revitalization program (new Housing Act of 1949 §545) and lets USDA keep Section 521 rental assistance in place — for 20-year terms — even after…</a:t>
            </a:r>
            <a:endParaRPr lang="en-US" sz="1100" dirty="0"/>
          </a:p>
        </p:txBody>
      </p:sp>
      <p:sp>
        <p:nvSpPr>
          <p:cNvPr id="16" name="Shape 14"/>
          <p:cNvSpPr/>
          <p:nvPr/>
        </p:nvSpPr>
        <p:spPr>
          <a:xfrm>
            <a:off x="3276600" y="1188720"/>
            <a:ext cx="2590800" cy="3291840"/>
          </a:xfrm>
          <a:prstGeom prst="roundRect">
            <a:avLst>
              <a:gd name="adj" fmla="val 2824"/>
            </a:avLst>
          </a:prstGeom>
          <a:solidFill>
            <a:srgbClr val="EFF2F6"/>
          </a:solidFill>
          <a:ln w="12700">
            <a:solidFill>
              <a:srgbClr val="EFF2F6"/>
            </a:solidFill>
            <a:prstDash val="solid"/>
          </a:ln>
        </p:spPr>
      </p:sp>
      <p:sp>
        <p:nvSpPr>
          <p:cNvPr id="17" name="Shape 15"/>
          <p:cNvSpPr/>
          <p:nvPr/>
        </p:nvSpPr>
        <p:spPr>
          <a:xfrm>
            <a:off x="3505200" y="1463040"/>
            <a:ext cx="128016" cy="89611"/>
          </a:xfrm>
          <a:prstGeom prst="roundRect">
            <a:avLst>
              <a:gd name="adj" fmla="val 14286"/>
            </a:avLst>
          </a:prstGeom>
          <a:solidFill>
            <a:srgbClr val="D98E2B"/>
          </a:solidFill>
          <a:ln w="12700">
            <a:solidFill>
              <a:srgbClr val="D98E2B"/>
            </a:solidFill>
            <a:prstDash val="solid"/>
          </a:ln>
        </p:spPr>
      </p:sp>
      <p:sp>
        <p:nvSpPr>
          <p:cNvPr id="18" name="Text 16"/>
          <p:cNvSpPr/>
          <p:nvPr/>
        </p:nvSpPr>
        <p:spPr>
          <a:xfrm>
            <a:off x="3706368" y="1371600"/>
            <a:ext cx="1950720" cy="274320"/>
          </a:xfrm>
          <a:prstGeom prst="rect">
            <a:avLst/>
          </a:prstGeom>
          <a:noFill/>
          <a:ln/>
        </p:spPr>
        <p:txBody>
          <a:bodyPr wrap="square" lIns="0" tIns="0" rIns="0" bIns="0" rtlCol="0" anchor="ctr"/>
          <a:lstStyle/>
          <a:p>
            <a:pPr indent="0" marL="0">
              <a:buNone/>
            </a:pPr>
            <a:r>
              <a:rPr lang="en-US" sz="1000" b="1" dirty="0">
                <a:solidFill>
                  <a:srgbClr val="A66A15"/>
                </a:solidFill>
                <a:latin typeface="Arial" pitchFamily="34" charset="0"/>
                <a:ea typeface="Arial" pitchFamily="34" charset="-122"/>
                <a:cs typeface="Arial" pitchFamily="34" charset="-120"/>
              </a:rPr>
              <a:t>Sec. 103</a:t>
            </a:r>
            <a:endParaRPr lang="en-US" sz="1000" dirty="0"/>
          </a:p>
        </p:txBody>
      </p:sp>
      <p:sp>
        <p:nvSpPr>
          <p:cNvPr id="19" name="Text 17"/>
          <p:cNvSpPr/>
          <p:nvPr/>
        </p:nvSpPr>
        <p:spPr>
          <a:xfrm>
            <a:off x="3505200" y="1691640"/>
            <a:ext cx="2133600" cy="777240"/>
          </a:xfrm>
          <a:prstGeom prst="rect">
            <a:avLst/>
          </a:prstGeom>
          <a:noFill/>
          <a:ln/>
        </p:spPr>
        <p:txBody>
          <a:bodyPr wrap="square" lIns="0" tIns="0" rIns="0" bIns="0" rtlCol="0" anchor="t"/>
          <a:lstStyle/>
          <a:p>
            <a:pPr indent="0" marL="0">
              <a:buNone/>
            </a:pPr>
            <a:r>
              <a:rPr lang="en-US" sz="1200" b="1" dirty="0">
                <a:solidFill>
                  <a:srgbClr val="154360"/>
                </a:solidFill>
                <a:latin typeface="Arial" pitchFamily="34" charset="0"/>
                <a:ea typeface="Arial" pitchFamily="34" charset="-122"/>
                <a:cs typeface="Arial" pitchFamily="34" charset="-120"/>
              </a:rPr>
              <a:t>Exemption on Construction or Modification of Residential Housing Located on an…</a:t>
            </a:r>
            <a:endParaRPr lang="en-US" sz="1200" dirty="0"/>
          </a:p>
        </p:txBody>
      </p:sp>
      <p:sp>
        <p:nvSpPr>
          <p:cNvPr id="20" name="Text 18"/>
          <p:cNvSpPr/>
          <p:nvPr/>
        </p:nvSpPr>
        <p:spPr>
          <a:xfrm>
            <a:off x="3505200" y="2514600"/>
            <a:ext cx="2133600" cy="1828800"/>
          </a:xfrm>
          <a:prstGeom prst="rect">
            <a:avLst/>
          </a:prstGeom>
          <a:noFill/>
          <a:ln/>
        </p:spPr>
        <p:txBody>
          <a:bodyPr wrap="square" lIns="0" tIns="0" rIns="0" bIns="0" rtlCol="0" anchor="t"/>
          <a:lstStyle/>
          <a:p>
            <a:pPr indent="0" marL="0">
              <a:buNone/>
            </a:pPr>
            <a:r>
              <a:rPr lang="en-US" sz="1100" dirty="0">
                <a:solidFill>
                  <a:srgbClr val="1A1A2E"/>
                </a:solidFill>
                <a:latin typeface="Arial" pitchFamily="34" charset="0"/>
                <a:ea typeface="Arial" pitchFamily="34" charset="-122"/>
                <a:cs typeface="Arial" pitchFamily="34" charset="-120"/>
              </a:rPr>
              <a:t>Relieves USDA of any environmental study or report when it assists construction or modification of housing on an "infill site" under its main rural housing programs (Sections 501, 502, 504, 515, 533, and 538 of the Housing Act of 1949).</a:t>
            </a:r>
            <a:endParaRPr lang="en-US" sz="1100" dirty="0"/>
          </a:p>
        </p:txBody>
      </p:sp>
      <p:sp>
        <p:nvSpPr>
          <p:cNvPr id="21" name="Shape 19"/>
          <p:cNvSpPr/>
          <p:nvPr/>
        </p:nvSpPr>
        <p:spPr>
          <a:xfrm>
            <a:off x="6096000" y="1188720"/>
            <a:ext cx="2590800" cy="3291840"/>
          </a:xfrm>
          <a:prstGeom prst="roundRect">
            <a:avLst>
              <a:gd name="adj" fmla="val 2824"/>
            </a:avLst>
          </a:prstGeom>
          <a:solidFill>
            <a:srgbClr val="EFF2F6"/>
          </a:solidFill>
          <a:ln w="12700">
            <a:solidFill>
              <a:srgbClr val="EFF2F6"/>
            </a:solidFill>
            <a:prstDash val="solid"/>
          </a:ln>
        </p:spPr>
      </p:sp>
      <p:sp>
        <p:nvSpPr>
          <p:cNvPr id="22" name="Shape 20"/>
          <p:cNvSpPr/>
          <p:nvPr/>
        </p:nvSpPr>
        <p:spPr>
          <a:xfrm>
            <a:off x="6324600" y="1463040"/>
            <a:ext cx="128016" cy="89611"/>
          </a:xfrm>
          <a:prstGeom prst="roundRect">
            <a:avLst>
              <a:gd name="adj" fmla="val 14286"/>
            </a:avLst>
          </a:prstGeom>
          <a:solidFill>
            <a:srgbClr val="D98E2B"/>
          </a:solidFill>
          <a:ln w="12700">
            <a:solidFill>
              <a:srgbClr val="D98E2B"/>
            </a:solidFill>
            <a:prstDash val="solid"/>
          </a:ln>
        </p:spPr>
      </p:sp>
      <p:sp>
        <p:nvSpPr>
          <p:cNvPr id="23" name="Text 21"/>
          <p:cNvSpPr/>
          <p:nvPr/>
        </p:nvSpPr>
        <p:spPr>
          <a:xfrm>
            <a:off x="6525768" y="1371600"/>
            <a:ext cx="1950720" cy="274320"/>
          </a:xfrm>
          <a:prstGeom prst="rect">
            <a:avLst/>
          </a:prstGeom>
          <a:noFill/>
          <a:ln/>
        </p:spPr>
        <p:txBody>
          <a:bodyPr wrap="square" lIns="0" tIns="0" rIns="0" bIns="0" rtlCol="0" anchor="ctr"/>
          <a:lstStyle/>
          <a:p>
            <a:pPr indent="0" marL="0">
              <a:buNone/>
            </a:pPr>
            <a:r>
              <a:rPr lang="en-US" sz="1000" b="1" dirty="0">
                <a:solidFill>
                  <a:srgbClr val="A66A15"/>
                </a:solidFill>
                <a:latin typeface="Arial" pitchFamily="34" charset="0"/>
                <a:ea typeface="Arial" pitchFamily="34" charset="-122"/>
                <a:cs typeface="Arial" pitchFamily="34" charset="-120"/>
              </a:rPr>
              <a:t>Sec. 802</a:t>
            </a:r>
            <a:endParaRPr lang="en-US" sz="1000" dirty="0"/>
          </a:p>
        </p:txBody>
      </p:sp>
      <p:sp>
        <p:nvSpPr>
          <p:cNvPr id="24" name="Text 22"/>
          <p:cNvSpPr/>
          <p:nvPr/>
        </p:nvSpPr>
        <p:spPr>
          <a:xfrm>
            <a:off x="6324600" y="1691640"/>
            <a:ext cx="2133600" cy="777240"/>
          </a:xfrm>
          <a:prstGeom prst="rect">
            <a:avLst/>
          </a:prstGeom>
          <a:noFill/>
          <a:ln/>
        </p:spPr>
        <p:txBody>
          <a:bodyPr wrap="square" lIns="0" tIns="0" rIns="0" bIns="0" rtlCol="0" anchor="t"/>
          <a:lstStyle/>
          <a:p>
            <a:pPr indent="0" marL="0">
              <a:buNone/>
            </a:pPr>
            <a:r>
              <a:rPr lang="en-US" sz="1300" b="1" dirty="0">
                <a:solidFill>
                  <a:srgbClr val="154360"/>
                </a:solidFill>
                <a:latin typeface="Arial" pitchFamily="34" charset="0"/>
                <a:ea typeface="Arial" pitchFamily="34" charset="-122"/>
                <a:cs typeface="Arial" pitchFamily="34" charset="-120"/>
              </a:rPr>
              <a:t>Streamlining Rural Housing Act</a:t>
            </a:r>
            <a:endParaRPr lang="en-US" sz="1300" dirty="0"/>
          </a:p>
        </p:txBody>
      </p:sp>
      <p:sp>
        <p:nvSpPr>
          <p:cNvPr id="25" name="Text 23"/>
          <p:cNvSpPr/>
          <p:nvPr/>
        </p:nvSpPr>
        <p:spPr>
          <a:xfrm>
            <a:off x="6324600" y="2514600"/>
            <a:ext cx="2133600" cy="1828800"/>
          </a:xfrm>
          <a:prstGeom prst="rect">
            <a:avLst/>
          </a:prstGeom>
          <a:noFill/>
          <a:ln/>
        </p:spPr>
        <p:txBody>
          <a:bodyPr wrap="square" lIns="0" tIns="0" rIns="0" bIns="0" rtlCol="0" anchor="t"/>
          <a:lstStyle/>
          <a:p>
            <a:pPr indent="0" marL="0">
              <a:buNone/>
            </a:pPr>
            <a:r>
              <a:rPr lang="en-US" sz="1100" dirty="0">
                <a:solidFill>
                  <a:srgbClr val="1A1A2E"/>
                </a:solidFill>
                <a:latin typeface="Arial" pitchFamily="34" charset="0"/>
                <a:ea typeface="Arial" pitchFamily="34" charset="-122"/>
                <a:cs typeface="Arial" pitchFamily="34" charset="-120"/>
              </a:rPr>
              <a:t>Targets the double environmental reviews and duplicate inspections that slow projects funded by both HUD and USDA. Within 180 days the two departments must sign an MOU to evaluate categorical exclusions, designate a lead agency and adopt each other’s environmental…</a:t>
            </a:r>
            <a:endParaRPr lang="en-US" sz="11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92608"/>
            <a:ext cx="8229600" cy="457200"/>
          </a:xfrm>
          <a:prstGeom prst="rect">
            <a:avLst/>
          </a:prstGeom>
          <a:noFill/>
          <a:ln/>
        </p:spPr>
        <p:txBody>
          <a:bodyPr wrap="square" lIns="0" tIns="0" rIns="0" bIns="0" rtlCol="0" anchor="ctr"/>
          <a:lstStyle/>
          <a:p>
            <a:pPr indent="0" marL="0">
              <a:buNone/>
            </a:pPr>
            <a:r>
              <a:rPr lang="en-US" sz="2600" b="1" dirty="0">
                <a:solidFill>
                  <a:srgbClr val="154360"/>
                </a:solidFill>
                <a:latin typeface="Arial" pitchFamily="34" charset="0"/>
                <a:ea typeface="Arial" pitchFamily="34" charset="-122"/>
                <a:cs typeface="Arial" pitchFamily="34" charset="-120"/>
              </a:rPr>
              <a:t>What changes for Rural &amp; Tribal Housing</a:t>
            </a:r>
            <a:endParaRPr lang="en-US" sz="2600" dirty="0"/>
          </a:p>
        </p:txBody>
      </p:sp>
      <p:sp>
        <p:nvSpPr>
          <p:cNvPr id="3" name="Text 1"/>
          <p:cNvSpPr/>
          <p:nvPr/>
        </p:nvSpPr>
        <p:spPr>
          <a:xfrm>
            <a:off x="457200" y="749808"/>
            <a:ext cx="8229600" cy="256032"/>
          </a:xfrm>
          <a:prstGeom prst="rect">
            <a:avLst/>
          </a:prstGeom>
          <a:noFill/>
          <a:ln/>
        </p:spPr>
        <p:txBody>
          <a:bodyPr wrap="square" lIns="0" tIns="0" rIns="0" bIns="0" rtlCol="0" anchor="ctr"/>
          <a:lstStyle/>
          <a:p>
            <a:pPr indent="0" marL="0">
              <a:buNone/>
            </a:pPr>
            <a:r>
              <a:rPr lang="en-US" sz="1100" dirty="0">
                <a:solidFill>
                  <a:srgbClr val="4B5563"/>
                </a:solidFill>
                <a:latin typeface="Arial" pitchFamily="34" charset="0"/>
                <a:ea typeface="Arial" pitchFamily="34" charset="-122"/>
                <a:cs typeface="Arial" pitchFamily="34" charset="-120"/>
              </a:rPr>
              <a:t>Key sections (2 of 4) — plain-language summaries; see the hub for full text and citations</a:t>
            </a:r>
            <a:endParaRPr lang="en-US" sz="1100" dirty="0"/>
          </a:p>
        </p:txBody>
      </p:sp>
      <p:sp>
        <p:nvSpPr>
          <p:cNvPr id="4" name="Shape 2"/>
          <p:cNvSpPr/>
          <p:nvPr/>
        </p:nvSpPr>
        <p:spPr>
          <a:xfrm>
            <a:off x="457200" y="4754880"/>
            <a:ext cx="176981" cy="76692"/>
          </a:xfrm>
          <a:custGeom>
            <a:avLst/>
            <a:gdLst/>
            <a:ahLst/>
            <a:cxnLst/>
            <a:rect l="l" t="t" r="r" b="b"/>
            <a:pathLst>
              <a:path w="176981" h="76692">
                <a:moveTo>
                  <a:pt x="0" y="76692"/>
                </a:moveTo>
                <a:lnTo>
                  <a:pt x="88490" y="0"/>
                </a:lnTo>
                <a:lnTo>
                  <a:pt x="176981" y="76692"/>
                </a:lnTo>
                <a:lnTo>
                  <a:pt x="141585" y="76692"/>
                </a:lnTo>
                <a:lnTo>
                  <a:pt x="88490" y="30972"/>
                </a:lnTo>
                <a:lnTo>
                  <a:pt x="35396" y="76692"/>
                </a:lnTo>
                <a:close/>
              </a:path>
            </a:pathLst>
          </a:custGeom>
          <a:solidFill>
            <a:srgbClr val="154360"/>
          </a:solidFill>
          <a:ln w="12700">
            <a:solidFill>
              <a:srgbClr val="154360"/>
            </a:solidFill>
            <a:prstDash val="solid"/>
          </a:ln>
        </p:spPr>
      </p:sp>
      <p:sp>
        <p:nvSpPr>
          <p:cNvPr id="5" name="Shape 3"/>
          <p:cNvSpPr/>
          <p:nvPr/>
        </p:nvSpPr>
        <p:spPr>
          <a:xfrm>
            <a:off x="480797" y="4843370"/>
            <a:ext cx="58994" cy="41295"/>
          </a:xfrm>
          <a:prstGeom prst="roundRect">
            <a:avLst>
              <a:gd name="adj" fmla="val 14286"/>
            </a:avLst>
          </a:prstGeom>
          <a:solidFill>
            <a:srgbClr val="1B4F72"/>
          </a:solidFill>
          <a:ln w="12700">
            <a:solidFill>
              <a:srgbClr val="1B4F72"/>
            </a:solidFill>
            <a:prstDash val="solid"/>
          </a:ln>
        </p:spPr>
      </p:sp>
      <p:sp>
        <p:nvSpPr>
          <p:cNvPr id="6" name="Shape 4"/>
          <p:cNvSpPr/>
          <p:nvPr/>
        </p:nvSpPr>
        <p:spPr>
          <a:xfrm>
            <a:off x="551590" y="4843370"/>
            <a:ext cx="58994" cy="41295"/>
          </a:xfrm>
          <a:prstGeom prst="roundRect">
            <a:avLst>
              <a:gd name="adj" fmla="val 14286"/>
            </a:avLst>
          </a:prstGeom>
          <a:solidFill>
            <a:srgbClr val="D98E2B"/>
          </a:solidFill>
          <a:ln w="12700">
            <a:solidFill>
              <a:srgbClr val="D98E2B"/>
            </a:solidFill>
            <a:prstDash val="solid"/>
          </a:ln>
        </p:spPr>
      </p:sp>
      <p:sp>
        <p:nvSpPr>
          <p:cNvPr id="7" name="Shape 5"/>
          <p:cNvSpPr/>
          <p:nvPr/>
        </p:nvSpPr>
        <p:spPr>
          <a:xfrm>
            <a:off x="480797" y="4896465"/>
            <a:ext cx="58994" cy="41295"/>
          </a:xfrm>
          <a:prstGeom prst="roundRect">
            <a:avLst>
              <a:gd name="adj" fmla="val 14286"/>
            </a:avLst>
          </a:prstGeom>
          <a:solidFill>
            <a:srgbClr val="1B4F72"/>
          </a:solidFill>
          <a:ln w="12700">
            <a:solidFill>
              <a:srgbClr val="1B4F72"/>
            </a:solidFill>
            <a:prstDash val="solid"/>
          </a:ln>
        </p:spPr>
      </p:sp>
      <p:sp>
        <p:nvSpPr>
          <p:cNvPr id="8" name="Shape 6"/>
          <p:cNvSpPr/>
          <p:nvPr/>
        </p:nvSpPr>
        <p:spPr>
          <a:xfrm>
            <a:off x="551590" y="4896465"/>
            <a:ext cx="58994" cy="41295"/>
          </a:xfrm>
          <a:prstGeom prst="roundRect">
            <a:avLst>
              <a:gd name="adj" fmla="val 14286"/>
            </a:avLst>
          </a:prstGeom>
          <a:solidFill>
            <a:srgbClr val="1B4F72"/>
          </a:solidFill>
          <a:ln w="12700">
            <a:solidFill>
              <a:srgbClr val="1B4F72"/>
            </a:solidFill>
            <a:prstDash val="solid"/>
          </a:ln>
        </p:spPr>
      </p:sp>
      <p:sp>
        <p:nvSpPr>
          <p:cNvPr id="9" name="Text 7"/>
          <p:cNvSpPr/>
          <p:nvPr/>
        </p:nvSpPr>
        <p:spPr>
          <a:xfrm>
            <a:off x="731520" y="4727448"/>
            <a:ext cx="4572000" cy="237744"/>
          </a:xfrm>
          <a:prstGeom prst="rect">
            <a:avLst/>
          </a:prstGeom>
          <a:noFill/>
          <a:ln/>
        </p:spPr>
        <p:txBody>
          <a:bodyPr wrap="square" lIns="0" tIns="0" rIns="0" bIns="0" rtlCol="0" anchor="ctr"/>
          <a:lstStyle/>
          <a:p>
            <a:pPr indent="0" marL="0">
              <a:buNone/>
            </a:pPr>
            <a:r>
              <a:rPr lang="en-US" sz="900" dirty="0">
                <a:solidFill>
                  <a:srgbClr val="4B5563"/>
                </a:solidFill>
                <a:latin typeface="Arial" pitchFamily="34" charset="0"/>
                <a:ea typeface="Arial" pitchFamily="34" charset="-122"/>
                <a:cs typeface="Arial" pitchFamily="34" charset="-120"/>
              </a:rPr>
              <a:t>AI Housers · aihousers.com/road-to-housing</a:t>
            </a:r>
            <a:endParaRPr lang="en-US" sz="900" dirty="0"/>
          </a:p>
        </p:txBody>
      </p:sp>
      <p:sp>
        <p:nvSpPr>
          <p:cNvPr id="10" name="Text 8"/>
          <p:cNvSpPr/>
          <p:nvPr/>
        </p:nvSpPr>
        <p:spPr>
          <a:xfrm>
            <a:off x="8138160" y="4727448"/>
            <a:ext cx="548640" cy="237744"/>
          </a:xfrm>
          <a:prstGeom prst="rect">
            <a:avLst/>
          </a:prstGeom>
          <a:noFill/>
          <a:ln/>
        </p:spPr>
        <p:txBody>
          <a:bodyPr wrap="square" lIns="0" tIns="0" rIns="0" bIns="0" rtlCol="0" anchor="ctr"/>
          <a:lstStyle/>
          <a:p>
            <a:pPr algn="r" indent="0" marL="0">
              <a:buNone/>
            </a:pPr>
            <a:r>
              <a:rPr lang="en-US" sz="900" dirty="0">
                <a:solidFill>
                  <a:srgbClr val="4B5563"/>
                </a:solidFill>
                <a:latin typeface="Arial" pitchFamily="34" charset="0"/>
                <a:ea typeface="Arial" pitchFamily="34" charset="-122"/>
                <a:cs typeface="Arial" pitchFamily="34" charset="-120"/>
              </a:rPr>
              <a:t>6</a:t>
            </a:r>
            <a:endParaRPr lang="en-US" sz="900" dirty="0"/>
          </a:p>
        </p:txBody>
      </p:sp>
      <p:sp>
        <p:nvSpPr>
          <p:cNvPr id="11" name="Shape 9"/>
          <p:cNvSpPr/>
          <p:nvPr/>
        </p:nvSpPr>
        <p:spPr>
          <a:xfrm>
            <a:off x="457200" y="1188720"/>
            <a:ext cx="2590800" cy="3291840"/>
          </a:xfrm>
          <a:prstGeom prst="roundRect">
            <a:avLst>
              <a:gd name="adj" fmla="val 2824"/>
            </a:avLst>
          </a:prstGeom>
          <a:solidFill>
            <a:srgbClr val="EFF2F6"/>
          </a:solidFill>
          <a:ln w="12700">
            <a:solidFill>
              <a:srgbClr val="EFF2F6"/>
            </a:solidFill>
            <a:prstDash val="solid"/>
          </a:ln>
        </p:spPr>
      </p:sp>
      <p:sp>
        <p:nvSpPr>
          <p:cNvPr id="12" name="Shape 10"/>
          <p:cNvSpPr/>
          <p:nvPr/>
        </p:nvSpPr>
        <p:spPr>
          <a:xfrm>
            <a:off x="685800" y="1463040"/>
            <a:ext cx="128016" cy="89611"/>
          </a:xfrm>
          <a:prstGeom prst="roundRect">
            <a:avLst>
              <a:gd name="adj" fmla="val 14286"/>
            </a:avLst>
          </a:prstGeom>
          <a:solidFill>
            <a:srgbClr val="D98E2B"/>
          </a:solidFill>
          <a:ln w="12700">
            <a:solidFill>
              <a:srgbClr val="D98E2B"/>
            </a:solidFill>
            <a:prstDash val="solid"/>
          </a:ln>
        </p:spPr>
      </p:sp>
      <p:sp>
        <p:nvSpPr>
          <p:cNvPr id="13" name="Text 11"/>
          <p:cNvSpPr/>
          <p:nvPr/>
        </p:nvSpPr>
        <p:spPr>
          <a:xfrm>
            <a:off x="886968" y="1371600"/>
            <a:ext cx="1950720" cy="274320"/>
          </a:xfrm>
          <a:prstGeom prst="rect">
            <a:avLst/>
          </a:prstGeom>
          <a:noFill/>
          <a:ln/>
        </p:spPr>
        <p:txBody>
          <a:bodyPr wrap="square" lIns="0" tIns="0" rIns="0" bIns="0" rtlCol="0" anchor="ctr"/>
          <a:lstStyle/>
          <a:p>
            <a:pPr indent="0" marL="0">
              <a:buNone/>
            </a:pPr>
            <a:r>
              <a:rPr lang="en-US" sz="1000" b="1" dirty="0">
                <a:solidFill>
                  <a:srgbClr val="A66A15"/>
                </a:solidFill>
                <a:latin typeface="Arial" pitchFamily="34" charset="0"/>
                <a:ea typeface="Arial" pitchFamily="34" charset="-122"/>
                <a:cs typeface="Arial" pitchFamily="34" charset="-120"/>
              </a:rPr>
              <a:t>Sec. 405</a:t>
            </a:r>
            <a:endParaRPr lang="en-US" sz="1000" dirty="0"/>
          </a:p>
        </p:txBody>
      </p:sp>
      <p:sp>
        <p:nvSpPr>
          <p:cNvPr id="14" name="Text 12"/>
          <p:cNvSpPr/>
          <p:nvPr/>
        </p:nvSpPr>
        <p:spPr>
          <a:xfrm>
            <a:off x="685800" y="1691640"/>
            <a:ext cx="2133600" cy="777240"/>
          </a:xfrm>
          <a:prstGeom prst="rect">
            <a:avLst/>
          </a:prstGeom>
          <a:noFill/>
          <a:ln/>
        </p:spPr>
        <p:txBody>
          <a:bodyPr wrap="square" lIns="0" tIns="0" rIns="0" bIns="0" rtlCol="0" anchor="t"/>
          <a:lstStyle/>
          <a:p>
            <a:pPr indent="0" marL="0">
              <a:buNone/>
            </a:pPr>
            <a:r>
              <a:rPr lang="en-US" sz="1300" b="1" dirty="0">
                <a:solidFill>
                  <a:srgbClr val="154360"/>
                </a:solidFill>
                <a:latin typeface="Arial" pitchFamily="34" charset="0"/>
                <a:ea typeface="Arial" pitchFamily="34" charset="-122"/>
                <a:cs typeface="Arial" pitchFamily="34" charset="-120"/>
              </a:rPr>
              <a:t>Choice in Affordable Housing Act</a:t>
            </a:r>
            <a:endParaRPr lang="en-US" sz="1300" dirty="0"/>
          </a:p>
        </p:txBody>
      </p:sp>
      <p:sp>
        <p:nvSpPr>
          <p:cNvPr id="15" name="Text 13"/>
          <p:cNvSpPr/>
          <p:nvPr/>
        </p:nvSpPr>
        <p:spPr>
          <a:xfrm>
            <a:off x="685800" y="2514600"/>
            <a:ext cx="2133600" cy="1828800"/>
          </a:xfrm>
          <a:prstGeom prst="rect">
            <a:avLst/>
          </a:prstGeom>
          <a:noFill/>
          <a:ln/>
        </p:spPr>
        <p:txBody>
          <a:bodyPr wrap="square" lIns="0" tIns="0" rIns="0" bIns="0" rtlCol="0" anchor="t"/>
          <a:lstStyle/>
          <a:p>
            <a:pPr indent="0" marL="0">
              <a:buNone/>
            </a:pPr>
            <a:r>
              <a:rPr lang="en-US" sz="1100" dirty="0">
                <a:solidFill>
                  <a:srgbClr val="1A1A2E"/>
                </a:solidFill>
                <a:latin typeface="Arial" pitchFamily="34" charset="0"/>
                <a:ea typeface="Arial" pitchFamily="34" charset="-122"/>
                <a:cs typeface="Arial" pitchFamily="34" charset="-120"/>
              </a:rPr>
              <a:t>Streamlines Housing Choice Voucher inspections. A unit in a LIHTC, HOME-assisted, or USDA Rural Housing Service-assisted property that passed a physical inspection in the prior 12 months is deemed to meet HCV inspection requirements if the PHA can obtain the results…</a:t>
            </a:r>
            <a:endParaRPr lang="en-US" sz="1100" dirty="0"/>
          </a:p>
        </p:txBody>
      </p:sp>
      <p:sp>
        <p:nvSpPr>
          <p:cNvPr id="16" name="Shape 14"/>
          <p:cNvSpPr/>
          <p:nvPr/>
        </p:nvSpPr>
        <p:spPr>
          <a:xfrm>
            <a:off x="3276600" y="1188720"/>
            <a:ext cx="2590800" cy="3291840"/>
          </a:xfrm>
          <a:prstGeom prst="roundRect">
            <a:avLst>
              <a:gd name="adj" fmla="val 2824"/>
            </a:avLst>
          </a:prstGeom>
          <a:solidFill>
            <a:srgbClr val="EFF2F6"/>
          </a:solidFill>
          <a:ln w="12700">
            <a:solidFill>
              <a:srgbClr val="EFF2F6"/>
            </a:solidFill>
            <a:prstDash val="solid"/>
          </a:ln>
        </p:spPr>
      </p:sp>
      <p:sp>
        <p:nvSpPr>
          <p:cNvPr id="17" name="Shape 15"/>
          <p:cNvSpPr/>
          <p:nvPr/>
        </p:nvSpPr>
        <p:spPr>
          <a:xfrm>
            <a:off x="3505200" y="1463040"/>
            <a:ext cx="128016" cy="89611"/>
          </a:xfrm>
          <a:prstGeom prst="roundRect">
            <a:avLst>
              <a:gd name="adj" fmla="val 14286"/>
            </a:avLst>
          </a:prstGeom>
          <a:solidFill>
            <a:srgbClr val="D98E2B"/>
          </a:solidFill>
          <a:ln w="12700">
            <a:solidFill>
              <a:srgbClr val="D98E2B"/>
            </a:solidFill>
            <a:prstDash val="solid"/>
          </a:ln>
        </p:spPr>
      </p:sp>
      <p:sp>
        <p:nvSpPr>
          <p:cNvPr id="18" name="Text 16"/>
          <p:cNvSpPr/>
          <p:nvPr/>
        </p:nvSpPr>
        <p:spPr>
          <a:xfrm>
            <a:off x="3706368" y="1371600"/>
            <a:ext cx="1950720" cy="274320"/>
          </a:xfrm>
          <a:prstGeom prst="rect">
            <a:avLst/>
          </a:prstGeom>
          <a:noFill/>
          <a:ln/>
        </p:spPr>
        <p:txBody>
          <a:bodyPr wrap="square" lIns="0" tIns="0" rIns="0" bIns="0" rtlCol="0" anchor="ctr"/>
          <a:lstStyle/>
          <a:p>
            <a:pPr indent="0" marL="0">
              <a:buNone/>
            </a:pPr>
            <a:r>
              <a:rPr lang="en-US" sz="1000" b="1" dirty="0">
                <a:solidFill>
                  <a:srgbClr val="A66A15"/>
                </a:solidFill>
                <a:latin typeface="Arial" pitchFamily="34" charset="0"/>
                <a:ea typeface="Arial" pitchFamily="34" charset="-122"/>
                <a:cs typeface="Arial" pitchFamily="34" charset="-120"/>
              </a:rPr>
              <a:t>Sec. 209</a:t>
            </a:r>
            <a:endParaRPr lang="en-US" sz="1000" dirty="0"/>
          </a:p>
        </p:txBody>
      </p:sp>
      <p:sp>
        <p:nvSpPr>
          <p:cNvPr id="19" name="Text 17"/>
          <p:cNvSpPr/>
          <p:nvPr/>
        </p:nvSpPr>
        <p:spPr>
          <a:xfrm>
            <a:off x="3505200" y="1691640"/>
            <a:ext cx="2133600" cy="777240"/>
          </a:xfrm>
          <a:prstGeom prst="rect">
            <a:avLst/>
          </a:prstGeom>
          <a:noFill/>
          <a:ln/>
        </p:spPr>
        <p:txBody>
          <a:bodyPr wrap="square" lIns="0" tIns="0" rIns="0" bIns="0" rtlCol="0" anchor="t"/>
          <a:lstStyle/>
          <a:p>
            <a:pPr indent="0" marL="0">
              <a:buNone/>
            </a:pPr>
            <a:r>
              <a:rPr lang="en-US" sz="1300" b="1" dirty="0">
                <a:solidFill>
                  <a:srgbClr val="154360"/>
                </a:solidFill>
                <a:latin typeface="Arial" pitchFamily="34" charset="0"/>
                <a:ea typeface="Arial" pitchFamily="34" charset="-122"/>
                <a:cs typeface="Arial" pitchFamily="34" charset="-120"/>
              </a:rPr>
              <a:t>Accelerating Home Building Act</a:t>
            </a:r>
            <a:endParaRPr lang="en-US" sz="1300" dirty="0"/>
          </a:p>
        </p:txBody>
      </p:sp>
      <p:sp>
        <p:nvSpPr>
          <p:cNvPr id="20" name="Text 18"/>
          <p:cNvSpPr/>
          <p:nvPr/>
        </p:nvSpPr>
        <p:spPr>
          <a:xfrm>
            <a:off x="3505200" y="2514600"/>
            <a:ext cx="2133600" cy="1828800"/>
          </a:xfrm>
          <a:prstGeom prst="rect">
            <a:avLst/>
          </a:prstGeom>
          <a:noFill/>
          <a:ln/>
        </p:spPr>
        <p:txBody>
          <a:bodyPr wrap="square" lIns="0" tIns="0" rIns="0" bIns="0" rtlCol="0" anchor="t"/>
          <a:lstStyle/>
          <a:p>
            <a:pPr indent="0" marL="0">
              <a:buNone/>
            </a:pPr>
            <a:r>
              <a:rPr lang="en-US" sz="1100" dirty="0">
                <a:solidFill>
                  <a:srgbClr val="1A1A2E"/>
                </a:solidFill>
                <a:latin typeface="Arial" pitchFamily="34" charset="0"/>
                <a:ea typeface="Arial" pitchFamily="34" charset="-122"/>
                <a:cs typeface="Arial" pitchFamily="34" charset="-120"/>
              </a:rPr>
              <a:t>Authorizes HUD grants to local governments, municipal membership organizations, and Tribes to select pre-reviewed designs — "pattern books" — for small mixed-income housing types of up to 25 units…</a:t>
            </a:r>
            <a:endParaRPr lang="en-US" sz="1100" dirty="0"/>
          </a:p>
        </p:txBody>
      </p:sp>
      <p:sp>
        <p:nvSpPr>
          <p:cNvPr id="21" name="Shape 19"/>
          <p:cNvSpPr/>
          <p:nvPr/>
        </p:nvSpPr>
        <p:spPr>
          <a:xfrm>
            <a:off x="6096000" y="1188720"/>
            <a:ext cx="2590800" cy="3291840"/>
          </a:xfrm>
          <a:prstGeom prst="roundRect">
            <a:avLst>
              <a:gd name="adj" fmla="val 2824"/>
            </a:avLst>
          </a:prstGeom>
          <a:solidFill>
            <a:srgbClr val="EFF2F6"/>
          </a:solidFill>
          <a:ln w="12700">
            <a:solidFill>
              <a:srgbClr val="EFF2F6"/>
            </a:solidFill>
            <a:prstDash val="solid"/>
          </a:ln>
        </p:spPr>
      </p:sp>
      <p:sp>
        <p:nvSpPr>
          <p:cNvPr id="22" name="Shape 20"/>
          <p:cNvSpPr/>
          <p:nvPr/>
        </p:nvSpPr>
        <p:spPr>
          <a:xfrm>
            <a:off x="6324600" y="1463040"/>
            <a:ext cx="128016" cy="89611"/>
          </a:xfrm>
          <a:prstGeom prst="roundRect">
            <a:avLst>
              <a:gd name="adj" fmla="val 14286"/>
            </a:avLst>
          </a:prstGeom>
          <a:solidFill>
            <a:srgbClr val="D98E2B"/>
          </a:solidFill>
          <a:ln w="12700">
            <a:solidFill>
              <a:srgbClr val="D98E2B"/>
            </a:solidFill>
            <a:prstDash val="solid"/>
          </a:ln>
        </p:spPr>
      </p:sp>
      <p:sp>
        <p:nvSpPr>
          <p:cNvPr id="23" name="Text 21"/>
          <p:cNvSpPr/>
          <p:nvPr/>
        </p:nvSpPr>
        <p:spPr>
          <a:xfrm>
            <a:off x="6525768" y="1371600"/>
            <a:ext cx="1950720" cy="274320"/>
          </a:xfrm>
          <a:prstGeom prst="rect">
            <a:avLst/>
          </a:prstGeom>
          <a:noFill/>
          <a:ln/>
        </p:spPr>
        <p:txBody>
          <a:bodyPr wrap="square" lIns="0" tIns="0" rIns="0" bIns="0" rtlCol="0" anchor="ctr"/>
          <a:lstStyle/>
          <a:p>
            <a:pPr indent="0" marL="0">
              <a:buNone/>
            </a:pPr>
            <a:r>
              <a:rPr lang="en-US" sz="1000" b="1" dirty="0">
                <a:solidFill>
                  <a:srgbClr val="A66A15"/>
                </a:solidFill>
                <a:latin typeface="Arial" pitchFamily="34" charset="0"/>
                <a:ea typeface="Arial" pitchFamily="34" charset="-122"/>
                <a:cs typeface="Arial" pitchFamily="34" charset="-120"/>
              </a:rPr>
              <a:t>Sec. 304</a:t>
            </a:r>
            <a:endParaRPr lang="en-US" sz="1000" dirty="0"/>
          </a:p>
        </p:txBody>
      </p:sp>
      <p:sp>
        <p:nvSpPr>
          <p:cNvPr id="24" name="Text 22"/>
          <p:cNvSpPr/>
          <p:nvPr/>
        </p:nvSpPr>
        <p:spPr>
          <a:xfrm>
            <a:off x="6324600" y="1691640"/>
            <a:ext cx="2133600" cy="777240"/>
          </a:xfrm>
          <a:prstGeom prst="rect">
            <a:avLst/>
          </a:prstGeom>
          <a:noFill/>
          <a:ln/>
        </p:spPr>
        <p:txBody>
          <a:bodyPr wrap="square" lIns="0" tIns="0" rIns="0" bIns="0" rtlCol="0" anchor="t"/>
          <a:lstStyle/>
          <a:p>
            <a:pPr indent="0" marL="0">
              <a:buNone/>
            </a:pPr>
            <a:r>
              <a:rPr lang="en-US" sz="1300" b="1" dirty="0">
                <a:solidFill>
                  <a:srgbClr val="154360"/>
                </a:solidFill>
                <a:latin typeface="Arial" pitchFamily="34" charset="0"/>
                <a:ea typeface="Arial" pitchFamily="34" charset="-122"/>
                <a:cs typeface="Arial" pitchFamily="34" charset="-120"/>
              </a:rPr>
              <a:t>PRICE Act</a:t>
            </a:r>
            <a:endParaRPr lang="en-US" sz="1300" dirty="0"/>
          </a:p>
        </p:txBody>
      </p:sp>
      <p:sp>
        <p:nvSpPr>
          <p:cNvPr id="25" name="Text 23"/>
          <p:cNvSpPr/>
          <p:nvPr/>
        </p:nvSpPr>
        <p:spPr>
          <a:xfrm>
            <a:off x="6324600" y="2514600"/>
            <a:ext cx="2133600" cy="1828800"/>
          </a:xfrm>
          <a:prstGeom prst="rect">
            <a:avLst/>
          </a:prstGeom>
          <a:noFill/>
          <a:ln/>
        </p:spPr>
        <p:txBody>
          <a:bodyPr wrap="square" lIns="0" tIns="0" rIns="0" bIns="0" rtlCol="0" anchor="t"/>
          <a:lstStyle/>
          <a:p>
            <a:pPr indent="0" marL="0">
              <a:buNone/>
            </a:pPr>
            <a:r>
              <a:rPr lang="en-US" sz="1100" dirty="0">
                <a:solidFill>
                  <a:srgbClr val="1A1A2E"/>
                </a:solidFill>
                <a:latin typeface="Arial" pitchFamily="34" charset="0"/>
                <a:ea typeface="Arial" pitchFamily="34" charset="-122"/>
                <a:cs typeface="Arial" pitchFamily="34" charset="-120"/>
              </a:rPr>
              <a:t>Codifies HUD’s PRICE program as new Section 123 of the Housing and Community Development Act, captioned "Preservation and Reinvestment for Community Enhancement" (HUD’s administrative name for the program does include "Initiative"): competitive grants, subject to…</a:t>
            </a:r>
            <a:endParaRPr lang="en-US" sz="11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92608"/>
            <a:ext cx="8229600" cy="457200"/>
          </a:xfrm>
          <a:prstGeom prst="rect">
            <a:avLst/>
          </a:prstGeom>
          <a:noFill/>
          <a:ln/>
        </p:spPr>
        <p:txBody>
          <a:bodyPr wrap="square" lIns="0" tIns="0" rIns="0" bIns="0" rtlCol="0" anchor="ctr"/>
          <a:lstStyle/>
          <a:p>
            <a:pPr indent="0" marL="0">
              <a:buNone/>
            </a:pPr>
            <a:r>
              <a:rPr lang="en-US" sz="2600" b="1" dirty="0">
                <a:solidFill>
                  <a:srgbClr val="154360"/>
                </a:solidFill>
                <a:latin typeface="Arial" pitchFamily="34" charset="0"/>
                <a:ea typeface="Arial" pitchFamily="34" charset="-122"/>
                <a:cs typeface="Arial" pitchFamily="34" charset="-120"/>
              </a:rPr>
              <a:t>What changes for Rural &amp; Tribal Housing</a:t>
            </a:r>
            <a:endParaRPr lang="en-US" sz="2600" dirty="0"/>
          </a:p>
        </p:txBody>
      </p:sp>
      <p:sp>
        <p:nvSpPr>
          <p:cNvPr id="3" name="Text 1"/>
          <p:cNvSpPr/>
          <p:nvPr/>
        </p:nvSpPr>
        <p:spPr>
          <a:xfrm>
            <a:off x="457200" y="749808"/>
            <a:ext cx="8229600" cy="256032"/>
          </a:xfrm>
          <a:prstGeom prst="rect">
            <a:avLst/>
          </a:prstGeom>
          <a:noFill/>
          <a:ln/>
        </p:spPr>
        <p:txBody>
          <a:bodyPr wrap="square" lIns="0" tIns="0" rIns="0" bIns="0" rtlCol="0" anchor="ctr"/>
          <a:lstStyle/>
          <a:p>
            <a:pPr indent="0" marL="0">
              <a:buNone/>
            </a:pPr>
            <a:r>
              <a:rPr lang="en-US" sz="1100" dirty="0">
                <a:solidFill>
                  <a:srgbClr val="4B5563"/>
                </a:solidFill>
                <a:latin typeface="Arial" pitchFamily="34" charset="0"/>
                <a:ea typeface="Arial" pitchFamily="34" charset="-122"/>
                <a:cs typeface="Arial" pitchFamily="34" charset="-120"/>
              </a:rPr>
              <a:t>Key sections (3 of 4) — plain-language summaries; see the hub for full text and citations</a:t>
            </a:r>
            <a:endParaRPr lang="en-US" sz="1100" dirty="0"/>
          </a:p>
        </p:txBody>
      </p:sp>
      <p:sp>
        <p:nvSpPr>
          <p:cNvPr id="4" name="Shape 2"/>
          <p:cNvSpPr/>
          <p:nvPr/>
        </p:nvSpPr>
        <p:spPr>
          <a:xfrm>
            <a:off x="457200" y="4754880"/>
            <a:ext cx="176981" cy="76692"/>
          </a:xfrm>
          <a:custGeom>
            <a:avLst/>
            <a:gdLst/>
            <a:ahLst/>
            <a:cxnLst/>
            <a:rect l="l" t="t" r="r" b="b"/>
            <a:pathLst>
              <a:path w="176981" h="76692">
                <a:moveTo>
                  <a:pt x="0" y="76692"/>
                </a:moveTo>
                <a:lnTo>
                  <a:pt x="88490" y="0"/>
                </a:lnTo>
                <a:lnTo>
                  <a:pt x="176981" y="76692"/>
                </a:lnTo>
                <a:lnTo>
                  <a:pt x="141585" y="76692"/>
                </a:lnTo>
                <a:lnTo>
                  <a:pt x="88490" y="30972"/>
                </a:lnTo>
                <a:lnTo>
                  <a:pt x="35396" y="76692"/>
                </a:lnTo>
                <a:close/>
              </a:path>
            </a:pathLst>
          </a:custGeom>
          <a:solidFill>
            <a:srgbClr val="154360"/>
          </a:solidFill>
          <a:ln w="12700">
            <a:solidFill>
              <a:srgbClr val="154360"/>
            </a:solidFill>
            <a:prstDash val="solid"/>
          </a:ln>
        </p:spPr>
      </p:sp>
      <p:sp>
        <p:nvSpPr>
          <p:cNvPr id="5" name="Shape 3"/>
          <p:cNvSpPr/>
          <p:nvPr/>
        </p:nvSpPr>
        <p:spPr>
          <a:xfrm>
            <a:off x="480797" y="4843370"/>
            <a:ext cx="58994" cy="41295"/>
          </a:xfrm>
          <a:prstGeom prst="roundRect">
            <a:avLst>
              <a:gd name="adj" fmla="val 14286"/>
            </a:avLst>
          </a:prstGeom>
          <a:solidFill>
            <a:srgbClr val="1B4F72"/>
          </a:solidFill>
          <a:ln w="12700">
            <a:solidFill>
              <a:srgbClr val="1B4F72"/>
            </a:solidFill>
            <a:prstDash val="solid"/>
          </a:ln>
        </p:spPr>
      </p:sp>
      <p:sp>
        <p:nvSpPr>
          <p:cNvPr id="6" name="Shape 4"/>
          <p:cNvSpPr/>
          <p:nvPr/>
        </p:nvSpPr>
        <p:spPr>
          <a:xfrm>
            <a:off x="551590" y="4843370"/>
            <a:ext cx="58994" cy="41295"/>
          </a:xfrm>
          <a:prstGeom prst="roundRect">
            <a:avLst>
              <a:gd name="adj" fmla="val 14286"/>
            </a:avLst>
          </a:prstGeom>
          <a:solidFill>
            <a:srgbClr val="D98E2B"/>
          </a:solidFill>
          <a:ln w="12700">
            <a:solidFill>
              <a:srgbClr val="D98E2B"/>
            </a:solidFill>
            <a:prstDash val="solid"/>
          </a:ln>
        </p:spPr>
      </p:sp>
      <p:sp>
        <p:nvSpPr>
          <p:cNvPr id="7" name="Shape 5"/>
          <p:cNvSpPr/>
          <p:nvPr/>
        </p:nvSpPr>
        <p:spPr>
          <a:xfrm>
            <a:off x="480797" y="4896465"/>
            <a:ext cx="58994" cy="41295"/>
          </a:xfrm>
          <a:prstGeom prst="roundRect">
            <a:avLst>
              <a:gd name="adj" fmla="val 14286"/>
            </a:avLst>
          </a:prstGeom>
          <a:solidFill>
            <a:srgbClr val="1B4F72"/>
          </a:solidFill>
          <a:ln w="12700">
            <a:solidFill>
              <a:srgbClr val="1B4F72"/>
            </a:solidFill>
            <a:prstDash val="solid"/>
          </a:ln>
        </p:spPr>
      </p:sp>
      <p:sp>
        <p:nvSpPr>
          <p:cNvPr id="8" name="Shape 6"/>
          <p:cNvSpPr/>
          <p:nvPr/>
        </p:nvSpPr>
        <p:spPr>
          <a:xfrm>
            <a:off x="551590" y="4896465"/>
            <a:ext cx="58994" cy="41295"/>
          </a:xfrm>
          <a:prstGeom prst="roundRect">
            <a:avLst>
              <a:gd name="adj" fmla="val 14286"/>
            </a:avLst>
          </a:prstGeom>
          <a:solidFill>
            <a:srgbClr val="1B4F72"/>
          </a:solidFill>
          <a:ln w="12700">
            <a:solidFill>
              <a:srgbClr val="1B4F72"/>
            </a:solidFill>
            <a:prstDash val="solid"/>
          </a:ln>
        </p:spPr>
      </p:sp>
      <p:sp>
        <p:nvSpPr>
          <p:cNvPr id="9" name="Text 7"/>
          <p:cNvSpPr/>
          <p:nvPr/>
        </p:nvSpPr>
        <p:spPr>
          <a:xfrm>
            <a:off x="731520" y="4727448"/>
            <a:ext cx="4572000" cy="237744"/>
          </a:xfrm>
          <a:prstGeom prst="rect">
            <a:avLst/>
          </a:prstGeom>
          <a:noFill/>
          <a:ln/>
        </p:spPr>
        <p:txBody>
          <a:bodyPr wrap="square" lIns="0" tIns="0" rIns="0" bIns="0" rtlCol="0" anchor="ctr"/>
          <a:lstStyle/>
          <a:p>
            <a:pPr indent="0" marL="0">
              <a:buNone/>
            </a:pPr>
            <a:r>
              <a:rPr lang="en-US" sz="900" dirty="0">
                <a:solidFill>
                  <a:srgbClr val="4B5563"/>
                </a:solidFill>
                <a:latin typeface="Arial" pitchFamily="34" charset="0"/>
                <a:ea typeface="Arial" pitchFamily="34" charset="-122"/>
                <a:cs typeface="Arial" pitchFamily="34" charset="-120"/>
              </a:rPr>
              <a:t>AI Housers · aihousers.com/road-to-housing</a:t>
            </a:r>
            <a:endParaRPr lang="en-US" sz="900" dirty="0"/>
          </a:p>
        </p:txBody>
      </p:sp>
      <p:sp>
        <p:nvSpPr>
          <p:cNvPr id="10" name="Text 8"/>
          <p:cNvSpPr/>
          <p:nvPr/>
        </p:nvSpPr>
        <p:spPr>
          <a:xfrm>
            <a:off x="8138160" y="4727448"/>
            <a:ext cx="548640" cy="237744"/>
          </a:xfrm>
          <a:prstGeom prst="rect">
            <a:avLst/>
          </a:prstGeom>
          <a:noFill/>
          <a:ln/>
        </p:spPr>
        <p:txBody>
          <a:bodyPr wrap="square" lIns="0" tIns="0" rIns="0" bIns="0" rtlCol="0" anchor="ctr"/>
          <a:lstStyle/>
          <a:p>
            <a:pPr algn="r" indent="0" marL="0">
              <a:buNone/>
            </a:pPr>
            <a:r>
              <a:rPr lang="en-US" sz="900" dirty="0">
                <a:solidFill>
                  <a:srgbClr val="4B5563"/>
                </a:solidFill>
                <a:latin typeface="Arial" pitchFamily="34" charset="0"/>
                <a:ea typeface="Arial" pitchFamily="34" charset="-122"/>
                <a:cs typeface="Arial" pitchFamily="34" charset="-120"/>
              </a:rPr>
              <a:t>7</a:t>
            </a:r>
            <a:endParaRPr lang="en-US" sz="900" dirty="0"/>
          </a:p>
        </p:txBody>
      </p:sp>
      <p:sp>
        <p:nvSpPr>
          <p:cNvPr id="11" name="Shape 9"/>
          <p:cNvSpPr/>
          <p:nvPr/>
        </p:nvSpPr>
        <p:spPr>
          <a:xfrm>
            <a:off x="457200" y="1188720"/>
            <a:ext cx="2590800" cy="3291840"/>
          </a:xfrm>
          <a:prstGeom prst="roundRect">
            <a:avLst>
              <a:gd name="adj" fmla="val 2824"/>
            </a:avLst>
          </a:prstGeom>
          <a:solidFill>
            <a:srgbClr val="EFF2F6"/>
          </a:solidFill>
          <a:ln w="12700">
            <a:solidFill>
              <a:srgbClr val="EFF2F6"/>
            </a:solidFill>
            <a:prstDash val="solid"/>
          </a:ln>
        </p:spPr>
      </p:sp>
      <p:sp>
        <p:nvSpPr>
          <p:cNvPr id="12" name="Shape 10"/>
          <p:cNvSpPr/>
          <p:nvPr/>
        </p:nvSpPr>
        <p:spPr>
          <a:xfrm>
            <a:off x="685800" y="1463040"/>
            <a:ext cx="128016" cy="89611"/>
          </a:xfrm>
          <a:prstGeom prst="roundRect">
            <a:avLst>
              <a:gd name="adj" fmla="val 14286"/>
            </a:avLst>
          </a:prstGeom>
          <a:solidFill>
            <a:srgbClr val="D98E2B"/>
          </a:solidFill>
          <a:ln w="12700">
            <a:solidFill>
              <a:srgbClr val="D98E2B"/>
            </a:solidFill>
            <a:prstDash val="solid"/>
          </a:ln>
        </p:spPr>
      </p:sp>
      <p:sp>
        <p:nvSpPr>
          <p:cNvPr id="13" name="Text 11"/>
          <p:cNvSpPr/>
          <p:nvPr/>
        </p:nvSpPr>
        <p:spPr>
          <a:xfrm>
            <a:off x="886968" y="1371600"/>
            <a:ext cx="1950720" cy="274320"/>
          </a:xfrm>
          <a:prstGeom prst="rect">
            <a:avLst/>
          </a:prstGeom>
          <a:noFill/>
          <a:ln/>
        </p:spPr>
        <p:txBody>
          <a:bodyPr wrap="square" lIns="0" tIns="0" rIns="0" bIns="0" rtlCol="0" anchor="ctr"/>
          <a:lstStyle/>
          <a:p>
            <a:pPr indent="0" marL="0">
              <a:buNone/>
            </a:pPr>
            <a:r>
              <a:rPr lang="en-US" sz="1000" b="1" dirty="0">
                <a:solidFill>
                  <a:srgbClr val="A66A15"/>
                </a:solidFill>
                <a:latin typeface="Arial" pitchFamily="34" charset="0"/>
                <a:ea typeface="Arial" pitchFamily="34" charset="-122"/>
                <a:cs typeface="Arial" pitchFamily="34" charset="-120"/>
              </a:rPr>
              <a:t>Sec. 208</a:t>
            </a:r>
            <a:endParaRPr lang="en-US" sz="1000" dirty="0"/>
          </a:p>
        </p:txBody>
      </p:sp>
      <p:sp>
        <p:nvSpPr>
          <p:cNvPr id="14" name="Text 12"/>
          <p:cNvSpPr/>
          <p:nvPr/>
        </p:nvSpPr>
        <p:spPr>
          <a:xfrm>
            <a:off x="685800" y="1691640"/>
            <a:ext cx="2133600" cy="777240"/>
          </a:xfrm>
          <a:prstGeom prst="rect">
            <a:avLst/>
          </a:prstGeom>
          <a:noFill/>
          <a:ln/>
        </p:spPr>
        <p:txBody>
          <a:bodyPr wrap="square" lIns="0" tIns="0" rIns="0" bIns="0" rtlCol="0" anchor="t"/>
          <a:lstStyle/>
          <a:p>
            <a:pPr indent="0" marL="0">
              <a:buNone/>
            </a:pPr>
            <a:r>
              <a:rPr lang="en-US" sz="1300" b="1" dirty="0">
                <a:solidFill>
                  <a:srgbClr val="154360"/>
                </a:solidFill>
                <a:latin typeface="Arial" pitchFamily="34" charset="0"/>
                <a:ea typeface="Arial" pitchFamily="34" charset="-122"/>
                <a:cs typeface="Arial" pitchFamily="34" charset="-120"/>
              </a:rPr>
              <a:t>Innovation Fund</a:t>
            </a:r>
            <a:endParaRPr lang="en-US" sz="1300" dirty="0"/>
          </a:p>
        </p:txBody>
      </p:sp>
      <p:sp>
        <p:nvSpPr>
          <p:cNvPr id="15" name="Text 13"/>
          <p:cNvSpPr/>
          <p:nvPr/>
        </p:nvSpPr>
        <p:spPr>
          <a:xfrm>
            <a:off x="685800" y="2514600"/>
            <a:ext cx="2133600" cy="1828800"/>
          </a:xfrm>
          <a:prstGeom prst="rect">
            <a:avLst/>
          </a:prstGeom>
          <a:noFill/>
          <a:ln/>
        </p:spPr>
        <p:txBody>
          <a:bodyPr wrap="square" lIns="0" tIns="0" rIns="0" bIns="0" rtlCol="0" anchor="t"/>
          <a:lstStyle/>
          <a:p>
            <a:pPr indent="0" marL="0">
              <a:buNone/>
            </a:pPr>
            <a:r>
              <a:rPr lang="en-US" sz="1100" dirty="0">
                <a:solidFill>
                  <a:srgbClr val="1A1A2E"/>
                </a:solidFill>
                <a:latin typeface="Arial" pitchFamily="34" charset="0"/>
                <a:ea typeface="Arial" pitchFamily="34" charset="-122"/>
                <a:cs typeface="Arial" pitchFamily="34" charset="-120"/>
              </a:rPr>
              <a:t>Authorizes $200 million a year for FY2027–FY2031 for competitive HUD grants to metropolitan cities, urban counties, other local governments, and Tribes that can show an "objective improvement in housing supply growth" under a HUD methodology published for comment at…</a:t>
            </a:r>
            <a:endParaRPr lang="en-US" sz="1100" dirty="0"/>
          </a:p>
        </p:txBody>
      </p:sp>
      <p:sp>
        <p:nvSpPr>
          <p:cNvPr id="16" name="Shape 14"/>
          <p:cNvSpPr/>
          <p:nvPr/>
        </p:nvSpPr>
        <p:spPr>
          <a:xfrm>
            <a:off x="3276600" y="1188720"/>
            <a:ext cx="2590800" cy="3291840"/>
          </a:xfrm>
          <a:prstGeom prst="roundRect">
            <a:avLst>
              <a:gd name="adj" fmla="val 2824"/>
            </a:avLst>
          </a:prstGeom>
          <a:solidFill>
            <a:srgbClr val="EFF2F6"/>
          </a:solidFill>
          <a:ln w="12700">
            <a:solidFill>
              <a:srgbClr val="EFF2F6"/>
            </a:solidFill>
            <a:prstDash val="solid"/>
          </a:ln>
        </p:spPr>
      </p:sp>
      <p:sp>
        <p:nvSpPr>
          <p:cNvPr id="17" name="Shape 15"/>
          <p:cNvSpPr/>
          <p:nvPr/>
        </p:nvSpPr>
        <p:spPr>
          <a:xfrm>
            <a:off x="3505200" y="1463040"/>
            <a:ext cx="128016" cy="89611"/>
          </a:xfrm>
          <a:prstGeom prst="roundRect">
            <a:avLst>
              <a:gd name="adj" fmla="val 14286"/>
            </a:avLst>
          </a:prstGeom>
          <a:solidFill>
            <a:srgbClr val="D98E2B"/>
          </a:solidFill>
          <a:ln w="12700">
            <a:solidFill>
              <a:srgbClr val="D98E2B"/>
            </a:solidFill>
            <a:prstDash val="solid"/>
          </a:ln>
        </p:spPr>
      </p:sp>
      <p:sp>
        <p:nvSpPr>
          <p:cNvPr id="18" name="Text 16"/>
          <p:cNvSpPr/>
          <p:nvPr/>
        </p:nvSpPr>
        <p:spPr>
          <a:xfrm>
            <a:off x="3706368" y="1371600"/>
            <a:ext cx="1950720" cy="274320"/>
          </a:xfrm>
          <a:prstGeom prst="rect">
            <a:avLst/>
          </a:prstGeom>
          <a:noFill/>
          <a:ln/>
        </p:spPr>
        <p:txBody>
          <a:bodyPr wrap="square" lIns="0" tIns="0" rIns="0" bIns="0" rtlCol="0" anchor="ctr"/>
          <a:lstStyle/>
          <a:p>
            <a:pPr indent="0" marL="0">
              <a:buNone/>
            </a:pPr>
            <a:r>
              <a:rPr lang="en-US" sz="1000" b="1" dirty="0">
                <a:solidFill>
                  <a:srgbClr val="A66A15"/>
                </a:solidFill>
                <a:latin typeface="Arial" pitchFamily="34" charset="0"/>
                <a:ea typeface="Arial" pitchFamily="34" charset="-122"/>
                <a:cs typeface="Arial" pitchFamily="34" charset="-120"/>
              </a:rPr>
              <a:t>Sec. 202</a:t>
            </a:r>
            <a:endParaRPr lang="en-US" sz="1000" dirty="0"/>
          </a:p>
        </p:txBody>
      </p:sp>
      <p:sp>
        <p:nvSpPr>
          <p:cNvPr id="19" name="Text 17"/>
          <p:cNvSpPr/>
          <p:nvPr/>
        </p:nvSpPr>
        <p:spPr>
          <a:xfrm>
            <a:off x="3505200" y="1691640"/>
            <a:ext cx="2133600" cy="777240"/>
          </a:xfrm>
          <a:prstGeom prst="rect">
            <a:avLst/>
          </a:prstGeom>
          <a:noFill/>
          <a:ln/>
        </p:spPr>
        <p:txBody>
          <a:bodyPr wrap="square" lIns="0" tIns="0" rIns="0" bIns="0" rtlCol="0" anchor="t"/>
          <a:lstStyle/>
          <a:p>
            <a:pPr indent="0" marL="0">
              <a:buNone/>
            </a:pPr>
            <a:r>
              <a:rPr lang="en-US" sz="1300" b="1" dirty="0">
                <a:solidFill>
                  <a:srgbClr val="154360"/>
                </a:solidFill>
                <a:latin typeface="Arial" pitchFamily="34" charset="0"/>
                <a:ea typeface="Arial" pitchFamily="34" charset="-122"/>
                <a:cs typeface="Arial" pitchFamily="34" charset="-120"/>
              </a:rPr>
              <a:t>Whole-Home Repairs Act</a:t>
            </a:r>
            <a:endParaRPr lang="en-US" sz="1300" dirty="0"/>
          </a:p>
        </p:txBody>
      </p:sp>
      <p:sp>
        <p:nvSpPr>
          <p:cNvPr id="20" name="Text 18"/>
          <p:cNvSpPr/>
          <p:nvPr/>
        </p:nvSpPr>
        <p:spPr>
          <a:xfrm>
            <a:off x="3505200" y="2514600"/>
            <a:ext cx="2133600" cy="1828800"/>
          </a:xfrm>
          <a:prstGeom prst="rect">
            <a:avLst/>
          </a:prstGeom>
          <a:noFill/>
          <a:ln/>
        </p:spPr>
        <p:txBody>
          <a:bodyPr wrap="square" lIns="0" tIns="0" rIns="0" bIns="0" rtlCol="0" anchor="t"/>
          <a:lstStyle/>
          <a:p>
            <a:pPr indent="0" marL="0">
              <a:buNone/>
            </a:pPr>
            <a:r>
              <a:rPr lang="en-US" sz="1100" dirty="0">
                <a:solidFill>
                  <a:srgbClr val="1A1A2E"/>
                </a:solidFill>
                <a:latin typeface="Arial" pitchFamily="34" charset="0"/>
                <a:ea typeface="Arial" pitchFamily="34" charset="-122"/>
                <a:cs typeface="Arial" pitchFamily="34" charset="-120"/>
              </a:rPr>
              <a:t>Authorizes a HUD pilot that funds states, localities, and Tribes ("implementing organizations") to run whole-home repair programs: grants to homeowners at or below 80 percent of AMI (or income-eligible for Medicaid, CHIP, SSI, SNAP, or TANF) and loans — which may be…</a:t>
            </a:r>
            <a:endParaRPr lang="en-US" sz="1100" dirty="0"/>
          </a:p>
        </p:txBody>
      </p:sp>
      <p:sp>
        <p:nvSpPr>
          <p:cNvPr id="21" name="Shape 19"/>
          <p:cNvSpPr/>
          <p:nvPr/>
        </p:nvSpPr>
        <p:spPr>
          <a:xfrm>
            <a:off x="6096000" y="1188720"/>
            <a:ext cx="2590800" cy="3291840"/>
          </a:xfrm>
          <a:prstGeom prst="roundRect">
            <a:avLst>
              <a:gd name="adj" fmla="val 2824"/>
            </a:avLst>
          </a:prstGeom>
          <a:solidFill>
            <a:srgbClr val="EFF2F6"/>
          </a:solidFill>
          <a:ln w="12700">
            <a:solidFill>
              <a:srgbClr val="EFF2F6"/>
            </a:solidFill>
            <a:prstDash val="solid"/>
          </a:ln>
        </p:spPr>
      </p:sp>
      <p:sp>
        <p:nvSpPr>
          <p:cNvPr id="22" name="Shape 20"/>
          <p:cNvSpPr/>
          <p:nvPr/>
        </p:nvSpPr>
        <p:spPr>
          <a:xfrm>
            <a:off x="6324600" y="1463040"/>
            <a:ext cx="128016" cy="89611"/>
          </a:xfrm>
          <a:prstGeom prst="roundRect">
            <a:avLst>
              <a:gd name="adj" fmla="val 14286"/>
            </a:avLst>
          </a:prstGeom>
          <a:solidFill>
            <a:srgbClr val="D98E2B"/>
          </a:solidFill>
          <a:ln w="12700">
            <a:solidFill>
              <a:srgbClr val="D98E2B"/>
            </a:solidFill>
            <a:prstDash val="solid"/>
          </a:ln>
        </p:spPr>
      </p:sp>
      <p:sp>
        <p:nvSpPr>
          <p:cNvPr id="23" name="Text 21"/>
          <p:cNvSpPr/>
          <p:nvPr/>
        </p:nvSpPr>
        <p:spPr>
          <a:xfrm>
            <a:off x="6525768" y="1371600"/>
            <a:ext cx="1950720" cy="274320"/>
          </a:xfrm>
          <a:prstGeom prst="rect">
            <a:avLst/>
          </a:prstGeom>
          <a:noFill/>
          <a:ln/>
        </p:spPr>
        <p:txBody>
          <a:bodyPr wrap="square" lIns="0" tIns="0" rIns="0" bIns="0" rtlCol="0" anchor="ctr"/>
          <a:lstStyle/>
          <a:p>
            <a:pPr indent="0" marL="0">
              <a:buNone/>
            </a:pPr>
            <a:r>
              <a:rPr lang="en-US" sz="1000" b="1" dirty="0">
                <a:solidFill>
                  <a:srgbClr val="A66A15"/>
                </a:solidFill>
                <a:latin typeface="Arial" pitchFamily="34" charset="0"/>
                <a:ea typeface="Arial" pitchFamily="34" charset="-122"/>
                <a:cs typeface="Arial" pitchFamily="34" charset="-120"/>
              </a:rPr>
              <a:t>Sec. 205</a:t>
            </a:r>
            <a:endParaRPr lang="en-US" sz="1000" dirty="0"/>
          </a:p>
        </p:txBody>
      </p:sp>
      <p:sp>
        <p:nvSpPr>
          <p:cNvPr id="24" name="Text 22"/>
          <p:cNvSpPr/>
          <p:nvPr/>
        </p:nvSpPr>
        <p:spPr>
          <a:xfrm>
            <a:off x="6324600" y="1691640"/>
            <a:ext cx="2133600" cy="777240"/>
          </a:xfrm>
          <a:prstGeom prst="rect">
            <a:avLst/>
          </a:prstGeom>
          <a:noFill/>
          <a:ln/>
        </p:spPr>
        <p:txBody>
          <a:bodyPr wrap="square" lIns="0" tIns="0" rIns="0" bIns="0" rtlCol="0" anchor="t"/>
          <a:lstStyle/>
          <a:p>
            <a:pPr indent="0" marL="0">
              <a:buNone/>
            </a:pPr>
            <a:r>
              <a:rPr lang="en-US" sz="1200" b="1" dirty="0">
                <a:solidFill>
                  <a:srgbClr val="154360"/>
                </a:solidFill>
                <a:latin typeface="Arial" pitchFamily="34" charset="0"/>
                <a:ea typeface="Arial" pitchFamily="34" charset="-122"/>
                <a:cs typeface="Arial" pitchFamily="34" charset="-120"/>
              </a:rPr>
              <a:t>Better Use of Intergovernmental and Local Development (BUILD) Housing Act</a:t>
            </a:r>
            <a:endParaRPr lang="en-US" sz="1200" dirty="0"/>
          </a:p>
        </p:txBody>
      </p:sp>
      <p:sp>
        <p:nvSpPr>
          <p:cNvPr id="25" name="Text 23"/>
          <p:cNvSpPr/>
          <p:nvPr/>
        </p:nvSpPr>
        <p:spPr>
          <a:xfrm>
            <a:off x="6324600" y="2514600"/>
            <a:ext cx="2133600" cy="1828800"/>
          </a:xfrm>
          <a:prstGeom prst="rect">
            <a:avLst/>
          </a:prstGeom>
          <a:noFill/>
          <a:ln/>
        </p:spPr>
        <p:txBody>
          <a:bodyPr wrap="square" lIns="0" tIns="0" rIns="0" bIns="0" rtlCol="0" anchor="t"/>
          <a:lstStyle/>
          <a:p>
            <a:pPr indent="0" marL="0">
              <a:buNone/>
            </a:pPr>
            <a:r>
              <a:rPr lang="en-US" sz="1100" dirty="0">
                <a:solidFill>
                  <a:srgbClr val="1A1A2E"/>
                </a:solidFill>
                <a:latin typeface="Arial" pitchFamily="34" charset="0"/>
                <a:ea typeface="Arial" pitchFamily="34" charset="-122"/>
                <a:cs typeface="Arial" pitchFamily="34" charset="-120"/>
              </a:rPr>
              <a:t>Lets HUD designate any assistance it administers as a "special project" for environmental review, which allows states, localities, and — newly — federally recognized Indian Tribes to assume HUD’s NEPA responsibilities.</a:t>
            </a:r>
            <a:endParaRPr lang="en-US" sz="11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92608"/>
            <a:ext cx="8229600" cy="457200"/>
          </a:xfrm>
          <a:prstGeom prst="rect">
            <a:avLst/>
          </a:prstGeom>
          <a:noFill/>
          <a:ln/>
        </p:spPr>
        <p:txBody>
          <a:bodyPr wrap="square" lIns="0" tIns="0" rIns="0" bIns="0" rtlCol="0" anchor="ctr"/>
          <a:lstStyle/>
          <a:p>
            <a:pPr indent="0" marL="0">
              <a:buNone/>
            </a:pPr>
            <a:r>
              <a:rPr lang="en-US" sz="2600" b="1" dirty="0">
                <a:solidFill>
                  <a:srgbClr val="154360"/>
                </a:solidFill>
                <a:latin typeface="Arial" pitchFamily="34" charset="0"/>
                <a:ea typeface="Arial" pitchFamily="34" charset="-122"/>
                <a:cs typeface="Arial" pitchFamily="34" charset="-120"/>
              </a:rPr>
              <a:t>What changes for Rural &amp; Tribal Housing</a:t>
            </a:r>
            <a:endParaRPr lang="en-US" sz="2600" dirty="0"/>
          </a:p>
        </p:txBody>
      </p:sp>
      <p:sp>
        <p:nvSpPr>
          <p:cNvPr id="3" name="Text 1"/>
          <p:cNvSpPr/>
          <p:nvPr/>
        </p:nvSpPr>
        <p:spPr>
          <a:xfrm>
            <a:off x="457200" y="749808"/>
            <a:ext cx="8229600" cy="256032"/>
          </a:xfrm>
          <a:prstGeom prst="rect">
            <a:avLst/>
          </a:prstGeom>
          <a:noFill/>
          <a:ln/>
        </p:spPr>
        <p:txBody>
          <a:bodyPr wrap="square" lIns="0" tIns="0" rIns="0" bIns="0" rtlCol="0" anchor="ctr"/>
          <a:lstStyle/>
          <a:p>
            <a:pPr indent="0" marL="0">
              <a:buNone/>
            </a:pPr>
            <a:r>
              <a:rPr lang="en-US" sz="1100" dirty="0">
                <a:solidFill>
                  <a:srgbClr val="4B5563"/>
                </a:solidFill>
                <a:latin typeface="Arial" pitchFamily="34" charset="0"/>
                <a:ea typeface="Arial" pitchFamily="34" charset="-122"/>
                <a:cs typeface="Arial" pitchFamily="34" charset="-120"/>
              </a:rPr>
              <a:t>Key sections (4 of 4) — plain-language summaries; see the hub for full text and citations</a:t>
            </a:r>
            <a:endParaRPr lang="en-US" sz="1100" dirty="0"/>
          </a:p>
        </p:txBody>
      </p:sp>
      <p:sp>
        <p:nvSpPr>
          <p:cNvPr id="4" name="Shape 2"/>
          <p:cNvSpPr/>
          <p:nvPr/>
        </p:nvSpPr>
        <p:spPr>
          <a:xfrm>
            <a:off x="457200" y="4754880"/>
            <a:ext cx="176981" cy="76692"/>
          </a:xfrm>
          <a:custGeom>
            <a:avLst/>
            <a:gdLst/>
            <a:ahLst/>
            <a:cxnLst/>
            <a:rect l="l" t="t" r="r" b="b"/>
            <a:pathLst>
              <a:path w="176981" h="76692">
                <a:moveTo>
                  <a:pt x="0" y="76692"/>
                </a:moveTo>
                <a:lnTo>
                  <a:pt x="88490" y="0"/>
                </a:lnTo>
                <a:lnTo>
                  <a:pt x="176981" y="76692"/>
                </a:lnTo>
                <a:lnTo>
                  <a:pt x="141585" y="76692"/>
                </a:lnTo>
                <a:lnTo>
                  <a:pt x="88490" y="30972"/>
                </a:lnTo>
                <a:lnTo>
                  <a:pt x="35396" y="76692"/>
                </a:lnTo>
                <a:close/>
              </a:path>
            </a:pathLst>
          </a:custGeom>
          <a:solidFill>
            <a:srgbClr val="154360"/>
          </a:solidFill>
          <a:ln w="12700">
            <a:solidFill>
              <a:srgbClr val="154360"/>
            </a:solidFill>
            <a:prstDash val="solid"/>
          </a:ln>
        </p:spPr>
      </p:sp>
      <p:sp>
        <p:nvSpPr>
          <p:cNvPr id="5" name="Shape 3"/>
          <p:cNvSpPr/>
          <p:nvPr/>
        </p:nvSpPr>
        <p:spPr>
          <a:xfrm>
            <a:off x="480797" y="4843370"/>
            <a:ext cx="58994" cy="41295"/>
          </a:xfrm>
          <a:prstGeom prst="roundRect">
            <a:avLst>
              <a:gd name="adj" fmla="val 14286"/>
            </a:avLst>
          </a:prstGeom>
          <a:solidFill>
            <a:srgbClr val="1B4F72"/>
          </a:solidFill>
          <a:ln w="12700">
            <a:solidFill>
              <a:srgbClr val="1B4F72"/>
            </a:solidFill>
            <a:prstDash val="solid"/>
          </a:ln>
        </p:spPr>
      </p:sp>
      <p:sp>
        <p:nvSpPr>
          <p:cNvPr id="6" name="Shape 4"/>
          <p:cNvSpPr/>
          <p:nvPr/>
        </p:nvSpPr>
        <p:spPr>
          <a:xfrm>
            <a:off x="551590" y="4843370"/>
            <a:ext cx="58994" cy="41295"/>
          </a:xfrm>
          <a:prstGeom prst="roundRect">
            <a:avLst>
              <a:gd name="adj" fmla="val 14286"/>
            </a:avLst>
          </a:prstGeom>
          <a:solidFill>
            <a:srgbClr val="D98E2B"/>
          </a:solidFill>
          <a:ln w="12700">
            <a:solidFill>
              <a:srgbClr val="D98E2B"/>
            </a:solidFill>
            <a:prstDash val="solid"/>
          </a:ln>
        </p:spPr>
      </p:sp>
      <p:sp>
        <p:nvSpPr>
          <p:cNvPr id="7" name="Shape 5"/>
          <p:cNvSpPr/>
          <p:nvPr/>
        </p:nvSpPr>
        <p:spPr>
          <a:xfrm>
            <a:off x="480797" y="4896465"/>
            <a:ext cx="58994" cy="41295"/>
          </a:xfrm>
          <a:prstGeom prst="roundRect">
            <a:avLst>
              <a:gd name="adj" fmla="val 14286"/>
            </a:avLst>
          </a:prstGeom>
          <a:solidFill>
            <a:srgbClr val="1B4F72"/>
          </a:solidFill>
          <a:ln w="12700">
            <a:solidFill>
              <a:srgbClr val="1B4F72"/>
            </a:solidFill>
            <a:prstDash val="solid"/>
          </a:ln>
        </p:spPr>
      </p:sp>
      <p:sp>
        <p:nvSpPr>
          <p:cNvPr id="8" name="Shape 6"/>
          <p:cNvSpPr/>
          <p:nvPr/>
        </p:nvSpPr>
        <p:spPr>
          <a:xfrm>
            <a:off x="551590" y="4896465"/>
            <a:ext cx="58994" cy="41295"/>
          </a:xfrm>
          <a:prstGeom prst="roundRect">
            <a:avLst>
              <a:gd name="adj" fmla="val 14286"/>
            </a:avLst>
          </a:prstGeom>
          <a:solidFill>
            <a:srgbClr val="1B4F72"/>
          </a:solidFill>
          <a:ln w="12700">
            <a:solidFill>
              <a:srgbClr val="1B4F72"/>
            </a:solidFill>
            <a:prstDash val="solid"/>
          </a:ln>
        </p:spPr>
      </p:sp>
      <p:sp>
        <p:nvSpPr>
          <p:cNvPr id="9" name="Text 7"/>
          <p:cNvSpPr/>
          <p:nvPr/>
        </p:nvSpPr>
        <p:spPr>
          <a:xfrm>
            <a:off x="731520" y="4727448"/>
            <a:ext cx="4572000" cy="237744"/>
          </a:xfrm>
          <a:prstGeom prst="rect">
            <a:avLst/>
          </a:prstGeom>
          <a:noFill/>
          <a:ln/>
        </p:spPr>
        <p:txBody>
          <a:bodyPr wrap="square" lIns="0" tIns="0" rIns="0" bIns="0" rtlCol="0" anchor="ctr"/>
          <a:lstStyle/>
          <a:p>
            <a:pPr indent="0" marL="0">
              <a:buNone/>
            </a:pPr>
            <a:r>
              <a:rPr lang="en-US" sz="900" dirty="0">
                <a:solidFill>
                  <a:srgbClr val="4B5563"/>
                </a:solidFill>
                <a:latin typeface="Arial" pitchFamily="34" charset="0"/>
                <a:ea typeface="Arial" pitchFamily="34" charset="-122"/>
                <a:cs typeface="Arial" pitchFamily="34" charset="-120"/>
              </a:rPr>
              <a:t>AI Housers · aihousers.com/road-to-housing</a:t>
            </a:r>
            <a:endParaRPr lang="en-US" sz="900" dirty="0"/>
          </a:p>
        </p:txBody>
      </p:sp>
      <p:sp>
        <p:nvSpPr>
          <p:cNvPr id="10" name="Text 8"/>
          <p:cNvSpPr/>
          <p:nvPr/>
        </p:nvSpPr>
        <p:spPr>
          <a:xfrm>
            <a:off x="8138160" y="4727448"/>
            <a:ext cx="548640" cy="237744"/>
          </a:xfrm>
          <a:prstGeom prst="rect">
            <a:avLst/>
          </a:prstGeom>
          <a:noFill/>
          <a:ln/>
        </p:spPr>
        <p:txBody>
          <a:bodyPr wrap="square" lIns="0" tIns="0" rIns="0" bIns="0" rtlCol="0" anchor="ctr"/>
          <a:lstStyle/>
          <a:p>
            <a:pPr algn="r" indent="0" marL="0">
              <a:buNone/>
            </a:pPr>
            <a:r>
              <a:rPr lang="en-US" sz="900" dirty="0">
                <a:solidFill>
                  <a:srgbClr val="4B5563"/>
                </a:solidFill>
                <a:latin typeface="Arial" pitchFamily="34" charset="0"/>
                <a:ea typeface="Arial" pitchFamily="34" charset="-122"/>
                <a:cs typeface="Arial" pitchFamily="34" charset="-120"/>
              </a:rPr>
              <a:t>8</a:t>
            </a:r>
            <a:endParaRPr lang="en-US" sz="900" dirty="0"/>
          </a:p>
        </p:txBody>
      </p:sp>
      <p:sp>
        <p:nvSpPr>
          <p:cNvPr id="11" name="Shape 9"/>
          <p:cNvSpPr/>
          <p:nvPr/>
        </p:nvSpPr>
        <p:spPr>
          <a:xfrm>
            <a:off x="457200" y="1188720"/>
            <a:ext cx="2590800" cy="3291840"/>
          </a:xfrm>
          <a:prstGeom prst="roundRect">
            <a:avLst>
              <a:gd name="adj" fmla="val 2824"/>
            </a:avLst>
          </a:prstGeom>
          <a:solidFill>
            <a:srgbClr val="EFF2F6"/>
          </a:solidFill>
          <a:ln w="12700">
            <a:solidFill>
              <a:srgbClr val="EFF2F6"/>
            </a:solidFill>
            <a:prstDash val="solid"/>
          </a:ln>
        </p:spPr>
      </p:sp>
      <p:sp>
        <p:nvSpPr>
          <p:cNvPr id="12" name="Shape 10"/>
          <p:cNvSpPr/>
          <p:nvPr/>
        </p:nvSpPr>
        <p:spPr>
          <a:xfrm>
            <a:off x="685800" y="1463040"/>
            <a:ext cx="128016" cy="89611"/>
          </a:xfrm>
          <a:prstGeom prst="roundRect">
            <a:avLst>
              <a:gd name="adj" fmla="val 14286"/>
            </a:avLst>
          </a:prstGeom>
          <a:solidFill>
            <a:srgbClr val="D98E2B"/>
          </a:solidFill>
          <a:ln w="12700">
            <a:solidFill>
              <a:srgbClr val="D98E2B"/>
            </a:solidFill>
            <a:prstDash val="solid"/>
          </a:ln>
        </p:spPr>
      </p:sp>
      <p:sp>
        <p:nvSpPr>
          <p:cNvPr id="13" name="Text 11"/>
          <p:cNvSpPr/>
          <p:nvPr/>
        </p:nvSpPr>
        <p:spPr>
          <a:xfrm>
            <a:off x="886968" y="1371600"/>
            <a:ext cx="1950720" cy="274320"/>
          </a:xfrm>
          <a:prstGeom prst="rect">
            <a:avLst/>
          </a:prstGeom>
          <a:noFill/>
          <a:ln/>
        </p:spPr>
        <p:txBody>
          <a:bodyPr wrap="square" lIns="0" tIns="0" rIns="0" bIns="0" rtlCol="0" anchor="ctr"/>
          <a:lstStyle/>
          <a:p>
            <a:pPr indent="0" marL="0">
              <a:buNone/>
            </a:pPr>
            <a:r>
              <a:rPr lang="en-US" sz="1000" b="1" dirty="0">
                <a:solidFill>
                  <a:srgbClr val="A66A15"/>
                </a:solidFill>
                <a:latin typeface="Arial" pitchFamily="34" charset="0"/>
                <a:ea typeface="Arial" pitchFamily="34" charset="-122"/>
                <a:cs typeface="Arial" pitchFamily="34" charset="-120"/>
              </a:rPr>
              <a:t>Sec. 101</a:t>
            </a:r>
            <a:endParaRPr lang="en-US" sz="1000" dirty="0"/>
          </a:p>
        </p:txBody>
      </p:sp>
      <p:sp>
        <p:nvSpPr>
          <p:cNvPr id="14" name="Text 12"/>
          <p:cNvSpPr/>
          <p:nvPr/>
        </p:nvSpPr>
        <p:spPr>
          <a:xfrm>
            <a:off x="685800" y="1691640"/>
            <a:ext cx="2133600" cy="777240"/>
          </a:xfrm>
          <a:prstGeom prst="rect">
            <a:avLst/>
          </a:prstGeom>
          <a:noFill/>
          <a:ln/>
        </p:spPr>
        <p:txBody>
          <a:bodyPr wrap="square" lIns="0" tIns="0" rIns="0" bIns="0" rtlCol="0" anchor="t"/>
          <a:lstStyle/>
          <a:p>
            <a:pPr indent="0" marL="0">
              <a:buNone/>
            </a:pPr>
            <a:r>
              <a:rPr lang="en-US" sz="1200" b="1" dirty="0">
                <a:solidFill>
                  <a:srgbClr val="154360"/>
                </a:solidFill>
                <a:latin typeface="Arial" pitchFamily="34" charset="0"/>
                <a:ea typeface="Arial" pitchFamily="34" charset="-122"/>
                <a:cs typeface="Arial" pitchFamily="34" charset="-120"/>
              </a:rPr>
              <a:t>Reforms to Housing Counseling and Financial Literacy Programs</a:t>
            </a:r>
            <a:endParaRPr lang="en-US" sz="1200" dirty="0"/>
          </a:p>
        </p:txBody>
      </p:sp>
      <p:sp>
        <p:nvSpPr>
          <p:cNvPr id="15" name="Text 13"/>
          <p:cNvSpPr/>
          <p:nvPr/>
        </p:nvSpPr>
        <p:spPr>
          <a:xfrm>
            <a:off x="685800" y="2514600"/>
            <a:ext cx="2133600" cy="1828800"/>
          </a:xfrm>
          <a:prstGeom prst="rect">
            <a:avLst/>
          </a:prstGeom>
          <a:noFill/>
          <a:ln/>
        </p:spPr>
        <p:txBody>
          <a:bodyPr wrap="square" lIns="0" tIns="0" rIns="0" bIns="0" rtlCol="0" anchor="t"/>
          <a:lstStyle/>
          <a:p>
            <a:pPr indent="0" marL="0">
              <a:buNone/>
            </a:pPr>
            <a:r>
              <a:rPr lang="en-US" sz="1100" dirty="0">
                <a:solidFill>
                  <a:srgbClr val="1A1A2E"/>
                </a:solidFill>
                <a:latin typeface="Arial" pitchFamily="34" charset="0"/>
                <a:ea typeface="Arial" pitchFamily="34" charset="-122"/>
                <a:cs typeface="Arial" pitchFamily="34" charset="-120"/>
              </a:rPr>
              <a:t>Rewrites the rules for HUD’s housing counseling grants. Grantees must be geographically diverse and include organizations serving urban or rural areas, HUD must conduct performance reviews of every funded organization, and HUD may compare each pre-purchase counselor’s…</a:t>
            </a:r>
            <a:endParaRPr lang="en-US" sz="1100" dirty="0"/>
          </a:p>
        </p:txBody>
      </p:sp>
      <p:sp>
        <p:nvSpPr>
          <p:cNvPr id="16" name="Shape 14"/>
          <p:cNvSpPr/>
          <p:nvPr/>
        </p:nvSpPr>
        <p:spPr>
          <a:xfrm>
            <a:off x="3276600" y="1188720"/>
            <a:ext cx="2590800" cy="3291840"/>
          </a:xfrm>
          <a:prstGeom prst="roundRect">
            <a:avLst>
              <a:gd name="adj" fmla="val 2824"/>
            </a:avLst>
          </a:prstGeom>
          <a:solidFill>
            <a:srgbClr val="EFF2F6"/>
          </a:solidFill>
          <a:ln w="12700">
            <a:solidFill>
              <a:srgbClr val="EFF2F6"/>
            </a:solidFill>
            <a:prstDash val="solid"/>
          </a:ln>
        </p:spPr>
      </p:sp>
      <p:sp>
        <p:nvSpPr>
          <p:cNvPr id="17" name="Shape 15"/>
          <p:cNvSpPr/>
          <p:nvPr/>
        </p:nvSpPr>
        <p:spPr>
          <a:xfrm>
            <a:off x="3505200" y="1463040"/>
            <a:ext cx="128016" cy="89611"/>
          </a:xfrm>
          <a:prstGeom prst="roundRect">
            <a:avLst>
              <a:gd name="adj" fmla="val 14286"/>
            </a:avLst>
          </a:prstGeom>
          <a:solidFill>
            <a:srgbClr val="D98E2B"/>
          </a:solidFill>
          <a:ln w="12700">
            <a:solidFill>
              <a:srgbClr val="D98E2B"/>
            </a:solidFill>
            <a:prstDash val="solid"/>
          </a:ln>
        </p:spPr>
      </p:sp>
      <p:sp>
        <p:nvSpPr>
          <p:cNvPr id="18" name="Text 16"/>
          <p:cNvSpPr/>
          <p:nvPr/>
        </p:nvSpPr>
        <p:spPr>
          <a:xfrm>
            <a:off x="3706368" y="1371600"/>
            <a:ext cx="1950720" cy="274320"/>
          </a:xfrm>
          <a:prstGeom prst="rect">
            <a:avLst/>
          </a:prstGeom>
          <a:noFill/>
          <a:ln/>
        </p:spPr>
        <p:txBody>
          <a:bodyPr wrap="square" lIns="0" tIns="0" rIns="0" bIns="0" rtlCol="0" anchor="ctr"/>
          <a:lstStyle/>
          <a:p>
            <a:pPr indent="0" marL="0">
              <a:buNone/>
            </a:pPr>
            <a:r>
              <a:rPr lang="en-US" sz="1000" b="1" dirty="0">
                <a:solidFill>
                  <a:srgbClr val="A66A15"/>
                </a:solidFill>
                <a:latin typeface="Arial" pitchFamily="34" charset="0"/>
                <a:ea typeface="Arial" pitchFamily="34" charset="-122"/>
                <a:cs typeface="Arial" pitchFamily="34" charset="-120"/>
              </a:rPr>
              <a:t>Sec. 501</a:t>
            </a:r>
            <a:endParaRPr lang="en-US" sz="1000" dirty="0"/>
          </a:p>
        </p:txBody>
      </p:sp>
      <p:sp>
        <p:nvSpPr>
          <p:cNvPr id="19" name="Text 17"/>
          <p:cNvSpPr/>
          <p:nvPr/>
        </p:nvSpPr>
        <p:spPr>
          <a:xfrm>
            <a:off x="3505200" y="1691640"/>
            <a:ext cx="2133600" cy="777240"/>
          </a:xfrm>
          <a:prstGeom prst="rect">
            <a:avLst/>
          </a:prstGeom>
          <a:noFill/>
          <a:ln/>
        </p:spPr>
        <p:txBody>
          <a:bodyPr wrap="square" lIns="0" tIns="0" rIns="0" bIns="0" rtlCol="0" anchor="t"/>
          <a:lstStyle/>
          <a:p>
            <a:pPr indent="0" marL="0">
              <a:buNone/>
            </a:pPr>
            <a:r>
              <a:rPr lang="en-US" sz="1200" b="1" dirty="0">
                <a:solidFill>
                  <a:srgbClr val="154360"/>
                </a:solidFill>
                <a:latin typeface="Arial" pitchFamily="34" charset="0"/>
                <a:ea typeface="Arial" pitchFamily="34" charset="-122"/>
                <a:cs typeface="Arial" pitchFamily="34" charset="-120"/>
              </a:rPr>
              <a:t>HOME Investment Partnerships Reauthorization and Reform Act</a:t>
            </a:r>
            <a:endParaRPr lang="en-US" sz="1200" dirty="0"/>
          </a:p>
        </p:txBody>
      </p:sp>
      <p:sp>
        <p:nvSpPr>
          <p:cNvPr id="20" name="Text 18"/>
          <p:cNvSpPr/>
          <p:nvPr/>
        </p:nvSpPr>
        <p:spPr>
          <a:xfrm>
            <a:off x="3505200" y="2514600"/>
            <a:ext cx="2133600" cy="1828800"/>
          </a:xfrm>
          <a:prstGeom prst="rect">
            <a:avLst/>
          </a:prstGeom>
          <a:noFill/>
          <a:ln/>
        </p:spPr>
        <p:txBody>
          <a:bodyPr wrap="square" lIns="0" tIns="0" rIns="0" bIns="0" rtlCol="0" anchor="t"/>
          <a:lstStyle/>
          <a:p>
            <a:pPr indent="0" marL="0">
              <a:buNone/>
            </a:pPr>
            <a:r>
              <a:rPr lang="en-US" sz="1100" dirty="0">
                <a:solidFill>
                  <a:srgbClr val="1A1A2E"/>
                </a:solidFill>
                <a:latin typeface="Arial" pitchFamily="34" charset="0"/>
                <a:ea typeface="Arial" pitchFamily="34" charset="-122"/>
                <a:cs typeface="Arial" pitchFamily="34" charset="-120"/>
              </a:rPr>
              <a:t>A top-to-bottom modernization of HOME, the block grant that states and larger localities use for affordable rental and homeownership housing. It permanently authorizes the program, raises the income and price limits for homeownership assistance, lets non-CDBG…</a:t>
            </a:r>
            <a:endParaRPr lang="en-US" sz="1100" dirty="0"/>
          </a:p>
        </p:txBody>
      </p:sp>
      <p:sp>
        <p:nvSpPr>
          <p:cNvPr id="21" name="Shape 19"/>
          <p:cNvSpPr/>
          <p:nvPr/>
        </p:nvSpPr>
        <p:spPr>
          <a:xfrm>
            <a:off x="6096000" y="1188720"/>
            <a:ext cx="2590800" cy="3291840"/>
          </a:xfrm>
          <a:prstGeom prst="roundRect">
            <a:avLst>
              <a:gd name="adj" fmla="val 2824"/>
            </a:avLst>
          </a:prstGeom>
          <a:solidFill>
            <a:srgbClr val="EFF2F6"/>
          </a:solidFill>
          <a:ln w="12700">
            <a:solidFill>
              <a:srgbClr val="EFF2F6"/>
            </a:solidFill>
            <a:prstDash val="solid"/>
          </a:ln>
        </p:spPr>
      </p:sp>
      <p:sp>
        <p:nvSpPr>
          <p:cNvPr id="22" name="Shape 20"/>
          <p:cNvSpPr/>
          <p:nvPr/>
        </p:nvSpPr>
        <p:spPr>
          <a:xfrm>
            <a:off x="6324600" y="1463040"/>
            <a:ext cx="128016" cy="89611"/>
          </a:xfrm>
          <a:prstGeom prst="roundRect">
            <a:avLst>
              <a:gd name="adj" fmla="val 14286"/>
            </a:avLst>
          </a:prstGeom>
          <a:solidFill>
            <a:srgbClr val="D98E2B"/>
          </a:solidFill>
          <a:ln w="12700">
            <a:solidFill>
              <a:srgbClr val="D98E2B"/>
            </a:solidFill>
            <a:prstDash val="solid"/>
          </a:ln>
        </p:spPr>
      </p:sp>
      <p:sp>
        <p:nvSpPr>
          <p:cNvPr id="23" name="Text 21"/>
          <p:cNvSpPr/>
          <p:nvPr/>
        </p:nvSpPr>
        <p:spPr>
          <a:xfrm>
            <a:off x="6525768" y="1371600"/>
            <a:ext cx="1950720" cy="274320"/>
          </a:xfrm>
          <a:prstGeom prst="rect">
            <a:avLst/>
          </a:prstGeom>
          <a:noFill/>
          <a:ln/>
        </p:spPr>
        <p:txBody>
          <a:bodyPr wrap="square" lIns="0" tIns="0" rIns="0" bIns="0" rtlCol="0" anchor="ctr"/>
          <a:lstStyle/>
          <a:p>
            <a:pPr indent="0" marL="0">
              <a:buNone/>
            </a:pPr>
            <a:r>
              <a:rPr lang="en-US" sz="1000" b="1" dirty="0">
                <a:solidFill>
                  <a:srgbClr val="A66A15"/>
                </a:solidFill>
                <a:latin typeface="Arial" pitchFamily="34" charset="0"/>
                <a:ea typeface="Arial" pitchFamily="34" charset="-122"/>
                <a:cs typeface="Arial" pitchFamily="34" charset="-120"/>
              </a:rPr>
              <a:t>Sec. 909</a:t>
            </a:r>
            <a:endParaRPr lang="en-US" sz="1000" dirty="0"/>
          </a:p>
        </p:txBody>
      </p:sp>
      <p:sp>
        <p:nvSpPr>
          <p:cNvPr id="24" name="Text 22"/>
          <p:cNvSpPr/>
          <p:nvPr/>
        </p:nvSpPr>
        <p:spPr>
          <a:xfrm>
            <a:off x="6324600" y="1691640"/>
            <a:ext cx="2133600" cy="777240"/>
          </a:xfrm>
          <a:prstGeom prst="rect">
            <a:avLst/>
          </a:prstGeom>
          <a:noFill/>
          <a:ln/>
        </p:spPr>
        <p:txBody>
          <a:bodyPr wrap="square" lIns="0" tIns="0" rIns="0" bIns="0" rtlCol="0" anchor="t"/>
          <a:lstStyle/>
          <a:p>
            <a:pPr indent="0" marL="0">
              <a:buNone/>
            </a:pPr>
            <a:r>
              <a:rPr lang="en-US" sz="1300" b="1" dirty="0">
                <a:solidFill>
                  <a:srgbClr val="154360"/>
                </a:solidFill>
                <a:latin typeface="Arial" pitchFamily="34" charset="0"/>
                <a:ea typeface="Arial" pitchFamily="34" charset="-122"/>
                <a:cs typeface="Arial" pitchFamily="34" charset="-120"/>
              </a:rPr>
              <a:t>Rural Depositories Revitalization Study</a:t>
            </a:r>
            <a:endParaRPr lang="en-US" sz="1300" dirty="0"/>
          </a:p>
        </p:txBody>
      </p:sp>
      <p:sp>
        <p:nvSpPr>
          <p:cNvPr id="25" name="Text 23"/>
          <p:cNvSpPr/>
          <p:nvPr/>
        </p:nvSpPr>
        <p:spPr>
          <a:xfrm>
            <a:off x="6324600" y="2514600"/>
            <a:ext cx="2133600" cy="1828800"/>
          </a:xfrm>
          <a:prstGeom prst="rect">
            <a:avLst/>
          </a:prstGeom>
          <a:noFill/>
          <a:ln/>
        </p:spPr>
        <p:txBody>
          <a:bodyPr wrap="square" lIns="0" tIns="0" rIns="0" bIns="0" rtlCol="0" anchor="t"/>
          <a:lstStyle/>
          <a:p>
            <a:pPr indent="0" marL="0">
              <a:buNone/>
            </a:pPr>
            <a:r>
              <a:rPr lang="en-US" sz="1100" dirty="0">
                <a:solidFill>
                  <a:srgbClr val="1A1A2E"/>
                </a:solidFill>
                <a:latin typeface="Arial" pitchFamily="34" charset="0"/>
                <a:ea typeface="Arial" pitchFamily="34" charset="-122"/>
                <a:cs typeface="Arial" pitchFamily="34" charset="-120"/>
              </a:rPr>
              <a:t>Two parallel studies of rural financial institutions. The Fed, OCC and FDIC jointly — and NCUA separately for credit unions — must identify ways to improve the growth, capital adequacy and profitability of depository institutions that primarily serve rural areas, and…</a:t>
            </a:r>
            <a:endParaRPr lang="en-US" sz="11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92608"/>
            <a:ext cx="8229600" cy="457200"/>
          </a:xfrm>
          <a:prstGeom prst="rect">
            <a:avLst/>
          </a:prstGeom>
          <a:noFill/>
          <a:ln/>
        </p:spPr>
        <p:txBody>
          <a:bodyPr wrap="square" lIns="0" tIns="0" rIns="0" bIns="0" rtlCol="0" anchor="ctr"/>
          <a:lstStyle/>
          <a:p>
            <a:pPr indent="0" marL="0">
              <a:buNone/>
            </a:pPr>
            <a:r>
              <a:rPr lang="en-US" sz="2600" b="1" dirty="0">
                <a:solidFill>
                  <a:srgbClr val="154360"/>
                </a:solidFill>
                <a:latin typeface="Arial" pitchFamily="34" charset="0"/>
                <a:ea typeface="Arial" pitchFamily="34" charset="-122"/>
                <a:cs typeface="Arial" pitchFamily="34" charset="-120"/>
              </a:rPr>
              <a:t>Also relevant</a:t>
            </a:r>
            <a:endParaRPr lang="en-US" sz="2600" dirty="0"/>
          </a:p>
        </p:txBody>
      </p:sp>
      <p:sp>
        <p:nvSpPr>
          <p:cNvPr id="3" name="Text 1"/>
          <p:cNvSpPr/>
          <p:nvPr/>
        </p:nvSpPr>
        <p:spPr>
          <a:xfrm>
            <a:off x="457200" y="749808"/>
            <a:ext cx="8229600" cy="256032"/>
          </a:xfrm>
          <a:prstGeom prst="rect">
            <a:avLst/>
          </a:prstGeom>
          <a:noFill/>
          <a:ln/>
        </p:spPr>
        <p:txBody>
          <a:bodyPr wrap="square" lIns="0" tIns="0" rIns="0" bIns="0" rtlCol="0" anchor="ctr"/>
          <a:lstStyle/>
          <a:p>
            <a:pPr indent="0" marL="0">
              <a:buNone/>
            </a:pPr>
            <a:r>
              <a:rPr lang="en-US" sz="1100" dirty="0">
                <a:solidFill>
                  <a:srgbClr val="4B5563"/>
                </a:solidFill>
                <a:latin typeface="Arial" pitchFamily="34" charset="0"/>
                <a:ea typeface="Arial" pitchFamily="34" charset="-122"/>
                <a:cs typeface="Arial" pitchFamily="34" charset="-120"/>
              </a:rPr>
              <a:t>More sections that touch rural &amp; tribal housing — full summaries and citations on the hub</a:t>
            </a:r>
            <a:endParaRPr lang="en-US" sz="1100" dirty="0"/>
          </a:p>
        </p:txBody>
      </p:sp>
      <p:sp>
        <p:nvSpPr>
          <p:cNvPr id="4" name="Shape 2"/>
          <p:cNvSpPr/>
          <p:nvPr/>
        </p:nvSpPr>
        <p:spPr>
          <a:xfrm>
            <a:off x="457200" y="4754880"/>
            <a:ext cx="176981" cy="76692"/>
          </a:xfrm>
          <a:custGeom>
            <a:avLst/>
            <a:gdLst/>
            <a:ahLst/>
            <a:cxnLst/>
            <a:rect l="l" t="t" r="r" b="b"/>
            <a:pathLst>
              <a:path w="176981" h="76692">
                <a:moveTo>
                  <a:pt x="0" y="76692"/>
                </a:moveTo>
                <a:lnTo>
                  <a:pt x="88490" y="0"/>
                </a:lnTo>
                <a:lnTo>
                  <a:pt x="176981" y="76692"/>
                </a:lnTo>
                <a:lnTo>
                  <a:pt x="141585" y="76692"/>
                </a:lnTo>
                <a:lnTo>
                  <a:pt x="88490" y="30972"/>
                </a:lnTo>
                <a:lnTo>
                  <a:pt x="35396" y="76692"/>
                </a:lnTo>
                <a:close/>
              </a:path>
            </a:pathLst>
          </a:custGeom>
          <a:solidFill>
            <a:srgbClr val="154360"/>
          </a:solidFill>
          <a:ln w="12700">
            <a:solidFill>
              <a:srgbClr val="154360"/>
            </a:solidFill>
            <a:prstDash val="solid"/>
          </a:ln>
        </p:spPr>
      </p:sp>
      <p:sp>
        <p:nvSpPr>
          <p:cNvPr id="5" name="Shape 3"/>
          <p:cNvSpPr/>
          <p:nvPr/>
        </p:nvSpPr>
        <p:spPr>
          <a:xfrm>
            <a:off x="480797" y="4843370"/>
            <a:ext cx="58994" cy="41295"/>
          </a:xfrm>
          <a:prstGeom prst="roundRect">
            <a:avLst>
              <a:gd name="adj" fmla="val 14286"/>
            </a:avLst>
          </a:prstGeom>
          <a:solidFill>
            <a:srgbClr val="1B4F72"/>
          </a:solidFill>
          <a:ln w="12700">
            <a:solidFill>
              <a:srgbClr val="1B4F72"/>
            </a:solidFill>
            <a:prstDash val="solid"/>
          </a:ln>
        </p:spPr>
      </p:sp>
      <p:sp>
        <p:nvSpPr>
          <p:cNvPr id="6" name="Shape 4"/>
          <p:cNvSpPr/>
          <p:nvPr/>
        </p:nvSpPr>
        <p:spPr>
          <a:xfrm>
            <a:off x="551590" y="4843370"/>
            <a:ext cx="58994" cy="41295"/>
          </a:xfrm>
          <a:prstGeom prst="roundRect">
            <a:avLst>
              <a:gd name="adj" fmla="val 14286"/>
            </a:avLst>
          </a:prstGeom>
          <a:solidFill>
            <a:srgbClr val="D98E2B"/>
          </a:solidFill>
          <a:ln w="12700">
            <a:solidFill>
              <a:srgbClr val="D98E2B"/>
            </a:solidFill>
            <a:prstDash val="solid"/>
          </a:ln>
        </p:spPr>
      </p:sp>
      <p:sp>
        <p:nvSpPr>
          <p:cNvPr id="7" name="Shape 5"/>
          <p:cNvSpPr/>
          <p:nvPr/>
        </p:nvSpPr>
        <p:spPr>
          <a:xfrm>
            <a:off x="480797" y="4896465"/>
            <a:ext cx="58994" cy="41295"/>
          </a:xfrm>
          <a:prstGeom prst="roundRect">
            <a:avLst>
              <a:gd name="adj" fmla="val 14286"/>
            </a:avLst>
          </a:prstGeom>
          <a:solidFill>
            <a:srgbClr val="1B4F72"/>
          </a:solidFill>
          <a:ln w="12700">
            <a:solidFill>
              <a:srgbClr val="1B4F72"/>
            </a:solidFill>
            <a:prstDash val="solid"/>
          </a:ln>
        </p:spPr>
      </p:sp>
      <p:sp>
        <p:nvSpPr>
          <p:cNvPr id="8" name="Shape 6"/>
          <p:cNvSpPr/>
          <p:nvPr/>
        </p:nvSpPr>
        <p:spPr>
          <a:xfrm>
            <a:off x="551590" y="4896465"/>
            <a:ext cx="58994" cy="41295"/>
          </a:xfrm>
          <a:prstGeom prst="roundRect">
            <a:avLst>
              <a:gd name="adj" fmla="val 14286"/>
            </a:avLst>
          </a:prstGeom>
          <a:solidFill>
            <a:srgbClr val="1B4F72"/>
          </a:solidFill>
          <a:ln w="12700">
            <a:solidFill>
              <a:srgbClr val="1B4F72"/>
            </a:solidFill>
            <a:prstDash val="solid"/>
          </a:ln>
        </p:spPr>
      </p:sp>
      <p:sp>
        <p:nvSpPr>
          <p:cNvPr id="9" name="Text 7"/>
          <p:cNvSpPr/>
          <p:nvPr/>
        </p:nvSpPr>
        <p:spPr>
          <a:xfrm>
            <a:off x="731520" y="4727448"/>
            <a:ext cx="4572000" cy="237744"/>
          </a:xfrm>
          <a:prstGeom prst="rect">
            <a:avLst/>
          </a:prstGeom>
          <a:noFill/>
          <a:ln/>
        </p:spPr>
        <p:txBody>
          <a:bodyPr wrap="square" lIns="0" tIns="0" rIns="0" bIns="0" rtlCol="0" anchor="ctr"/>
          <a:lstStyle/>
          <a:p>
            <a:pPr indent="0" marL="0">
              <a:buNone/>
            </a:pPr>
            <a:r>
              <a:rPr lang="en-US" sz="900" dirty="0">
                <a:solidFill>
                  <a:srgbClr val="4B5563"/>
                </a:solidFill>
                <a:latin typeface="Arial" pitchFamily="34" charset="0"/>
                <a:ea typeface="Arial" pitchFamily="34" charset="-122"/>
                <a:cs typeface="Arial" pitchFamily="34" charset="-120"/>
              </a:rPr>
              <a:t>AI Housers · aihousers.com/road-to-housing</a:t>
            </a:r>
            <a:endParaRPr lang="en-US" sz="900" dirty="0"/>
          </a:p>
        </p:txBody>
      </p:sp>
      <p:sp>
        <p:nvSpPr>
          <p:cNvPr id="10" name="Text 8"/>
          <p:cNvSpPr/>
          <p:nvPr/>
        </p:nvSpPr>
        <p:spPr>
          <a:xfrm>
            <a:off x="8138160" y="4727448"/>
            <a:ext cx="548640" cy="237744"/>
          </a:xfrm>
          <a:prstGeom prst="rect">
            <a:avLst/>
          </a:prstGeom>
          <a:noFill/>
          <a:ln/>
        </p:spPr>
        <p:txBody>
          <a:bodyPr wrap="square" lIns="0" tIns="0" rIns="0" bIns="0" rtlCol="0" anchor="ctr"/>
          <a:lstStyle/>
          <a:p>
            <a:pPr algn="r" indent="0" marL="0">
              <a:buNone/>
            </a:pPr>
            <a:r>
              <a:rPr lang="en-US" sz="900" dirty="0">
                <a:solidFill>
                  <a:srgbClr val="4B5563"/>
                </a:solidFill>
                <a:latin typeface="Arial" pitchFamily="34" charset="0"/>
                <a:ea typeface="Arial" pitchFamily="34" charset="-122"/>
                <a:cs typeface="Arial" pitchFamily="34" charset="-120"/>
              </a:rPr>
              <a:t>9</a:t>
            </a:r>
            <a:endParaRPr lang="en-US" sz="900" dirty="0"/>
          </a:p>
        </p:txBody>
      </p:sp>
      <p:sp>
        <p:nvSpPr>
          <p:cNvPr id="11" name="Shape 9"/>
          <p:cNvSpPr/>
          <p:nvPr/>
        </p:nvSpPr>
        <p:spPr>
          <a:xfrm>
            <a:off x="457200" y="1197864"/>
            <a:ext cx="109728" cy="76810"/>
          </a:xfrm>
          <a:prstGeom prst="roundRect">
            <a:avLst>
              <a:gd name="adj" fmla="val 14286"/>
            </a:avLst>
          </a:prstGeom>
          <a:solidFill>
            <a:srgbClr val="D98E2B"/>
          </a:solidFill>
          <a:ln w="12700">
            <a:solidFill>
              <a:srgbClr val="D98E2B"/>
            </a:solidFill>
            <a:prstDash val="solid"/>
          </a:ln>
        </p:spPr>
      </p:sp>
      <p:sp>
        <p:nvSpPr>
          <p:cNvPr id="12" name="Text 10"/>
          <p:cNvSpPr/>
          <p:nvPr/>
        </p:nvSpPr>
        <p:spPr>
          <a:xfrm>
            <a:off x="658368" y="1143000"/>
            <a:ext cx="8028432" cy="802386"/>
          </a:xfrm>
          <a:prstGeom prst="rect">
            <a:avLst/>
          </a:prstGeom>
          <a:noFill/>
          <a:ln/>
        </p:spPr>
        <p:txBody>
          <a:bodyPr wrap="square" lIns="0" tIns="0" rIns="0" bIns="0" rtlCol="0" anchor="t"/>
          <a:lstStyle/>
          <a:p>
            <a:pPr indent="0" marL="0">
              <a:buNone/>
            </a:pPr>
            <a:r>
              <a:rPr lang="en-US" sz="1100" b="1" dirty="0">
                <a:solidFill>
                  <a:srgbClr val="A66A15"/>
                </a:solidFill>
                <a:latin typeface="Arial" pitchFamily="34" charset="0"/>
                <a:ea typeface="Arial" pitchFamily="34" charset="-122"/>
                <a:cs typeface="Arial" pitchFamily="34" charset="-120"/>
              </a:rPr>
              <a:t>Sec. 906  </a:t>
            </a:r>
            <a:pPr indent="0" marL="0">
              <a:buNone/>
            </a:pPr>
            <a:r>
              <a:rPr lang="en-US" sz="1100" b="1" dirty="0">
                <a:solidFill>
                  <a:srgbClr val="154360"/>
                </a:solidFill>
                <a:latin typeface="Arial" pitchFamily="34" charset="0"/>
                <a:ea typeface="Arial" pitchFamily="34" charset="-122"/>
                <a:cs typeface="Arial" pitchFamily="34" charset="-120"/>
              </a:rPr>
              <a:t>Advancing the Mentor-Protege Program for Small Financial Institutions</a:t>
            </a:r>
            <a:endParaRPr lang="en-US" sz="1100" dirty="0"/>
          </a:p>
          <a:p>
            <a:pPr indent="0" marL="0">
              <a:buNone/>
            </a:pPr>
            <a:r>
              <a:rPr lang="en-US" sz="1000" dirty="0">
                <a:solidFill>
                  <a:srgbClr val="4B5563"/>
                </a:solidFill>
                <a:latin typeface="Arial" pitchFamily="34" charset="0"/>
                <a:ea typeface="Arial" pitchFamily="34" charset="-122"/>
                <a:cs typeface="Arial" pitchFamily="34" charset="-120"/>
              </a:rPr>
              <a:t>Codifies a Treasury "Financial Agent Mentor-Protégé Program" in FIRREA §308. Designated financial agents and large financial institutions ($50 billion or more in assets) may mentor small financial institutions — those at or below $2 billion, minority…</a:t>
            </a:r>
            <a:endParaRPr lang="en-US" sz="1100" dirty="0"/>
          </a:p>
        </p:txBody>
      </p:sp>
      <p:sp>
        <p:nvSpPr>
          <p:cNvPr id="13" name="Shape 11"/>
          <p:cNvSpPr/>
          <p:nvPr/>
        </p:nvSpPr>
        <p:spPr>
          <a:xfrm>
            <a:off x="457200" y="2055114"/>
            <a:ext cx="109728" cy="76810"/>
          </a:xfrm>
          <a:prstGeom prst="roundRect">
            <a:avLst>
              <a:gd name="adj" fmla="val 14286"/>
            </a:avLst>
          </a:prstGeom>
          <a:solidFill>
            <a:srgbClr val="D98E2B"/>
          </a:solidFill>
          <a:ln w="12700">
            <a:solidFill>
              <a:srgbClr val="D98E2B"/>
            </a:solidFill>
            <a:prstDash val="solid"/>
          </a:ln>
        </p:spPr>
      </p:sp>
      <p:sp>
        <p:nvSpPr>
          <p:cNvPr id="14" name="Text 12"/>
          <p:cNvSpPr/>
          <p:nvPr/>
        </p:nvSpPr>
        <p:spPr>
          <a:xfrm>
            <a:off x="658368" y="2000250"/>
            <a:ext cx="8028432" cy="802386"/>
          </a:xfrm>
          <a:prstGeom prst="rect">
            <a:avLst/>
          </a:prstGeom>
          <a:noFill/>
          <a:ln/>
        </p:spPr>
        <p:txBody>
          <a:bodyPr wrap="square" lIns="0" tIns="0" rIns="0" bIns="0" rtlCol="0" anchor="t"/>
          <a:lstStyle/>
          <a:p>
            <a:pPr indent="0" marL="0">
              <a:buNone/>
            </a:pPr>
            <a:r>
              <a:rPr lang="en-US" sz="1100" b="1" dirty="0">
                <a:solidFill>
                  <a:srgbClr val="A66A15"/>
                </a:solidFill>
                <a:latin typeface="Arial" pitchFamily="34" charset="0"/>
                <a:ea typeface="Arial" pitchFamily="34" charset="-122"/>
                <a:cs typeface="Arial" pitchFamily="34" charset="-120"/>
              </a:rPr>
              <a:t>Sec. 801  </a:t>
            </a:r>
            <a:pPr indent="0" marL="0">
              <a:buNone/>
            </a:pPr>
            <a:r>
              <a:rPr lang="en-US" sz="1100" b="1" dirty="0">
                <a:solidFill>
                  <a:srgbClr val="154360"/>
                </a:solidFill>
                <a:latin typeface="Arial" pitchFamily="34" charset="0"/>
                <a:ea typeface="Arial" pitchFamily="34" charset="-122"/>
                <a:cs typeface="Arial" pitchFamily="34" charset="-120"/>
              </a:rPr>
              <a:t>HUD-USDA-VA Interagency Coordination Act</a:t>
            </a:r>
            <a:endParaRPr lang="en-US" sz="1100" dirty="0"/>
          </a:p>
          <a:p>
            <a:pPr indent="0" marL="0">
              <a:buNone/>
            </a:pPr>
            <a:r>
              <a:rPr lang="en-US" sz="1000" dirty="0">
                <a:solidFill>
                  <a:srgbClr val="4B5563"/>
                </a:solidFill>
                <a:latin typeface="Arial" pitchFamily="34" charset="0"/>
                <a:ea typeface="Arial" pitchFamily="34" charset="-122"/>
                <a:cs typeface="Arial" pitchFamily="34" charset="-120"/>
              </a:rPr>
              <a:t>Directs the three federal housing agencies to share research and market data through an MOU and, within 180 days, to jointly report to Congress on collaboration opportunities and on federal laws and regulations that hurt the availability and affordability of…</a:t>
            </a:r>
            <a:endParaRPr lang="en-US" sz="1100" dirty="0"/>
          </a:p>
        </p:txBody>
      </p:sp>
      <p:sp>
        <p:nvSpPr>
          <p:cNvPr id="15" name="Shape 13"/>
          <p:cNvSpPr/>
          <p:nvPr/>
        </p:nvSpPr>
        <p:spPr>
          <a:xfrm>
            <a:off x="457200" y="2912364"/>
            <a:ext cx="109728" cy="76810"/>
          </a:xfrm>
          <a:prstGeom prst="roundRect">
            <a:avLst>
              <a:gd name="adj" fmla="val 14286"/>
            </a:avLst>
          </a:prstGeom>
          <a:solidFill>
            <a:srgbClr val="D98E2B"/>
          </a:solidFill>
          <a:ln w="12700">
            <a:solidFill>
              <a:srgbClr val="D98E2B"/>
            </a:solidFill>
            <a:prstDash val="solid"/>
          </a:ln>
        </p:spPr>
      </p:sp>
      <p:sp>
        <p:nvSpPr>
          <p:cNvPr id="16" name="Text 14"/>
          <p:cNvSpPr/>
          <p:nvPr/>
        </p:nvSpPr>
        <p:spPr>
          <a:xfrm>
            <a:off x="658368" y="2857500"/>
            <a:ext cx="8028432" cy="802386"/>
          </a:xfrm>
          <a:prstGeom prst="rect">
            <a:avLst/>
          </a:prstGeom>
          <a:noFill/>
          <a:ln/>
        </p:spPr>
        <p:txBody>
          <a:bodyPr wrap="square" lIns="0" tIns="0" rIns="0" bIns="0" rtlCol="0" anchor="t"/>
          <a:lstStyle/>
          <a:p>
            <a:pPr indent="0" marL="0">
              <a:buNone/>
            </a:pPr>
            <a:r>
              <a:rPr lang="en-US" sz="1100" b="1" dirty="0">
                <a:solidFill>
                  <a:srgbClr val="A66A15"/>
                </a:solidFill>
                <a:latin typeface="Arial" pitchFamily="34" charset="0"/>
                <a:ea typeface="Arial" pitchFamily="34" charset="-122"/>
                <a:cs typeface="Arial" pitchFamily="34" charset="-120"/>
              </a:rPr>
              <a:t>Sec. 804  </a:t>
            </a:r>
            <a:pPr indent="0" marL="0">
              <a:buNone/>
            </a:pPr>
            <a:r>
              <a:rPr lang="en-US" sz="1100" b="1" dirty="0">
                <a:solidFill>
                  <a:srgbClr val="154360"/>
                </a:solidFill>
                <a:latin typeface="Arial" pitchFamily="34" charset="0"/>
                <a:ea typeface="Arial" pitchFamily="34" charset="-122"/>
                <a:cs typeface="Arial" pitchFamily="34" charset="-120"/>
              </a:rPr>
              <a:t>GAO Studies</a:t>
            </a:r>
            <a:endParaRPr lang="en-US" sz="1100" dirty="0"/>
          </a:p>
          <a:p>
            <a:pPr indent="0" marL="0">
              <a:buNone/>
            </a:pPr>
            <a:r>
              <a:rPr lang="en-US" sz="1000" dirty="0">
                <a:solidFill>
                  <a:srgbClr val="4B5563"/>
                </a:solidFill>
                <a:latin typeface="Arial" pitchFamily="34" charset="0"/>
                <a:ea typeface="Arial" pitchFamily="34" charset="-122"/>
                <a:cs typeface="Arial" pitchFamily="34" charset="-120"/>
              </a:rPr>
              <a:t>Four Government Accountability Office studies, each due within 1 year: (a) barriers facing "middle-income households" (above 80 up to 120 percent of area median income) and a proposed federal definition of "workforce housing"; (b) options to improve Section…</a:t>
            </a:r>
            <a:endParaRPr lang="en-US" sz="1100" dirty="0"/>
          </a:p>
        </p:txBody>
      </p:sp>
      <p:sp>
        <p:nvSpPr>
          <p:cNvPr id="17" name="Shape 15"/>
          <p:cNvSpPr/>
          <p:nvPr/>
        </p:nvSpPr>
        <p:spPr>
          <a:xfrm>
            <a:off x="457200" y="3769614"/>
            <a:ext cx="109728" cy="76810"/>
          </a:xfrm>
          <a:prstGeom prst="roundRect">
            <a:avLst>
              <a:gd name="adj" fmla="val 14286"/>
            </a:avLst>
          </a:prstGeom>
          <a:solidFill>
            <a:srgbClr val="D98E2B"/>
          </a:solidFill>
          <a:ln w="12700">
            <a:solidFill>
              <a:srgbClr val="D98E2B"/>
            </a:solidFill>
            <a:prstDash val="solid"/>
          </a:ln>
        </p:spPr>
      </p:sp>
      <p:sp>
        <p:nvSpPr>
          <p:cNvPr id="18" name="Text 16"/>
          <p:cNvSpPr/>
          <p:nvPr/>
        </p:nvSpPr>
        <p:spPr>
          <a:xfrm>
            <a:off x="658368" y="3714750"/>
            <a:ext cx="8028432" cy="802386"/>
          </a:xfrm>
          <a:prstGeom prst="rect">
            <a:avLst/>
          </a:prstGeom>
          <a:noFill/>
          <a:ln/>
        </p:spPr>
        <p:txBody>
          <a:bodyPr wrap="square" lIns="0" tIns="0" rIns="0" bIns="0" rtlCol="0" anchor="t"/>
          <a:lstStyle/>
          <a:p>
            <a:pPr indent="0" marL="0">
              <a:buNone/>
            </a:pPr>
            <a:r>
              <a:rPr lang="en-US" sz="1100" b="1" dirty="0">
                <a:solidFill>
                  <a:srgbClr val="A66A15"/>
                </a:solidFill>
                <a:latin typeface="Arial" pitchFamily="34" charset="0"/>
                <a:ea typeface="Arial" pitchFamily="34" charset="-122"/>
                <a:cs typeface="Arial" pitchFamily="34" charset="-120"/>
              </a:rPr>
              <a:t>Sec. 1202  </a:t>
            </a:r>
            <a:pPr indent="0" marL="0">
              <a:buNone/>
            </a:pPr>
            <a:r>
              <a:rPr lang="en-US" sz="1100" b="1" dirty="0">
                <a:solidFill>
                  <a:srgbClr val="154360"/>
                </a:solidFill>
                <a:latin typeface="Arial" pitchFamily="34" charset="0"/>
                <a:ea typeface="Arial" pitchFamily="34" charset="-122"/>
                <a:cs typeface="Arial" pitchFamily="34" charset="-120"/>
              </a:rPr>
              <a:t>No Additional Funds Authorized</a:t>
            </a:r>
            <a:endParaRPr lang="en-US" sz="1100" dirty="0"/>
          </a:p>
          <a:p>
            <a:pPr indent="0" marL="0">
              <a:buNone/>
            </a:pPr>
            <a:r>
              <a:rPr lang="en-US" sz="1000" dirty="0">
                <a:solidFill>
                  <a:srgbClr val="4B5563"/>
                </a:solidFill>
                <a:latin typeface="Arial" pitchFamily="34" charset="0"/>
                <a:ea typeface="Arial" pitchFamily="34" charset="-122"/>
                <a:cs typeface="Arial" pitchFamily="34" charset="-120"/>
              </a:rPr>
              <a:t>One sentence that shapes everything else: "No additional funds are authorized to be appropriated to carry out the requirements of this Act or any amendment made by this Act."</a:t>
            </a:r>
            <a:endParaRPr lang="en-US" sz="11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15</Slides>
  <Notes>15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15</vt:i4>
      </vt:variant>
    </vt:vector>
  </HeadingPairs>
  <TitlesOfParts>
    <vt:vector size="18"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vector>
  </TitlesOfParts>
  <Company>AI Housers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21st Century ROAD to Housing Act — briefing for Rural &amp; Tribal Housing</dc:title>
  <dc:subject>The biggest USDA rural housing reform in years; tribes named as eligible, but no tribal title.</dc:subject>
  <dc:creator>Houser Technologies LLC d/b/a AI Housers</dc:creator>
  <cp:lastModifiedBy>Houser Technologies LLC d/b/a AI Housers</cp:lastModifiedBy>
  <cp:revision>1</cp:revision>
  <dcterms:created xsi:type="dcterms:W3CDTF">2026-08-30T00:39:34Z</dcterms:created>
  <dcterms:modified xsi:type="dcterms:W3CDTF">2026-08-30T00:39:34Z</dcterms:modified>
</cp:coreProperties>
</file>