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This is a briefing on the 21st Century ROAD to Housing Act, Public Law 119-101, prepared for your Board of Commissioners and leadership team. RAD is permanent, HCV inspections got easier, and a new MTW cohort is coming — with reporting for everyone. Make it yours: replace [Agency Name], [Presenter], [Date] and each [Name] owner before you present. Everything in the deck traces to the enrolled text and official sources; the hub page linked at the end carries the citations.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nearest dated deadlines for Public Housing Authorities: Oct 1, 2026 — Sec. 805, Other: Each receiver or federal monitor currently overseeing a covered public housing agency delivers a written assessment of its management and… Oct 1, 2026 — Sec. 805, HUD: HUD must require each covered public housing agency to send an annual notice stating whether a receiver or Federal monitor remains… Jan 7, 2027 — Sec. 106, HUD: Set eligibility criteria for PHAs and owners to join the temperature sensor pilot, define "temperature-related complaints" and… Jan 7, 2027 — Sec. 505, HUD: Submit the first comprehensive annual report to Congress on every Moving to Work cohort… Dates are computed from the July 11, 2026 enactment; the hub tracks status.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1) Brief your board on the Act: Sections 212 (RAD), 405 (HCV inspections), 505 (MTW), 404 (FSS escrow pilot), 602 (HUD-VASH income), 805 (accountability), 106 (temperature sensors), and 205–206… Why: The changes are already law; boards need to know what is self-executing versus what waits on HUD guidance or appropriations. 2) Update HUD-VASH intake procedures so VA disability compensation and pension (38 U.S.C. chapters 11 and 15) are excluded when determining income eligibility — but not from adjusted income for rent. Why: Section 602 codifies the exclusion in statute; it took effect on enactment. 3) Amend your HCV Administrative Plan to implement the automatic deeming of qualifying LIHTC, HOME, and USDA-RHS inspection results from the prior 12 months, add a remote or video inspection protocol… Why: Section 405 rewrote 42 U.S.C. 1437f(o)(8); the statute is effective now — qualifying units "shall be deemed" to meet inspection requirements — and PHAs must give each family a list of pre-inspected units. 4) Set up data-sharing agreements with your state HFA (LIHTC), local HOME participating jurisdiction, and USDA Rural Development so you can actually obtain the inspection results the statute’s deeming… Why: The deeming rule in Section 405 only applies when the PHA performed the inspection or "is able to obtain the results." 5) Submit or refresh RAD Letters of Interest and portfolio plans, and audit compliance with RAD tenant protections (right to return, no rescreening, resident organizing) now that HUD can impose civil… Why: Section 212 raises the cap by 100,000 units, makes RAD permanent, and adds a mandatory tenant lease and management-plan addendum plus annual HUD assessments.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Longer-horizon actions: By end of 2026 — If you are an existing MTW agency (any cohort), expect HUD data calls this fall for the comprehensive report due about January 7, 2027 — make sure your MTW… By end of 2026 — If your agency is under a federal monitor or receiver, prepare the annual notice to HUD, coordinate with the monitor on the October 1 assessment to Congress… By end of 2026 — Meet the HOTMA Sections 102/104 compliance date of January 1, 2027 set by Notice PIH 2026-15 (MTW agencies await separate guidance) alongside the Act’s changes. In 2027 — If you administer 27,000 or fewer combined vouchers and public housing units and are a PHAS or SEMAP high performer, decide whether to compete for the new… In 2027 — Decide whether to apply for the FSS Escrow Expansion Pilot (up to 25 PHAs and PBRA owners, up to 5,000 families) and model the cash impact of funding opt-out… Watch — Keep pre- and post-enactment funds separate in Capital Fund, RAD, and PBV development pipelines, and plan to comment on HUD’s Section 206… Things to watch: No new money: Section 1202 says no additional funds are authorized, so the FSS pilot, temperature sensors, and MTW research all depend on appropriations that have not been made as of August 2026. HUD guidance gap: no PIH notice, RAD notice revision, or MTW cohort notice citing the Act had been located as of August 29, 2026 — the statute is effective, but expect HUD to fill in documentation… MTW reporting applies to all cohorts, not just the new one; NAHRO and CLPHA have both said they will press HUD to keep it workable. What did not pass: no HCV landlord incentive fund, security-deposit assistance, SAFMR mandate, third-party income verification, or small-PHA regulatory relief made it into the final law. Section 505 bars the new cohort from work requirements and time limits. The waiver numbers are Appendix I numbers from HUD’s Final MTW Expansion Operations Notice, Part VI (pp.</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CBO scores the enacted law at ≈$0 net deficit effect ("Estimated Budgetary Effects of H.R. 6644" (pub. 62570, July 14, 2026, as enacted): net deficit effect rounds to $0 over 2026–2036; spending subject to appropriation not estimated). One sentence that shapes everything else: "No additional funds are authorized to be appropriated to carry out the requirements of this Act or any amendment made by this Act." The Innovation Fund is $200M / yr, Authorized for FY2027–FY2031 (Sec. 208) — not yet appropriated. Plan for reforms that are effective now versus programs that wait on appropriations.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page for Public Housing Authorities is https://aihousers.com/road-to-housing/for/pha. Sources worth handing out: H.R. 6644 — Enrolled bill text (21st Century ROAD to Housing Act) (GovInfo (GPO)); BPC — What’s in the 21st Century ROAD to Housing Act? (Bipartisan Policy Center); BPC — 21st Century ROAD to Housing Act Implementation Tracker (Bipartisan Policy Center); NLIHC — 21st Century ROAD to Housing Act: Impacts on Low-Income Households (July 2026) (National Low Income Housing Coalition); NAHRO — In a Major Win for Housers, the 21st Century ROAD to Housing Act Becomes Law (NAHRO); Fact sheet — oversight and accountability (Senate Banking Committee). Make it yours: replace [Agency Name], [Presenter], [Date] and each [Name] owner before you present.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pointing people to the hub page for sources and updates. 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 Prepared from aihousers.com/road-to-housing · content reviewed August 29, 2026. Reuse freely, including with your own logo, with attribution to AI Housers — aihousers.com/road-to-housing (CC BY 4.0).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 changes how you run vouchers and RAD today, and it starts a clock on MTW reporting that HUD must meet by early January 2027 — but it authorizes no new money. RAD is permanent, HCV inspections got easier, and a new MTW cohort is coming — with reporting for everyone. For housing authorities the ROAD to Housing Act is mostly program reform, not new funding. Section 212 makes the Rental Assistance Demonstration permanent and raises the conversion cap from 455,000 to 555,000 units, while adding tenant-protection enforcement tools.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 The numbers on this slide: Titles / sections — 12 / 60 (Sec. 1 plus Secs. 101–1202 in the enrolled text); Public Law — 119-101 (Became law without the President’s signature, July 11, 2026); Institutional-investor threshold — 350 homes (Sec. 1001 purchase ban applies to investors controlling 350+ single-family homes); First big deadline cluster — Jan 7, 2027 (180 days after enactment — investor ban takes effect; several HUD/USDA deliverables due).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bill moved through five recorded votes: House Feb 9, 2026, 390–9; Senate Mar 12, 2026, 89–10; House May 20, 2026, 396–13; Senate Jun 22, 2026, 85–5; House Jun 23, 2026, 358–32. 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405, Choice in Affordable Housing Act: Streamlines Housing Choice Voucher inspections. A unit in a LIHTC, HOME-assisted, or USDA Rural Housing Service-assisted property that passed a physical inspection in the prior 12 months is deemed to meet HCV inspection requirements if the PHA can obtain the results; HUD may allow remote or video inspections in rural… Sec. 212, Rental Assistance Demonstration Program: Makes the Rental Assistance Demonstration (RAD) permanent by removing its September 30, 2029 end date, raises the public housing conversion cap from 455,000 to 555,000 units, and layers on accountability: HUD must annually assess and publish the impacts of First Component conversions on preservation, leveraging… Sec. 505, New Moving to Work Cohort: Authorizes HUD to add up to 25 high-performing public housing agencies to a new Moving to Work (MTW) cohort — the "Economic Opportunity and Pathways to Independence Cohort" — but only after HUD files a first comprehensive MTW report to Congress.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404, Helping More Families Save Act: Adds an "Escrow Expansion Pilot Program" to the Family Self-Sufficiency statute. HUD may select up to 25 PHAs and project-based Section 8 owners to run interest-bearing escrow accounts for up to 5,000 assisted families; no amounts may be escrowed for a family whose adjusted income exceeds 80 percent of AMI at the… Sec. 602, Housing Unhoused Disabled Veterans Act: Fixes a long-standing barrier for disabled veterans: VA disability compensation and pension (38 U.S.C. chapters 11 and 15) no longer counts when determining income eligibility for HUD-VASH, or when a HUD-VASH household is evaluated for other housing assistance. Sec. 803, Improving Self-Sufficiency of Families in HUD-Subsidized Housing: Orders a HUD study of work requirements that Moving to Work agencies adopted before enactment — their short-, medium- and long-term effects on homelessness, poverty, asset building, earnings, job attainment and retention, and PHA administrative capacity — using both quantitative data and interviews with participants…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805, Improving Public Housing Agency Accountability: New transparency duties for the small set of "covered" public housing agencies — defined in the past tense and more broadly than it may look: a PHA "for which an administrative or judicial receiver or Federal monitor was appointed," whether or not the appointment is still in force. Sec. 106, Temperature Sensor Pilot Program: Creates a HUD grant pilot for PHAs and owners of public housing, project-based Section 8, Section 202, and Section 811 units to buy, install, and test HUD-approved internet-connected temperature sensors — only with each resident’s written permission — to check that units stay within temperature requirements. Sec. 205, Better Use of Intergovernmental and Local Development (BUILD) Housing Act: Lets HUD designate any assistance it administers as a "special project" for environmental review, which allows states, localities, and — newly — federally recognized Indian Tribes to assume HUD’s NEPA responsibilities.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206, Unlocking Housing Supply Through Streamlined and Modernized Reviews Act: Directs HUD to rewrite its environmental review regulations (24 CFR parts 50 and 58) through notice-and-comment rulemaking so that a long list of housing activities are exempt or categorically excluded from NEPA review. Sec. 501, HOME Investment Partnerships Reauthorization and Reform Act: A top-to-bottom modernization of HOME, the block grant that states and larger localities use for affordable rental and homeownership housing. It permanently authorizes the program, raises the income and price limits for homeownership assistance, lets non-CDBG participating jurisdictions fund infrastructure next to… Sec. 503, Incentivizing Local Solutions to Homelessness: Gives Emergency Solutions Grants (ESG) recipients a way to spend more than the statutory cap on emergency shelter and street outreach. For FY2027 through FY2030 funds, a recipient may ask HUD to waive the McKinney-Vento §415(b) expenditure limit after soliciting public input and notifying subrecipients and Continuums…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sections relevant to Public Housing Authorities: Sec. 304 (PRICE Act), Sec. 1001 (Homes Are for People, Not Corporations), Sec. 1202 (No Additional Funds Authorized), Sec. 213 (Build Now Act), Sec. 207 (Grants for Planning and Implementation Associated with Affordable Housing), Sec. 208 (Innovation Fund). Summaries and citations are on the hub page.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hyperlink" Target="https://aihousers.com/road-to-housing/for/pha" TargetMode="External"/><Relationship Id="rId1" Type="http://schemas.openxmlformats.org/officeDocument/2006/relationships/image" Target="../media/image-14-1.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457200"/>
            <a:ext cx="371659" cy="161052"/>
          </a:xfrm>
          <a:custGeom>
            <a:avLst/>
            <a:gdLst/>
            <a:ahLst/>
            <a:cxnLst/>
            <a:rect l="l" t="t" r="r" b="b"/>
            <a:pathLst>
              <a:path w="371659" h="161052">
                <a:moveTo>
                  <a:pt x="0" y="161052"/>
                </a:moveTo>
                <a:lnTo>
                  <a:pt x="185830" y="0"/>
                </a:lnTo>
                <a:lnTo>
                  <a:pt x="371659" y="161052"/>
                </a:lnTo>
                <a:lnTo>
                  <a:pt x="297327" y="161052"/>
                </a:lnTo>
                <a:lnTo>
                  <a:pt x="185830" y="65040"/>
                </a:lnTo>
                <a:lnTo>
                  <a:pt x="74332" y="161052"/>
                </a:lnTo>
                <a:close/>
              </a:path>
            </a:pathLst>
          </a:custGeom>
          <a:solidFill>
            <a:srgbClr val="FFFFFF"/>
          </a:solidFill>
          <a:ln w="12700">
            <a:solidFill>
              <a:srgbClr val="FFFFFF"/>
            </a:solidFill>
            <a:prstDash val="solid"/>
          </a:ln>
        </p:spPr>
      </p:sp>
      <p:sp>
        <p:nvSpPr>
          <p:cNvPr id="3" name="Shape 1"/>
          <p:cNvSpPr/>
          <p:nvPr/>
        </p:nvSpPr>
        <p:spPr>
          <a:xfrm>
            <a:off x="506755" y="643030"/>
            <a:ext cx="123886" cy="86721"/>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655418" y="643030"/>
            <a:ext cx="123886" cy="86721"/>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06755" y="754527"/>
            <a:ext cx="123886" cy="86721"/>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655418" y="754527"/>
            <a:ext cx="123886" cy="86721"/>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940357" y="602147"/>
            <a:ext cx="2304288" cy="230429"/>
          </a:xfrm>
          <a:prstGeom prst="rect">
            <a:avLst/>
          </a:prstGeom>
          <a:noFill/>
          <a:ln/>
        </p:spPr>
        <p:txBody>
          <a:bodyPr wrap="square" lIns="0" tIns="0" rIns="0" bIns="0" rtlCol="0" anchor="ctr"/>
          <a:lstStyle/>
          <a:p>
            <a:pPr indent="0" marL="0">
              <a:buNone/>
            </a:pPr>
            <a:r>
              <a:rPr lang="en-US" sz="1497" b="1" dirty="0">
                <a:solidFill>
                  <a:srgbClr val="FFFFFF"/>
                </a:solidFill>
                <a:latin typeface="Arial" pitchFamily="34" charset="0"/>
                <a:ea typeface="Arial" pitchFamily="34" charset="-122"/>
                <a:cs typeface="Arial" pitchFamily="34" charset="-120"/>
              </a:rPr>
              <a:t>AI Housers</a:t>
            </a:r>
            <a:endParaRPr lang="en-US" sz="1497" dirty="0"/>
          </a:p>
        </p:txBody>
      </p:sp>
      <p:sp>
        <p:nvSpPr>
          <p:cNvPr id="8" name="Shape 6"/>
          <p:cNvSpPr/>
          <p:nvPr/>
        </p:nvSpPr>
        <p:spPr>
          <a:xfrm>
            <a:off x="457200" y="1691640"/>
            <a:ext cx="182880" cy="128016"/>
          </a:xfrm>
          <a:prstGeom prst="roundRect">
            <a:avLst>
              <a:gd name="adj" fmla="val 14286"/>
            </a:avLst>
          </a:prstGeom>
          <a:solidFill>
            <a:srgbClr val="D98E2B"/>
          </a:solidFill>
          <a:ln w="12700">
            <a:solidFill>
              <a:srgbClr val="D98E2B"/>
            </a:solidFill>
            <a:prstDash val="solid"/>
          </a:ln>
        </p:spPr>
      </p:sp>
      <p:sp>
        <p:nvSpPr>
          <p:cNvPr id="9" name="Text 7"/>
          <p:cNvSpPr/>
          <p:nvPr/>
        </p:nvSpPr>
        <p:spPr>
          <a:xfrm>
            <a:off x="457200" y="1874520"/>
            <a:ext cx="7680960" cy="914400"/>
          </a:xfrm>
          <a:prstGeom prst="rect">
            <a:avLst/>
          </a:prstGeom>
          <a:noFill/>
          <a:ln/>
        </p:spPr>
        <p:txBody>
          <a:bodyPr wrap="square" lIns="0" tIns="0" rIns="0" bIns="0" rtlCol="0" anchor="t"/>
          <a:lstStyle/>
          <a:p>
            <a:pPr indent="0" marL="0">
              <a:buNone/>
            </a:pPr>
            <a:r>
              <a:rPr lang="en-US" sz="3600" b="1" dirty="0">
                <a:solidFill>
                  <a:srgbClr val="FFFFFF"/>
                </a:solidFill>
                <a:latin typeface="Arial" pitchFamily="34" charset="0"/>
                <a:ea typeface="Arial" pitchFamily="34" charset="-122"/>
                <a:cs typeface="Arial" pitchFamily="34" charset="-120"/>
              </a:rPr>
              <a:t>21st Century ROAD to Housing Act</a:t>
            </a:r>
            <a:endParaRPr lang="en-US" sz="3600" dirty="0"/>
          </a:p>
        </p:txBody>
      </p:sp>
      <p:sp>
        <p:nvSpPr>
          <p:cNvPr id="10" name="Text 8"/>
          <p:cNvSpPr/>
          <p:nvPr/>
        </p:nvSpPr>
        <p:spPr>
          <a:xfrm>
            <a:off x="457200" y="2788920"/>
            <a:ext cx="7680960" cy="411480"/>
          </a:xfrm>
          <a:prstGeom prst="rect">
            <a:avLst/>
          </a:prstGeom>
          <a:noFill/>
          <a:ln/>
        </p:spPr>
        <p:txBody>
          <a:bodyPr wrap="square" lIns="0" tIns="0" rIns="0" bIns="0" rtlCol="0" anchor="t"/>
          <a:lstStyle/>
          <a:p>
            <a:pPr indent="0" marL="0">
              <a:buNone/>
            </a:pPr>
            <a:r>
              <a:rPr lang="en-US" sz="1800" dirty="0">
                <a:solidFill>
                  <a:srgbClr val="5DADE2"/>
                </a:solidFill>
                <a:latin typeface="Arial" pitchFamily="34" charset="0"/>
                <a:ea typeface="Arial" pitchFamily="34" charset="-122"/>
                <a:cs typeface="Arial" pitchFamily="34" charset="-120"/>
              </a:rPr>
              <a:t>A briefing for your Board of Commissioners and leadership team</a:t>
            </a:r>
            <a:endParaRPr lang="en-US" sz="1800" dirty="0"/>
          </a:p>
        </p:txBody>
      </p:sp>
      <p:sp>
        <p:nvSpPr>
          <p:cNvPr id="11" name="Text 9"/>
          <p:cNvSpPr/>
          <p:nvPr/>
        </p:nvSpPr>
        <p:spPr>
          <a:xfrm>
            <a:off x="457200" y="3383280"/>
            <a:ext cx="7680960" cy="320040"/>
          </a:xfrm>
          <a:prstGeom prst="rect">
            <a:avLst/>
          </a:prstGeom>
          <a:noFill/>
          <a:ln/>
        </p:spPr>
        <p:txBody>
          <a:bodyPr wrap="square" lIns="0" tIns="0" rIns="0" bIns="0" rtlCol="0" anchor="ctr"/>
          <a:lstStyle/>
          <a:p>
            <a:pPr indent="0" marL="0">
              <a:buNone/>
            </a:pPr>
            <a:r>
              <a:rPr lang="en-US" sz="1400" dirty="0">
                <a:solidFill>
                  <a:srgbClr val="FFFFFF"/>
                </a:solidFill>
                <a:latin typeface="Arial" pitchFamily="34" charset="0"/>
                <a:ea typeface="Arial" pitchFamily="34" charset="-122"/>
                <a:cs typeface="Arial" pitchFamily="34" charset="-120"/>
              </a:rPr>
              <a:t>[Agency Name] · [Presenter] · [Date]</a:t>
            </a:r>
            <a:endParaRPr lang="en-US" sz="1400" dirty="0"/>
          </a:p>
        </p:txBody>
      </p:sp>
      <p:sp>
        <p:nvSpPr>
          <p:cNvPr id="12" name="Text 10"/>
          <p:cNvSpPr/>
          <p:nvPr/>
        </p:nvSpPr>
        <p:spPr>
          <a:xfrm>
            <a:off x="457200" y="4343400"/>
            <a:ext cx="7680960" cy="274320"/>
          </a:xfrm>
          <a:prstGeom prst="rect">
            <a:avLst/>
          </a:prstGeom>
          <a:noFill/>
          <a:ln/>
        </p:spPr>
        <p:txBody>
          <a:bodyPr wrap="square" lIns="0" tIns="0" rIns="0" bIns="0" rtlCol="0" anchor="ctr"/>
          <a:lstStyle/>
          <a:p>
            <a:pPr indent="0" marL="0">
              <a:buNone/>
            </a:pPr>
            <a:r>
              <a:rPr lang="en-US" sz="1100" dirty="0">
                <a:solidFill>
                  <a:srgbClr val="5DADE2"/>
                </a:solidFill>
                <a:latin typeface="Arial" pitchFamily="34" charset="0"/>
                <a:ea typeface="Arial" pitchFamily="34" charset="-122"/>
                <a:cs typeface="Arial" pitchFamily="34" charset="-120"/>
              </a:rPr>
              <a:t>Public Law 119-101 · became law July 11, 2026 · H.R. 6644 (119th Congress)</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Deadlines that matter</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Statutory dates computed from enactment (July 11, 2026); tracked on the hub. Dates the hub already tracks as met are not listed.</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10</a:t>
            </a:r>
            <a:endParaRPr lang="en-US" sz="900" dirty="0"/>
          </a:p>
        </p:txBody>
      </p:sp>
      <p:graphicFrame>
        <p:nvGraphicFramePr>
          <p:cNvPr id="11"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914400"/>
        </p:xfrm>
        <a:graphic>
          <a:graphicData uri="http://schemas.openxmlformats.org/drawingml/2006/table">
            <a:tbl>
              <a:tblPr/>
              <a:tblGrid>
                <a:gridCol w="1005840"/>
                <a:gridCol w="548640"/>
                <a:gridCol w="5486400"/>
                <a:gridCol w="1188720"/>
              </a:tblGrid>
              <a:tr h="274320">
                <a:tc>
                  <a:txBody>
                    <a:bodyPr/>
                    <a:lstStyle/>
                    <a:p>
                      <a:pPr indent="0" marL="0">
                        <a:buNone/>
                      </a:pPr>
                      <a:r>
                        <a:rPr lang="en-US" sz="1000" b="1" dirty="0">
                          <a:solidFill>
                            <a:srgbClr val="FFFFFF"/>
                          </a:solidFill>
                          <a:latin typeface="Arial" pitchFamily="34" charset="0"/>
                          <a:ea typeface="Arial" pitchFamily="34" charset="-122"/>
                          <a:cs typeface="Arial" pitchFamily="34" charset="-120"/>
                        </a:rPr>
                        <a:t>Date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Sec.</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What is due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1,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805</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Each receiver or federal monitor currently overseeing a covered public housing agency delivers a written assessment of its management and oversight activities to House Financial…</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Other</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1,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805</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 must require each covered public housing agency to send an annual notice stating whether a receiver or Federal monitor remains appointed as of October 1, the date the…</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Set eligibility criteria for PHAs and owners to join the temperature sensor pilot, define "temperature-related complaints" and "temperature-related violations," and set standards…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505</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Submit the first comprehensive annual report to Congress on every Moving to Work cohort (administrative plans, longitudinal data, use of flexibilities).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 USDA, and VA jointly report to Congress on opportunities to collaborate and reduce inefficiencies across their housing programs, including laws and regulations that get in…</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803</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Report initial findings to Senate Banking and House Financial Services from the study of work requirements that certain Moving to Work agencies implemented before enactment…</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804</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Deliver four GAO reports: obstacles to affordable housing for middle-income households; options to improve housing for elderly and disabled persons (Section 202/811); how many…</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GAO</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805</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Require each covered PHA (one under a federal receiver or monitor) to post on its website details of every contract from the prior year: goods and services, vendor, solicitation…</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actions for public housing authorities — assign an owner to each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11</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SECS. 212, 405, 505 +7   ·   OWNER: [NAME]</a:t>
            </a:r>
            <a:endParaRPr lang="en-US" sz="800" dirty="0"/>
          </a:p>
        </p:txBody>
      </p:sp>
      <p:sp>
        <p:nvSpPr>
          <p:cNvPr id="13" name="Text 11"/>
          <p:cNvSpPr/>
          <p:nvPr/>
        </p:nvSpPr>
        <p:spPr>
          <a:xfrm>
            <a:off x="658368" y="1325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Brief your board on the Act: Sections 212 (RAD), 405 (HCV inspections), 505 (MTW), 404 (FSS escrow pilot), 602 (HUD-VASH income)…</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The changes are already law; boards need to know what is self-executing versus what waits on HUD guidance or appropriations.</a:t>
            </a:r>
            <a:endParaRPr lang="en-US" sz="1100" dirty="0"/>
          </a:p>
        </p:txBody>
      </p:sp>
      <p:sp>
        <p:nvSpPr>
          <p:cNvPr id="14" name="Shape 12"/>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286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602   ·   OWNER: [NAME]</a:t>
            </a:r>
            <a:endParaRPr lang="en-US" sz="800" dirty="0"/>
          </a:p>
        </p:txBody>
      </p:sp>
      <p:sp>
        <p:nvSpPr>
          <p:cNvPr id="16" name="Text 14"/>
          <p:cNvSpPr/>
          <p:nvPr/>
        </p:nvSpPr>
        <p:spPr>
          <a:xfrm>
            <a:off x="658368" y="2468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Update HUD-VASH intake procedures so VA disability compensation and pension (38 U.S.C. chapters 11 and 15) are excluded when determining income…</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602 codifies the exclusion in statute; it took effect on enactment.</a:t>
            </a:r>
            <a:endParaRPr lang="en-US" sz="1100" dirty="0"/>
          </a:p>
        </p:txBody>
      </p:sp>
      <p:sp>
        <p:nvSpPr>
          <p:cNvPr id="17" name="Shape 15"/>
          <p:cNvSpPr/>
          <p:nvPr/>
        </p:nvSpPr>
        <p:spPr>
          <a:xfrm>
            <a:off x="457200" y="34838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3429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405   ·   OWNER: [NAME]</a:t>
            </a:r>
            <a:endParaRPr lang="en-US" sz="800" dirty="0"/>
          </a:p>
        </p:txBody>
      </p:sp>
      <p:sp>
        <p:nvSpPr>
          <p:cNvPr id="19" name="Text 17"/>
          <p:cNvSpPr/>
          <p:nvPr/>
        </p:nvSpPr>
        <p:spPr>
          <a:xfrm>
            <a:off x="658368" y="3611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Amend your HCV Administrative Plan to implement the automatic deeming of qualifying LIHTC, HOME, and USDA-RHS inspection results from the prior 12…</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405 rewrote 42 U.S.C. 1437f(o)(8); the statute is effective now — qualifying units "shall be deemed" to meet inspection…</a:t>
            </a:r>
            <a:endParaRPr lang="en-US" sz="1100" dirty="0"/>
          </a:p>
        </p:txBody>
      </p:sp>
      <p:sp>
        <p:nvSpPr>
          <p:cNvPr id="20" name="Shape 18"/>
          <p:cNvSpPr/>
          <p:nvPr/>
        </p:nvSpPr>
        <p:spPr>
          <a:xfrm>
            <a:off x="4754880" y="1197864"/>
            <a:ext cx="109728" cy="76810"/>
          </a:xfrm>
          <a:prstGeom prst="roundRect">
            <a:avLst>
              <a:gd name="adj" fmla="val 14286"/>
            </a:avLst>
          </a:prstGeom>
          <a:solidFill>
            <a:srgbClr val="D98E2B"/>
          </a:solidFill>
          <a:ln w="12700">
            <a:solidFill>
              <a:srgbClr val="D98E2B"/>
            </a:solidFill>
            <a:prstDash val="solid"/>
          </a:ln>
        </p:spPr>
      </p:sp>
      <p:sp>
        <p:nvSpPr>
          <p:cNvPr id="21" name="Text 19"/>
          <p:cNvSpPr/>
          <p:nvPr/>
        </p:nvSpPr>
        <p:spPr>
          <a:xfrm>
            <a:off x="4956048" y="1143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405   ·   OWNER: [NAME]</a:t>
            </a:r>
            <a:endParaRPr lang="en-US" sz="800" dirty="0"/>
          </a:p>
        </p:txBody>
      </p:sp>
      <p:sp>
        <p:nvSpPr>
          <p:cNvPr id="22" name="Text 20"/>
          <p:cNvSpPr/>
          <p:nvPr/>
        </p:nvSpPr>
        <p:spPr>
          <a:xfrm>
            <a:off x="4956048" y="1325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Set up data-sharing agreements with your state HFA (LIHTC), local HOME participating jurisdiction, and USDA Rural Development so you can actually…</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The deeming rule in Section 405 only applies when the PHA performed the inspection or "is able to obtain the results."</a:t>
            </a:r>
            <a:endParaRPr lang="en-US" sz="1100" dirty="0"/>
          </a:p>
        </p:txBody>
      </p:sp>
      <p:sp>
        <p:nvSpPr>
          <p:cNvPr id="23" name="Shape 21"/>
          <p:cNvSpPr/>
          <p:nvPr/>
        </p:nvSpPr>
        <p:spPr>
          <a:xfrm>
            <a:off x="4754880" y="2340864"/>
            <a:ext cx="109728" cy="76810"/>
          </a:xfrm>
          <a:prstGeom prst="roundRect">
            <a:avLst>
              <a:gd name="adj" fmla="val 14286"/>
            </a:avLst>
          </a:prstGeom>
          <a:solidFill>
            <a:srgbClr val="D98E2B"/>
          </a:solidFill>
          <a:ln w="12700">
            <a:solidFill>
              <a:srgbClr val="D98E2B"/>
            </a:solidFill>
            <a:prstDash val="solid"/>
          </a:ln>
        </p:spPr>
      </p:sp>
      <p:sp>
        <p:nvSpPr>
          <p:cNvPr id="24" name="Text 22"/>
          <p:cNvSpPr/>
          <p:nvPr/>
        </p:nvSpPr>
        <p:spPr>
          <a:xfrm>
            <a:off x="4956048" y="2286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212   ·   OWNER: [NAME]</a:t>
            </a:r>
            <a:endParaRPr lang="en-US" sz="800" dirty="0"/>
          </a:p>
        </p:txBody>
      </p:sp>
      <p:sp>
        <p:nvSpPr>
          <p:cNvPr id="25" name="Text 23"/>
          <p:cNvSpPr/>
          <p:nvPr/>
        </p:nvSpPr>
        <p:spPr>
          <a:xfrm>
            <a:off x="4956048" y="2468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Submit or refresh RAD Letters of Interest and portfolio plans, and audit compliance with RAD tenant protections…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212 raises the cap by 100,000 units, makes RAD permanent, and adds a mandatory tenant lease and management-plan addendum…</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Later in 2026–2027 &amp; what to watch</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Longer-horizon actions and the open questions that could change the picture</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12</a:t>
            </a:r>
            <a:endParaRPr lang="en-US" sz="900" dirty="0"/>
          </a:p>
        </p:txBody>
      </p:sp>
      <p:sp>
        <p:nvSpPr>
          <p:cNvPr id="11" name="Text 9"/>
          <p:cNvSpPr/>
          <p:nvPr/>
        </p:nvSpPr>
        <p:spPr>
          <a:xfrm>
            <a:off x="457200" y="1143000"/>
            <a:ext cx="4023360" cy="3429000"/>
          </a:xfrm>
          <a:prstGeom prst="rect">
            <a:avLst/>
          </a:prstGeom>
          <a:noFill/>
          <a:ln/>
        </p:spPr>
        <p:txBody>
          <a:bodyPr wrap="square" lIns="0" tIns="0" rIns="0" bIns="0" rtlCol="0" anchor="t"/>
          <a:lstStyle/>
          <a:p>
            <a:pPr indent="0" marL="0">
              <a:buNone/>
            </a:pPr>
            <a:r>
              <a:rPr lang="en-US" sz="850" b="1" spc="100" kern="0" dirty="0">
                <a:solidFill>
                  <a:srgbClr val="A66A15"/>
                </a:solidFill>
                <a:latin typeface="Arial" pitchFamily="34" charset="0"/>
                <a:ea typeface="Arial" pitchFamily="34" charset="-122"/>
                <a:cs typeface="Arial" pitchFamily="34" charset="-120"/>
              </a:rPr>
              <a:t>BY END OF 2026</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If you are an existing MTW agency (any cohort), expect HUD data calls this fall for the comprehensive report due about January 7,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If your agency is under a federal monitor or receiver, prepare the annual notice to HUD, coordinate with the monitor on the October 1 assessment to Congress…</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Meet the HOTMA Sections 102/104 compliance date of January 1, 2027 set by Notice PIH 2026-15 (MTW agencies await separate guidance) alongside the Act’s changes.</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IN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If you administer 27,000 or fewer combined vouchers and public housing units and are a PHAS or SEMAP high performer, decide whether to compete for the new Economic Opportunity…</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Decide whether to apply for the FSS Escrow Expansion Pilot (up to 25 PHAs and PBRA owners, up to 5,000 families) and model the cash impact of funding opt-out escrow deposits from…</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WATCH</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Keep pre- and post-enactment funds separate in Capital Fund, RAD, and PBV development pipelines, and plan to comment on HUD’s Section 206 categorical-exclusion rule when it is…</a:t>
            </a:r>
            <a:endParaRPr lang="en-US" sz="850" dirty="0"/>
          </a:p>
        </p:txBody>
      </p:sp>
      <p:sp>
        <p:nvSpPr>
          <p:cNvPr id="12" name="Shape 10"/>
          <p:cNvSpPr/>
          <p:nvPr/>
        </p:nvSpPr>
        <p:spPr>
          <a:xfrm>
            <a:off x="4800600" y="1143000"/>
            <a:ext cx="3886200" cy="3429000"/>
          </a:xfrm>
          <a:prstGeom prst="roundRect">
            <a:avLst>
              <a:gd name="adj" fmla="val 2133"/>
            </a:avLst>
          </a:prstGeom>
          <a:solidFill>
            <a:srgbClr val="EFF2F6"/>
          </a:solidFill>
          <a:ln w="12700">
            <a:solidFill>
              <a:srgbClr val="EFF2F6"/>
            </a:solidFill>
            <a:prstDash val="solid"/>
          </a:ln>
        </p:spPr>
      </p:sp>
      <p:sp>
        <p:nvSpPr>
          <p:cNvPr id="13" name="Shape 11"/>
          <p:cNvSpPr/>
          <p:nvPr/>
        </p:nvSpPr>
        <p:spPr>
          <a:xfrm>
            <a:off x="5029200" y="1389888"/>
            <a:ext cx="128016" cy="89611"/>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5230368" y="1298448"/>
            <a:ext cx="3246120" cy="274320"/>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WHAT TO WATCH</a:t>
            </a:r>
            <a:endParaRPr lang="en-US" sz="900" dirty="0"/>
          </a:p>
        </p:txBody>
      </p:sp>
      <p:sp>
        <p:nvSpPr>
          <p:cNvPr id="15" name="Text 13"/>
          <p:cNvSpPr/>
          <p:nvPr/>
        </p:nvSpPr>
        <p:spPr>
          <a:xfrm>
            <a:off x="5029200" y="1645920"/>
            <a:ext cx="3429000" cy="2834640"/>
          </a:xfrm>
          <a:prstGeom prst="rect">
            <a:avLst/>
          </a:prstGeom>
          <a:noFill/>
          <a:ln/>
        </p:spPr>
        <p:txBody>
          <a:bodyPr wrap="square" lIns="0" tIns="0" rIns="0" bIns="0" rtlCol="0" anchor="t"/>
          <a:lstStyle/>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No new money: Section 1202 says no additional funds are authorized, so the FSS pilot, temperature sensors, and MTW research all depend on appropriations that have not been made as of…</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HUD guidance gap: no PIH notice, RAD notice revision, or MTW cohort notice citing the Act had been located as of August 29, 2026 — the statute is effective…</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MTW reporting applies to all cohorts, not just the new one; NAHRO and CLPHA have both said they will press HUD to keep it workable.</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What did not pass: no HCV landlord incentive fund, security-deposit assistance, SAFMR mandate, third-party income verification, or small-PHA regulatory relief made it into the final…</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505 bars the new cohort from work requirements and time limits.</a:t>
            </a:r>
            <a:endParaRPr lang="en-US" sz="9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money reality</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Reforms and authorizations — but almost no new appropriations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13</a:t>
            </a:r>
            <a:endParaRPr lang="en-US" sz="900" dirty="0"/>
          </a:p>
        </p:txBody>
      </p:sp>
      <p:sp>
        <p:nvSpPr>
          <p:cNvPr id="11" name="Shape 9"/>
          <p:cNvSpPr/>
          <p:nvPr/>
        </p:nvSpPr>
        <p:spPr>
          <a:xfrm>
            <a:off x="457200" y="1143000"/>
            <a:ext cx="2926080" cy="1600200"/>
          </a:xfrm>
          <a:prstGeom prst="roundRect">
            <a:avLst>
              <a:gd name="adj" fmla="val 4571"/>
            </a:avLst>
          </a:prstGeom>
          <a:solidFill>
            <a:srgbClr val="EFF2F6"/>
          </a:solidFill>
          <a:ln w="12700">
            <a:solidFill>
              <a:srgbClr val="EFF2F6"/>
            </a:solidFill>
            <a:prstDash val="solid"/>
          </a:ln>
        </p:spPr>
      </p:sp>
      <p:sp>
        <p:nvSpPr>
          <p:cNvPr id="12" name="Shape 10"/>
          <p:cNvSpPr/>
          <p:nvPr/>
        </p:nvSpPr>
        <p:spPr>
          <a:xfrm>
            <a:off x="685800" y="1371600"/>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85800" y="1508760"/>
            <a:ext cx="2468880" cy="640080"/>
          </a:xfrm>
          <a:prstGeom prst="rect">
            <a:avLst/>
          </a:prstGeom>
          <a:noFill/>
          <a:ln/>
        </p:spPr>
        <p:txBody>
          <a:bodyPr wrap="square" lIns="0" tIns="0" rIns="0" bIns="0" rtlCol="0" anchor="ctr"/>
          <a:lstStyle/>
          <a:p>
            <a:pPr indent="0" marL="0">
              <a:buNone/>
            </a:pPr>
            <a:r>
              <a:rPr lang="en-US" sz="4400" b="1" dirty="0">
                <a:solidFill>
                  <a:srgbClr val="154360"/>
                </a:solidFill>
                <a:latin typeface="Arial" pitchFamily="34" charset="0"/>
                <a:ea typeface="Arial" pitchFamily="34" charset="-122"/>
                <a:cs typeface="Arial" pitchFamily="34" charset="-120"/>
              </a:rPr>
              <a:t>≈$0</a:t>
            </a:r>
            <a:endParaRPr lang="en-US" sz="4400" dirty="0"/>
          </a:p>
        </p:txBody>
      </p:sp>
      <p:sp>
        <p:nvSpPr>
          <p:cNvPr id="14" name="Text 12"/>
          <p:cNvSpPr/>
          <p:nvPr/>
        </p:nvSpPr>
        <p:spPr>
          <a:xfrm>
            <a:off x="685800" y="21488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CBO COST ESTIMATE</a:t>
            </a:r>
            <a:endParaRPr lang="en-US" sz="900" dirty="0"/>
          </a:p>
        </p:txBody>
      </p:sp>
      <p:sp>
        <p:nvSpPr>
          <p:cNvPr id="15" name="Text 13"/>
          <p:cNvSpPr/>
          <p:nvPr/>
        </p:nvSpPr>
        <p:spPr>
          <a:xfrm>
            <a:off x="685800" y="23682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a:t>
            </a:r>
            <a:endParaRPr lang="en-US" sz="950" dirty="0"/>
          </a:p>
        </p:txBody>
      </p:sp>
      <p:sp>
        <p:nvSpPr>
          <p:cNvPr id="16" name="Shape 14"/>
          <p:cNvSpPr/>
          <p:nvPr/>
        </p:nvSpPr>
        <p:spPr>
          <a:xfrm>
            <a:off x="457200" y="2971800"/>
            <a:ext cx="2926080" cy="1600200"/>
          </a:xfrm>
          <a:prstGeom prst="roundRect">
            <a:avLst>
              <a:gd name="adj" fmla="val 4571"/>
            </a:avLst>
          </a:prstGeom>
          <a:solidFill>
            <a:srgbClr val="EFF2F6"/>
          </a:solidFill>
          <a:ln w="12700">
            <a:solidFill>
              <a:srgbClr val="EFF2F6"/>
            </a:solidFill>
            <a:prstDash val="solid"/>
          </a:ln>
        </p:spPr>
      </p:sp>
      <p:sp>
        <p:nvSpPr>
          <p:cNvPr id="17" name="Shape 15"/>
          <p:cNvSpPr/>
          <p:nvPr/>
        </p:nvSpPr>
        <p:spPr>
          <a:xfrm>
            <a:off x="685800" y="3200400"/>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85800" y="3337560"/>
            <a:ext cx="2468880" cy="640080"/>
          </a:xfrm>
          <a:prstGeom prst="rect">
            <a:avLst/>
          </a:prstGeom>
          <a:noFill/>
          <a:ln/>
        </p:spPr>
        <p:txBody>
          <a:bodyPr wrap="square" lIns="0" tIns="0" rIns="0" bIns="0" rtlCol="0" anchor="ctr"/>
          <a:lstStyle/>
          <a:p>
            <a:pPr indent="0" marL="0">
              <a:buNone/>
            </a:pPr>
            <a:r>
              <a:rPr lang="en-US" sz="3200" b="1" dirty="0">
                <a:solidFill>
                  <a:srgbClr val="154360"/>
                </a:solidFill>
                <a:latin typeface="Arial" pitchFamily="34" charset="0"/>
                <a:ea typeface="Arial" pitchFamily="34" charset="-122"/>
                <a:cs typeface="Arial" pitchFamily="34" charset="-120"/>
              </a:rPr>
              <a:t>$200M / yr</a:t>
            </a:r>
            <a:endParaRPr lang="en-US" sz="3200" dirty="0"/>
          </a:p>
        </p:txBody>
      </p:sp>
      <p:sp>
        <p:nvSpPr>
          <p:cNvPr id="19" name="Text 17"/>
          <p:cNvSpPr/>
          <p:nvPr/>
        </p:nvSpPr>
        <p:spPr>
          <a:xfrm>
            <a:off x="685800" y="39776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INNOVATION FUND</a:t>
            </a:r>
            <a:endParaRPr lang="en-US" sz="900" dirty="0"/>
          </a:p>
        </p:txBody>
      </p:sp>
      <p:sp>
        <p:nvSpPr>
          <p:cNvPr id="20" name="Text 18"/>
          <p:cNvSpPr/>
          <p:nvPr/>
        </p:nvSpPr>
        <p:spPr>
          <a:xfrm>
            <a:off x="685800" y="41970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Authorized for FY2027–FY2031 (Sec. 208) — not yet appropriated</a:t>
            </a:r>
            <a:endParaRPr lang="en-US" sz="950" dirty="0"/>
          </a:p>
        </p:txBody>
      </p:sp>
      <p:sp>
        <p:nvSpPr>
          <p:cNvPr id="21" name="Text 19"/>
          <p:cNvSpPr/>
          <p:nvPr/>
        </p:nvSpPr>
        <p:spPr>
          <a:xfrm>
            <a:off x="3749040" y="1143000"/>
            <a:ext cx="4937760" cy="342900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Sec. 1202 — No Additional Funds Authorized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 million-a-year authorization in Section 208 — it supplies no new authorized funding, so implementation depends on annual appropriations and existing agency budgets.</a:t>
            </a:r>
            <a:endParaRPr lang="en-US" sz="1200" dirty="0"/>
          </a:p>
          <a:p>
            <a:pPr indent="0" marL="0">
              <a:spcBef>
                <a:spcPts val="1000"/>
              </a:spcBef>
              <a:buNone/>
            </a:pPr>
            <a:r>
              <a:rPr lang="en-US" sz="1200" b="1" dirty="0">
                <a:solidFill>
                  <a:srgbClr val="154360"/>
                </a:solidFill>
                <a:latin typeface="Arial" pitchFamily="34" charset="0"/>
                <a:ea typeface="Arial" pitchFamily="34" charset="-122"/>
                <a:cs typeface="Arial" pitchFamily="34" charset="-120"/>
              </a:rPr>
              <a:t>Sec. 208 — Innovation Fund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Where to learn more</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The hub page carries every citation, the full section list, deadlines tracker, and FAQ</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14</a:t>
            </a:r>
            <a:endParaRPr lang="en-US" sz="900" dirty="0"/>
          </a:p>
        </p:txBody>
      </p:sp>
      <p:sp>
        <p:nvSpPr>
          <p:cNvPr id="11" name="Shape 9"/>
          <p:cNvSpPr/>
          <p:nvPr/>
        </p:nvSpPr>
        <p:spPr>
          <a:xfrm>
            <a:off x="6583680" y="1143000"/>
            <a:ext cx="2103120" cy="2514600"/>
          </a:xfrm>
          <a:prstGeom prst="roundRect">
            <a:avLst>
              <a:gd name="adj" fmla="val 3478"/>
            </a:avLst>
          </a:prstGeom>
          <a:solidFill>
            <a:srgbClr val="EFF2F6"/>
          </a:solidFill>
          <a:ln w="12700">
            <a:solidFill>
              <a:srgbClr val="EFF2F6"/>
            </a:solidFill>
            <a:prstDash val="solid"/>
          </a:ln>
        </p:spPr>
      </p:sp>
      <p:pic>
        <p:nvPicPr>
          <p:cNvPr id="12" name="Image 0" descr="preencoded.png">    </p:cNvPr>
          <p:cNvPicPr>
            <a:picLocks noChangeAspect="1"/>
          </p:cNvPicPr>
          <p:nvPr/>
        </p:nvPicPr>
        <p:blipFill>
          <a:blip r:embed="rId1"/>
          <a:stretch>
            <a:fillRect/>
          </a:stretch>
        </p:blipFill>
        <p:spPr>
          <a:xfrm>
            <a:off x="6766560" y="1325880"/>
            <a:ext cx="1737360" cy="1737360"/>
          </a:xfrm>
          <a:prstGeom prst="rect">
            <a:avLst/>
          </a:prstGeom>
        </p:spPr>
      </p:pic>
      <p:sp>
        <p:nvSpPr>
          <p:cNvPr id="13" name="Text 10"/>
          <p:cNvSpPr/>
          <p:nvPr/>
        </p:nvSpPr>
        <p:spPr>
          <a:xfrm>
            <a:off x="6583680" y="3154680"/>
            <a:ext cx="2103120" cy="365760"/>
          </a:xfrm>
          <a:prstGeom prst="rect">
            <a:avLst/>
          </a:prstGeom>
          <a:noFill/>
          <a:ln/>
        </p:spPr>
        <p:txBody>
          <a:bodyPr wrap="square" lIns="0" tIns="0" rIns="0" bIns="0" rtlCol="0" anchor="t"/>
          <a:lstStyle/>
          <a:p>
            <a:pPr algn="ctr" indent="0" marL="0">
              <a:buNone/>
            </a:pPr>
            <a:r>
              <a:rPr lang="en-US" sz="950" dirty="0">
                <a:solidFill>
                  <a:srgbClr val="4B5563"/>
                </a:solidFill>
                <a:latin typeface="Arial" pitchFamily="34" charset="0"/>
                <a:ea typeface="Arial" pitchFamily="34" charset="-122"/>
                <a:cs typeface="Arial" pitchFamily="34" charset="-120"/>
              </a:rPr>
              <a:t>Scan for the live hub page</a:t>
            </a:r>
            <a:endParaRPr lang="en-US" sz="950" dirty="0"/>
          </a:p>
        </p:txBody>
      </p:sp>
      <p:sp>
        <p:nvSpPr>
          <p:cNvPr id="14" name="Text 11">
            <a:hlinkClick r:id="rId2" tooltip=""/>
          </p:cNvPr>
          <p:cNvSpPr/>
          <p:nvPr/>
        </p:nvSpPr>
        <p:spPr>
          <a:xfrm>
            <a:off x="457200" y="1143000"/>
            <a:ext cx="5760720" cy="365760"/>
          </a:xfrm>
          <a:prstGeom prst="rect">
            <a:avLst/>
          </a:prstGeom>
          <a:noFill/>
          <a:ln/>
        </p:spPr>
        <p:txBody>
          <a:bodyPr wrap="square" lIns="0" tIns="0" rIns="0" bIns="0" rtlCol="0" anchor="ctr"/>
          <a:lstStyle/>
          <a:p>
            <a:pPr indent="0" marL="0">
              <a:buNone/>
            </a:pPr>
            <a:r>
              <a:rPr lang="en-US" sz="1500" b="1" u="sng" dirty="0">
                <a:solidFill>
                  <a:srgbClr val="0A66C2"/>
                </a:solidFill>
                <a:latin typeface="Arial" pitchFamily="34" charset="0"/>
                <a:ea typeface="Arial" pitchFamily="34" charset="-122"/>
                <a:cs typeface="Arial" pitchFamily="34" charset="-120"/>
                <a:hlinkClick r:id="rId2" invalidUrl="" action="" tgtFrame="" tooltip="" history="1" highlightClick="0" endSnd="0">
                  <a:extLst>
                    <a:ext uri="{A12FA001-AC4F-418D-AE19-62706E023703}">
                      <ahyp:hlinkClr xmlns:ahyp="http://schemas.microsoft.com/office/drawing/2018/hyperlinkcolor" val="tx"/>
                    </a:ext>
                  </a:extLst>
                </a:hlinkClick>
              </a:rPr>
              <a:t>aihousers.com/road-to-housing/for/pha</a:t>
            </a:r>
            <a:endParaRPr lang="en-US" sz="1500" dirty="0"/>
          </a:p>
        </p:txBody>
      </p:sp>
      <p:sp>
        <p:nvSpPr>
          <p:cNvPr id="15" name="Text 12"/>
          <p:cNvSpPr/>
          <p:nvPr/>
        </p:nvSpPr>
        <p:spPr>
          <a:xfrm>
            <a:off x="457200" y="1600200"/>
            <a:ext cx="5760720" cy="2651760"/>
          </a:xfrm>
          <a:prstGeom prst="rect">
            <a:avLst/>
          </a:prstGeom>
          <a:noFill/>
          <a:ln/>
        </p:spPr>
        <p:txBody>
          <a:bodyPr wrap="square" lIns="0" tIns="0" rIns="0" bIns="0" rtlCol="0" anchor="t"/>
          <a:lstStyle/>
          <a:p>
            <a:pPr indent="0" marL="0">
              <a:buNone/>
            </a:pPr>
            <a:r>
              <a:rPr lang="en-US" sz="1100" b="1" dirty="0">
                <a:solidFill>
                  <a:srgbClr val="154360"/>
                </a:solidFill>
                <a:latin typeface="Arial" pitchFamily="34" charset="0"/>
                <a:ea typeface="Arial" pitchFamily="34" charset="-122"/>
                <a:cs typeface="Arial" pitchFamily="34" charset="-120"/>
              </a:rPr>
              <a:t>H.R. 6644 — Enrolled bill text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What’s in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21st Century ROAD to Housing Act Implementation Tracker</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NLIHC — 21st Century ROAD to Housing Act: Impacts on Low-Income Households…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National Low Income Housing Coalition</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NAHRO — In a Major Win for Housers,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NAHRO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Fact sheet — oversight and accountability</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a:t>
            </a:r>
            <a:endParaRPr lang="en-US" sz="1100" dirty="0"/>
          </a:p>
        </p:txBody>
      </p:sp>
      <p:sp>
        <p:nvSpPr>
          <p:cNvPr id="16" name="Text 13"/>
          <p:cNvSpPr/>
          <p:nvPr/>
        </p:nvSpPr>
        <p:spPr>
          <a:xfrm>
            <a:off x="457200" y="4160520"/>
            <a:ext cx="8229600" cy="365760"/>
          </a:xfrm>
          <a:prstGeom prst="rect">
            <a:avLst/>
          </a:prstGeom>
          <a:noFill/>
          <a:ln/>
        </p:spPr>
        <p:txBody>
          <a:bodyPr wrap="square" lIns="0" tIns="0" rIns="0" bIns="0" rtlCol="0" anchor="t"/>
          <a:lstStyle/>
          <a:p>
            <a:pPr indent="0" marL="0">
              <a:buNone/>
            </a:pPr>
            <a:r>
              <a:rPr lang="en-US" sz="950" i="1" dirty="0">
                <a:solidFill>
                  <a:srgbClr val="4B5563"/>
                </a:solidFill>
                <a:latin typeface="Arial" pitchFamily="34" charset="0"/>
                <a:ea typeface="Arial" pitchFamily="34" charset="-122"/>
                <a:cs typeface="Arial" pitchFamily="34" charset="-120"/>
              </a:rPr>
              <a:t>Make it yours: replace [Agency Name], [Presenter], [Date] and each [Name] owner before you present.</a:t>
            </a:r>
            <a:endParaRPr lang="en-US" sz="9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548640"/>
            <a:ext cx="486697" cy="210902"/>
          </a:xfrm>
          <a:custGeom>
            <a:avLst/>
            <a:gdLst/>
            <a:ahLst/>
            <a:cxnLst/>
            <a:rect l="l" t="t" r="r" b="b"/>
            <a:pathLst>
              <a:path w="486697" h="210902">
                <a:moveTo>
                  <a:pt x="0" y="210902"/>
                </a:moveTo>
                <a:lnTo>
                  <a:pt x="243348" y="0"/>
                </a:lnTo>
                <a:lnTo>
                  <a:pt x="486697" y="210902"/>
                </a:lnTo>
                <a:lnTo>
                  <a:pt x="389357" y="210902"/>
                </a:lnTo>
                <a:lnTo>
                  <a:pt x="243348" y="85172"/>
                </a:lnTo>
                <a:lnTo>
                  <a:pt x="97339" y="210902"/>
                </a:lnTo>
                <a:close/>
              </a:path>
            </a:pathLst>
          </a:custGeom>
          <a:solidFill>
            <a:srgbClr val="FFFFFF"/>
          </a:solidFill>
          <a:ln w="12700">
            <a:solidFill>
              <a:srgbClr val="FFFFFF"/>
            </a:solidFill>
            <a:prstDash val="solid"/>
          </a:ln>
        </p:spPr>
      </p:sp>
      <p:sp>
        <p:nvSpPr>
          <p:cNvPr id="3" name="Shape 1"/>
          <p:cNvSpPr/>
          <p:nvPr/>
        </p:nvSpPr>
        <p:spPr>
          <a:xfrm>
            <a:off x="522093" y="791988"/>
            <a:ext cx="162232" cy="113563"/>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716772" y="791988"/>
            <a:ext cx="162232" cy="113563"/>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22093" y="937997"/>
            <a:ext cx="162232" cy="113563"/>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716772" y="937997"/>
            <a:ext cx="162232" cy="113563"/>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1089906" y="738452"/>
            <a:ext cx="3017520" cy="301752"/>
          </a:xfrm>
          <a:prstGeom prst="rect">
            <a:avLst/>
          </a:prstGeom>
          <a:noFill/>
          <a:ln/>
        </p:spPr>
        <p:txBody>
          <a:bodyPr wrap="square" lIns="0" tIns="0" rIns="0" bIns="0" rtlCol="0" anchor="ctr"/>
          <a:lstStyle/>
          <a:p>
            <a:pPr indent="0" marL="0">
              <a:buNone/>
            </a:pPr>
            <a:r>
              <a:rPr lang="en-US" sz="1961" b="1" dirty="0">
                <a:solidFill>
                  <a:srgbClr val="FFFFFF"/>
                </a:solidFill>
                <a:latin typeface="Arial" pitchFamily="34" charset="0"/>
                <a:ea typeface="Arial" pitchFamily="34" charset="-122"/>
                <a:cs typeface="Arial" pitchFamily="34" charset="-120"/>
              </a:rPr>
              <a:t>AI Housers</a:t>
            </a:r>
            <a:endParaRPr lang="en-US" sz="1961" dirty="0"/>
          </a:p>
        </p:txBody>
      </p:sp>
      <p:sp>
        <p:nvSpPr>
          <p:cNvPr id="8" name="Text 6"/>
          <p:cNvSpPr/>
          <p:nvPr/>
        </p:nvSpPr>
        <p:spPr>
          <a:xfrm>
            <a:off x="457200" y="1554480"/>
            <a:ext cx="7315200" cy="457200"/>
          </a:xfrm>
          <a:prstGeom prst="rect">
            <a:avLst/>
          </a:prstGeom>
          <a:noFill/>
          <a:ln/>
        </p:spPr>
        <p:txBody>
          <a:bodyPr wrap="square" lIns="0" tIns="0" rIns="0" bIns="0" rtlCol="0" anchor="ctr"/>
          <a:lstStyle/>
          <a:p>
            <a:pPr indent="0" marL="0">
              <a:buNone/>
            </a:pPr>
            <a:r>
              <a:rPr lang="en-US" sz="2000" b="1" dirty="0">
                <a:solidFill>
                  <a:srgbClr val="FFFFFF"/>
                </a:solidFill>
                <a:latin typeface="Arial" pitchFamily="34" charset="0"/>
                <a:ea typeface="Arial" pitchFamily="34" charset="-122"/>
                <a:cs typeface="Arial" pitchFamily="34" charset="-120"/>
              </a:rPr>
              <a:t>AI Housers · aihousers.com</a:t>
            </a:r>
            <a:endParaRPr lang="en-US" sz="2000" dirty="0"/>
          </a:p>
        </p:txBody>
      </p:sp>
      <p:sp>
        <p:nvSpPr>
          <p:cNvPr id="9" name="Text 7"/>
          <p:cNvSpPr/>
          <p:nvPr/>
        </p:nvSpPr>
        <p:spPr>
          <a:xfrm>
            <a:off x="457200" y="2057400"/>
            <a:ext cx="7315200" cy="457200"/>
          </a:xfrm>
          <a:prstGeom prst="rect">
            <a:avLst/>
          </a:prstGeom>
          <a:noFill/>
          <a:ln/>
        </p:spPr>
        <p:txBody>
          <a:bodyPr wrap="square" lIns="0" tIns="0" rIns="0" bIns="0" rtlCol="0" anchor="t"/>
          <a:lstStyle/>
          <a:p>
            <a:pPr indent="0" marL="0">
              <a:buNone/>
            </a:pPr>
            <a:r>
              <a:rPr lang="en-US" sz="1300" dirty="0">
                <a:solidFill>
                  <a:srgbClr val="5DADE2"/>
                </a:solidFill>
                <a:latin typeface="Arial" pitchFamily="34" charset="0"/>
                <a:ea typeface="Arial" pitchFamily="34" charset="-122"/>
                <a:cs typeface="Arial" pitchFamily="34" charset="-120"/>
              </a:rPr>
              <a:t>Thank you. Questions and corrections are welcome — the hub page lists every source we relied on.</a:t>
            </a:r>
            <a:endParaRPr lang="en-US" sz="1300" dirty="0"/>
          </a:p>
        </p:txBody>
      </p:sp>
      <p:sp>
        <p:nvSpPr>
          <p:cNvPr id="10" name="Text 8"/>
          <p:cNvSpPr/>
          <p:nvPr/>
        </p:nvSpPr>
        <p:spPr>
          <a:xfrm>
            <a:off x="457200" y="3383280"/>
            <a:ext cx="8229600" cy="77724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a:t>
            </a:r>
            <a:endParaRPr lang="en-US" sz="900" dirty="0"/>
          </a:p>
        </p:txBody>
      </p:sp>
      <p:sp>
        <p:nvSpPr>
          <p:cNvPr id="11" name="Text 9"/>
          <p:cNvSpPr/>
          <p:nvPr/>
        </p:nvSpPr>
        <p:spPr>
          <a:xfrm>
            <a:off x="457200" y="4224528"/>
            <a:ext cx="8229600" cy="274320"/>
          </a:xfrm>
          <a:prstGeom prst="rect">
            <a:avLst/>
          </a:prstGeom>
          <a:noFill/>
          <a:ln/>
        </p:spPr>
        <p:txBody>
          <a:bodyPr wrap="square" lIns="0" tIns="0" rIns="0" bIns="0" rtlCol="0" anchor="t"/>
          <a:lstStyle/>
          <a:p>
            <a:pPr indent="0" marL="0">
              <a:buNone/>
            </a:pPr>
            <a:r>
              <a:rPr lang="en-US" sz="900" dirty="0">
                <a:solidFill>
                  <a:srgbClr val="5DADE2"/>
                </a:solidFill>
                <a:latin typeface="Arial" pitchFamily="34" charset="0"/>
                <a:ea typeface="Arial" pitchFamily="34" charset="-122"/>
                <a:cs typeface="Arial" pitchFamily="34" charset="-120"/>
              </a:rPr>
              <a:t>Prepared from aihousers.com/road-to-housing · content reviewed August 29, 2026</a:t>
            </a:r>
            <a:endParaRPr lang="en-US" sz="900" dirty="0"/>
          </a:p>
        </p:txBody>
      </p:sp>
      <p:sp>
        <p:nvSpPr>
          <p:cNvPr id="12" name="Text 10"/>
          <p:cNvSpPr/>
          <p:nvPr/>
        </p:nvSpPr>
        <p:spPr>
          <a:xfrm>
            <a:off x="457200" y="4498848"/>
            <a:ext cx="8229600" cy="27432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Reuse freely, including with your own logo, with attribution to AI Housers — aihousers.com/road-to-housing (CC BY 4.0).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one thing to know</a:t>
            </a:r>
            <a:endParaRPr lang="en-US" sz="2600" dirty="0"/>
          </a:p>
        </p:txBody>
      </p:sp>
      <p:sp>
        <p:nvSpPr>
          <p:cNvPr id="3" name="Shape 1"/>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4" name="Shape 2"/>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5" name="Shape 3"/>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6" name="Shape 4"/>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7" name="Shape 5"/>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8" name="Text 6"/>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9" name="Text 7"/>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2</a:t>
            </a:r>
            <a:endParaRPr lang="en-US" sz="900" dirty="0"/>
          </a:p>
        </p:txBody>
      </p:sp>
      <p:sp>
        <p:nvSpPr>
          <p:cNvPr id="10" name="Shape 8"/>
          <p:cNvSpPr/>
          <p:nvPr/>
        </p:nvSpPr>
        <p:spPr>
          <a:xfrm>
            <a:off x="457200" y="1188720"/>
            <a:ext cx="8229600" cy="2468880"/>
          </a:xfrm>
          <a:prstGeom prst="roundRect">
            <a:avLst>
              <a:gd name="adj" fmla="val 2963"/>
            </a:avLst>
          </a:prstGeom>
          <a:solidFill>
            <a:srgbClr val="EFF2F6"/>
          </a:solidFill>
          <a:ln w="12700">
            <a:solidFill>
              <a:srgbClr val="EFF2F6"/>
            </a:solidFill>
            <a:prstDash val="solid"/>
          </a:ln>
        </p:spPr>
      </p:sp>
      <p:sp>
        <p:nvSpPr>
          <p:cNvPr id="11" name="Shape 9"/>
          <p:cNvSpPr/>
          <p:nvPr/>
        </p:nvSpPr>
        <p:spPr>
          <a:xfrm>
            <a:off x="777240" y="1554480"/>
            <a:ext cx="201168" cy="140818"/>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777240" y="1783080"/>
            <a:ext cx="7589520" cy="1737360"/>
          </a:xfrm>
          <a:prstGeom prst="rect">
            <a:avLst/>
          </a:prstGeom>
          <a:noFill/>
          <a:ln/>
        </p:spPr>
        <p:txBody>
          <a:bodyPr wrap="square" lIns="0" tIns="0" rIns="0" bIns="0" rtlCol="0" anchor="t"/>
          <a:lstStyle/>
          <a:p>
            <a:pPr indent="0" marL="0">
              <a:buNone/>
            </a:pPr>
            <a:r>
              <a:rPr lang="en-US" sz="2200" b="1" dirty="0">
                <a:solidFill>
                  <a:srgbClr val="154360"/>
                </a:solidFill>
                <a:latin typeface="Arial" pitchFamily="34" charset="0"/>
                <a:ea typeface="Arial" pitchFamily="34" charset="-122"/>
                <a:cs typeface="Arial" pitchFamily="34" charset="-120"/>
              </a:rPr>
              <a:t>The Act changes how you run vouchers and RAD today, and it starts a clock on MTW reporting that HUD must meet by early January 2027 — but it authorizes no new money.</a:t>
            </a:r>
            <a:endParaRPr lang="en-US" sz="2200" dirty="0"/>
          </a:p>
        </p:txBody>
      </p:sp>
      <p:sp>
        <p:nvSpPr>
          <p:cNvPr id="13" name="Text 11"/>
          <p:cNvSpPr/>
          <p:nvPr/>
        </p:nvSpPr>
        <p:spPr>
          <a:xfrm>
            <a:off x="457200" y="3840480"/>
            <a:ext cx="8229600" cy="457200"/>
          </a:xfrm>
          <a:prstGeom prst="rect">
            <a:avLst/>
          </a:prstGeom>
          <a:noFill/>
          <a:ln/>
        </p:spPr>
        <p:txBody>
          <a:bodyPr wrap="square" lIns="0" tIns="0" rIns="0" bIns="0" rtlCol="0" anchor="t"/>
          <a:lstStyle/>
          <a:p>
            <a:pPr indent="0" marL="0">
              <a:buNone/>
            </a:pPr>
            <a:r>
              <a:rPr lang="en-US" sz="1300" i="1" dirty="0">
                <a:solidFill>
                  <a:srgbClr val="4B5563"/>
                </a:solidFill>
                <a:latin typeface="Arial" pitchFamily="34" charset="0"/>
                <a:ea typeface="Arial" pitchFamily="34" charset="-122"/>
                <a:cs typeface="Arial" pitchFamily="34" charset="-120"/>
              </a:rPr>
              <a:t>RAD is permanent, HCV inspections got easier, and a new MTW cohort is coming — with reporting for everyone.</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the Act is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H.R. 6644 (119th Congress) · Public Law 119-101</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3</a:t>
            </a:r>
            <a:endParaRPr lang="en-US" sz="900" dirty="0"/>
          </a:p>
        </p:txBody>
      </p:sp>
      <p:sp>
        <p:nvSpPr>
          <p:cNvPr id="11" name="Shape 9"/>
          <p:cNvSpPr/>
          <p:nvPr/>
        </p:nvSpPr>
        <p:spPr>
          <a:xfrm>
            <a:off x="457200" y="1143000"/>
            <a:ext cx="4023360" cy="1389888"/>
          </a:xfrm>
          <a:prstGeom prst="roundRect">
            <a:avLst>
              <a:gd name="adj" fmla="val 5263"/>
            </a:avLst>
          </a:prstGeom>
          <a:solidFill>
            <a:srgbClr val="EFF2F6"/>
          </a:solidFill>
          <a:ln w="12700">
            <a:solidFill>
              <a:srgbClr val="EFF2F6"/>
            </a:solidFill>
            <a:prstDash val="solid"/>
          </a:ln>
        </p:spPr>
      </p:sp>
      <p:sp>
        <p:nvSpPr>
          <p:cNvPr id="12" name="Shape 10"/>
          <p:cNvSpPr/>
          <p:nvPr/>
        </p:nvSpPr>
        <p:spPr>
          <a:xfrm>
            <a:off x="685800" y="1344168"/>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96012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12 / 60</a:t>
            </a:r>
            <a:endParaRPr lang="en-US" sz="4000" dirty="0"/>
          </a:p>
        </p:txBody>
      </p:sp>
      <p:sp>
        <p:nvSpPr>
          <p:cNvPr id="14" name="Text 12"/>
          <p:cNvSpPr/>
          <p:nvPr/>
        </p:nvSpPr>
        <p:spPr>
          <a:xfrm>
            <a:off x="68580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TITLES / SECTIONS</a:t>
            </a:r>
            <a:endParaRPr lang="en-US" sz="900" dirty="0"/>
          </a:p>
        </p:txBody>
      </p:sp>
      <p:sp>
        <p:nvSpPr>
          <p:cNvPr id="15" name="Text 13"/>
          <p:cNvSpPr/>
          <p:nvPr/>
        </p:nvSpPr>
        <p:spPr>
          <a:xfrm>
            <a:off x="68580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 plus Secs. 101–1202 in the enrolled text</a:t>
            </a:r>
            <a:endParaRPr lang="en-US" sz="1000" dirty="0"/>
          </a:p>
        </p:txBody>
      </p:sp>
      <p:sp>
        <p:nvSpPr>
          <p:cNvPr id="16" name="Shape 14"/>
          <p:cNvSpPr/>
          <p:nvPr/>
        </p:nvSpPr>
        <p:spPr>
          <a:xfrm>
            <a:off x="4663440" y="1143000"/>
            <a:ext cx="4023360" cy="1389888"/>
          </a:xfrm>
          <a:prstGeom prst="roundRect">
            <a:avLst>
              <a:gd name="adj" fmla="val 5263"/>
            </a:avLst>
          </a:prstGeom>
          <a:solidFill>
            <a:srgbClr val="EFF2F6"/>
          </a:solidFill>
          <a:ln w="12700">
            <a:solidFill>
              <a:srgbClr val="EFF2F6"/>
            </a:solidFill>
            <a:prstDash val="solid"/>
          </a:ln>
        </p:spPr>
      </p:sp>
      <p:sp>
        <p:nvSpPr>
          <p:cNvPr id="17" name="Shape 15"/>
          <p:cNvSpPr/>
          <p:nvPr/>
        </p:nvSpPr>
        <p:spPr>
          <a:xfrm>
            <a:off x="4892040" y="1344168"/>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6636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119-101</a:t>
            </a:r>
            <a:endParaRPr lang="en-US" sz="4000" dirty="0"/>
          </a:p>
        </p:txBody>
      </p:sp>
      <p:sp>
        <p:nvSpPr>
          <p:cNvPr id="19" name="Text 17"/>
          <p:cNvSpPr/>
          <p:nvPr/>
        </p:nvSpPr>
        <p:spPr>
          <a:xfrm>
            <a:off x="489204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PUBLIC LAW</a:t>
            </a:r>
            <a:endParaRPr lang="en-US" sz="900" dirty="0"/>
          </a:p>
        </p:txBody>
      </p:sp>
      <p:sp>
        <p:nvSpPr>
          <p:cNvPr id="20" name="Text 18"/>
          <p:cNvSpPr/>
          <p:nvPr/>
        </p:nvSpPr>
        <p:spPr>
          <a:xfrm>
            <a:off x="489204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Became law without the President’s signature, July 11, 2026</a:t>
            </a:r>
            <a:endParaRPr lang="en-US" sz="1000" dirty="0"/>
          </a:p>
        </p:txBody>
      </p:sp>
      <p:sp>
        <p:nvSpPr>
          <p:cNvPr id="21" name="Shape 19"/>
          <p:cNvSpPr/>
          <p:nvPr/>
        </p:nvSpPr>
        <p:spPr>
          <a:xfrm>
            <a:off x="457200" y="2715768"/>
            <a:ext cx="4023360" cy="1389888"/>
          </a:xfrm>
          <a:prstGeom prst="roundRect">
            <a:avLst>
              <a:gd name="adj" fmla="val 5263"/>
            </a:avLst>
          </a:prstGeom>
          <a:solidFill>
            <a:srgbClr val="EFF2F6"/>
          </a:solidFill>
          <a:ln w="12700">
            <a:solidFill>
              <a:srgbClr val="EFF2F6"/>
            </a:solidFill>
            <a:prstDash val="solid"/>
          </a:ln>
        </p:spPr>
      </p:sp>
      <p:sp>
        <p:nvSpPr>
          <p:cNvPr id="22" name="Shape 20"/>
          <p:cNvSpPr/>
          <p:nvPr/>
        </p:nvSpPr>
        <p:spPr>
          <a:xfrm>
            <a:off x="685800" y="2916936"/>
            <a:ext cx="146304" cy="102413"/>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960120" y="2852928"/>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350 homes</a:t>
            </a:r>
            <a:endParaRPr lang="en-US" sz="4000" dirty="0"/>
          </a:p>
        </p:txBody>
      </p:sp>
      <p:sp>
        <p:nvSpPr>
          <p:cNvPr id="24" name="Text 22"/>
          <p:cNvSpPr/>
          <p:nvPr/>
        </p:nvSpPr>
        <p:spPr>
          <a:xfrm>
            <a:off x="68580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INSTITUTIONAL-INVESTOR THRESHOLD</a:t>
            </a:r>
            <a:endParaRPr lang="en-US" sz="900" dirty="0"/>
          </a:p>
        </p:txBody>
      </p:sp>
      <p:sp>
        <p:nvSpPr>
          <p:cNvPr id="25" name="Text 23"/>
          <p:cNvSpPr/>
          <p:nvPr/>
        </p:nvSpPr>
        <p:spPr>
          <a:xfrm>
            <a:off x="68580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1001 purchase ban applies to investors controlling 350+ single-family homes</a:t>
            </a:r>
            <a:endParaRPr lang="en-US" sz="1000" dirty="0"/>
          </a:p>
        </p:txBody>
      </p:sp>
      <p:sp>
        <p:nvSpPr>
          <p:cNvPr id="26" name="Shape 24"/>
          <p:cNvSpPr/>
          <p:nvPr/>
        </p:nvSpPr>
        <p:spPr>
          <a:xfrm>
            <a:off x="4663440" y="2715768"/>
            <a:ext cx="4023360" cy="1389888"/>
          </a:xfrm>
          <a:prstGeom prst="roundRect">
            <a:avLst>
              <a:gd name="adj" fmla="val 5263"/>
            </a:avLst>
          </a:prstGeom>
          <a:solidFill>
            <a:srgbClr val="EFF2F6"/>
          </a:solidFill>
          <a:ln w="12700">
            <a:solidFill>
              <a:srgbClr val="EFF2F6"/>
            </a:solidFill>
            <a:prstDash val="solid"/>
          </a:ln>
        </p:spPr>
      </p:sp>
      <p:sp>
        <p:nvSpPr>
          <p:cNvPr id="27" name="Shape 25"/>
          <p:cNvSpPr/>
          <p:nvPr/>
        </p:nvSpPr>
        <p:spPr>
          <a:xfrm>
            <a:off x="4892040" y="2916936"/>
            <a:ext cx="146304" cy="102413"/>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5166360" y="2852928"/>
            <a:ext cx="3291840" cy="548640"/>
          </a:xfrm>
          <a:prstGeom prst="rect">
            <a:avLst/>
          </a:prstGeom>
          <a:noFill/>
          <a:ln/>
        </p:spPr>
        <p:txBody>
          <a:bodyPr wrap="square" lIns="0" tIns="0" rIns="0" bIns="0" rtlCol="0" anchor="ctr"/>
          <a:lstStyle/>
          <a:p>
            <a:pPr indent="0" marL="0">
              <a:buNone/>
            </a:pPr>
            <a:r>
              <a:rPr lang="en-US" sz="3900" b="1" dirty="0">
                <a:solidFill>
                  <a:srgbClr val="154360"/>
                </a:solidFill>
                <a:latin typeface="Arial" pitchFamily="34" charset="0"/>
                <a:ea typeface="Arial" pitchFamily="34" charset="-122"/>
                <a:cs typeface="Arial" pitchFamily="34" charset="-120"/>
              </a:rPr>
              <a:t>Jan 7, 2027</a:t>
            </a:r>
            <a:endParaRPr lang="en-US" sz="3900" dirty="0"/>
          </a:p>
        </p:txBody>
      </p:sp>
      <p:sp>
        <p:nvSpPr>
          <p:cNvPr id="29" name="Text 27"/>
          <p:cNvSpPr/>
          <p:nvPr/>
        </p:nvSpPr>
        <p:spPr>
          <a:xfrm>
            <a:off x="489204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FIRST BIG DEADLINE CLUSTER</a:t>
            </a:r>
            <a:endParaRPr lang="en-US" sz="900" dirty="0"/>
          </a:p>
        </p:txBody>
      </p:sp>
      <p:sp>
        <p:nvSpPr>
          <p:cNvPr id="30" name="Text 28"/>
          <p:cNvSpPr/>
          <p:nvPr/>
        </p:nvSpPr>
        <p:spPr>
          <a:xfrm>
            <a:off x="489204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180 days after enactment — investor ban takes effect; several HUD/USDA deliverables due</a:t>
            </a:r>
            <a:endParaRPr lang="en-US" sz="1000" dirty="0"/>
          </a:p>
        </p:txBody>
      </p:sp>
      <p:sp>
        <p:nvSpPr>
          <p:cNvPr id="31" name="Text 29"/>
          <p:cNvSpPr/>
          <p:nvPr/>
        </p:nvSpPr>
        <p:spPr>
          <a:xfrm>
            <a:off x="457200" y="4288536"/>
            <a:ext cx="8229600" cy="50292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Became law without the President’s signature on July 11, 2026.</a:t>
            </a:r>
            <a:endParaRPr lang="en-US" sz="1300" dirty="0"/>
          </a:p>
          <a:p>
            <a:pPr indent="0" marL="0">
              <a:buNone/>
            </a:pPr>
            <a:r>
              <a:rPr lang="en-US" sz="1100" dirty="0">
                <a:solidFill>
                  <a:srgbClr val="4B5563"/>
                </a:solidFill>
                <a:latin typeface="Arial" pitchFamily="34" charset="0"/>
                <a:ea typeface="Arial" pitchFamily="34" charset="-122"/>
                <a:cs typeface="Arial" pitchFamily="34" charset="-120"/>
              </a:rPr>
              <a:t>21st Century ROAD to Housing Act — 12 titles, 60 sections.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How it became law</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Roll-call votes on H.R. 6644 and the date it took effect</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4</a:t>
            </a:r>
            <a:endParaRPr lang="en-US" sz="900" dirty="0"/>
          </a:p>
        </p:txBody>
      </p:sp>
      <p:sp>
        <p:nvSpPr>
          <p:cNvPr id="11" name="Shape 9"/>
          <p:cNvSpPr/>
          <p:nvPr/>
        </p:nvSpPr>
        <p:spPr>
          <a:xfrm>
            <a:off x="1463040" y="2788920"/>
            <a:ext cx="6217920" cy="0"/>
          </a:xfrm>
          <a:prstGeom prst="line">
            <a:avLst/>
          </a:prstGeom>
          <a:noFill/>
          <a:ln w="19050">
            <a:solidFill>
              <a:srgbClr val="DDE3EA"/>
            </a:solidFill>
            <a:prstDash val="solid"/>
          </a:ln>
        </p:spPr>
      </p:sp>
      <p:sp>
        <p:nvSpPr>
          <p:cNvPr id="12" name="Shape 10"/>
          <p:cNvSpPr/>
          <p:nvPr/>
        </p:nvSpPr>
        <p:spPr>
          <a:xfrm>
            <a:off x="1371600" y="2697480"/>
            <a:ext cx="182880" cy="182880"/>
          </a:xfrm>
          <a:prstGeom prst="ellipse">
            <a:avLst/>
          </a:prstGeom>
          <a:solidFill>
            <a:srgbClr val="1B4F72"/>
          </a:solidFill>
          <a:ln w="19050">
            <a:solidFill>
              <a:srgbClr val="FFFFFF"/>
            </a:solidFill>
            <a:prstDash val="solid"/>
          </a:ln>
        </p:spPr>
      </p:sp>
      <p:sp>
        <p:nvSpPr>
          <p:cNvPr id="13" name="Text 11"/>
          <p:cNvSpPr/>
          <p:nvPr/>
        </p:nvSpPr>
        <p:spPr>
          <a:xfrm>
            <a:off x="457200"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Feb 9,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390–9</a:t>
            </a:r>
            <a:endParaRPr lang="en-US" sz="1200" dirty="0"/>
          </a:p>
        </p:txBody>
      </p:sp>
      <p:sp>
        <p:nvSpPr>
          <p:cNvPr id="14" name="Shape 12"/>
          <p:cNvSpPr/>
          <p:nvPr/>
        </p:nvSpPr>
        <p:spPr>
          <a:xfrm>
            <a:off x="1463040" y="2514600"/>
            <a:ext cx="0" cy="182880"/>
          </a:xfrm>
          <a:prstGeom prst="line">
            <a:avLst/>
          </a:prstGeom>
          <a:noFill/>
          <a:ln w="12700">
            <a:solidFill>
              <a:srgbClr val="DDE3EA"/>
            </a:solidFill>
            <a:prstDash val="solid"/>
          </a:ln>
        </p:spPr>
      </p:sp>
      <p:sp>
        <p:nvSpPr>
          <p:cNvPr id="15" name="Shape 13"/>
          <p:cNvSpPr/>
          <p:nvPr/>
        </p:nvSpPr>
        <p:spPr>
          <a:xfrm>
            <a:off x="2615184" y="2697480"/>
            <a:ext cx="182880" cy="182880"/>
          </a:xfrm>
          <a:prstGeom prst="ellipse">
            <a:avLst/>
          </a:prstGeom>
          <a:solidFill>
            <a:srgbClr val="1B4F72"/>
          </a:solidFill>
          <a:ln w="19050">
            <a:solidFill>
              <a:srgbClr val="FFFFFF"/>
            </a:solidFill>
            <a:prstDash val="solid"/>
          </a:ln>
        </p:spPr>
      </p:sp>
      <p:sp>
        <p:nvSpPr>
          <p:cNvPr id="16" name="Text 14"/>
          <p:cNvSpPr/>
          <p:nvPr/>
        </p:nvSpPr>
        <p:spPr>
          <a:xfrm>
            <a:off x="1700784"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Mar 12,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89–10</a:t>
            </a:r>
            <a:endParaRPr lang="en-US" sz="1200" dirty="0"/>
          </a:p>
        </p:txBody>
      </p:sp>
      <p:sp>
        <p:nvSpPr>
          <p:cNvPr id="17" name="Shape 15"/>
          <p:cNvSpPr/>
          <p:nvPr/>
        </p:nvSpPr>
        <p:spPr>
          <a:xfrm>
            <a:off x="2706624" y="2880360"/>
            <a:ext cx="0" cy="182880"/>
          </a:xfrm>
          <a:prstGeom prst="line">
            <a:avLst/>
          </a:prstGeom>
          <a:noFill/>
          <a:ln w="12700">
            <a:solidFill>
              <a:srgbClr val="DDE3EA"/>
            </a:solidFill>
            <a:prstDash val="solid"/>
          </a:ln>
        </p:spPr>
      </p:sp>
      <p:sp>
        <p:nvSpPr>
          <p:cNvPr id="18" name="Shape 16"/>
          <p:cNvSpPr/>
          <p:nvPr/>
        </p:nvSpPr>
        <p:spPr>
          <a:xfrm>
            <a:off x="3858768" y="2697480"/>
            <a:ext cx="182880" cy="182880"/>
          </a:xfrm>
          <a:prstGeom prst="ellipse">
            <a:avLst/>
          </a:prstGeom>
          <a:solidFill>
            <a:srgbClr val="1B4F72"/>
          </a:solidFill>
          <a:ln w="19050">
            <a:solidFill>
              <a:srgbClr val="FFFFFF"/>
            </a:solidFill>
            <a:prstDash val="solid"/>
          </a:ln>
        </p:spPr>
      </p:sp>
      <p:sp>
        <p:nvSpPr>
          <p:cNvPr id="19" name="Text 17"/>
          <p:cNvSpPr/>
          <p:nvPr/>
        </p:nvSpPr>
        <p:spPr>
          <a:xfrm>
            <a:off x="2944368"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May 20,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396–13</a:t>
            </a:r>
            <a:endParaRPr lang="en-US" sz="1200" dirty="0"/>
          </a:p>
        </p:txBody>
      </p:sp>
      <p:sp>
        <p:nvSpPr>
          <p:cNvPr id="20" name="Shape 18"/>
          <p:cNvSpPr/>
          <p:nvPr/>
        </p:nvSpPr>
        <p:spPr>
          <a:xfrm>
            <a:off x="3950208" y="2514600"/>
            <a:ext cx="0" cy="182880"/>
          </a:xfrm>
          <a:prstGeom prst="line">
            <a:avLst/>
          </a:prstGeom>
          <a:noFill/>
          <a:ln w="12700">
            <a:solidFill>
              <a:srgbClr val="DDE3EA"/>
            </a:solidFill>
            <a:prstDash val="solid"/>
          </a:ln>
        </p:spPr>
      </p:sp>
      <p:sp>
        <p:nvSpPr>
          <p:cNvPr id="21" name="Shape 19"/>
          <p:cNvSpPr/>
          <p:nvPr/>
        </p:nvSpPr>
        <p:spPr>
          <a:xfrm>
            <a:off x="5102352" y="2697480"/>
            <a:ext cx="182880" cy="182880"/>
          </a:xfrm>
          <a:prstGeom prst="ellipse">
            <a:avLst/>
          </a:prstGeom>
          <a:solidFill>
            <a:srgbClr val="1B4F72"/>
          </a:solidFill>
          <a:ln w="19050">
            <a:solidFill>
              <a:srgbClr val="FFFFFF"/>
            </a:solidFill>
            <a:prstDash val="solid"/>
          </a:ln>
        </p:spPr>
      </p:sp>
      <p:sp>
        <p:nvSpPr>
          <p:cNvPr id="22" name="Text 20"/>
          <p:cNvSpPr/>
          <p:nvPr/>
        </p:nvSpPr>
        <p:spPr>
          <a:xfrm>
            <a:off x="4187952"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Jun 22,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85–5</a:t>
            </a:r>
            <a:endParaRPr lang="en-US" sz="1200" dirty="0"/>
          </a:p>
        </p:txBody>
      </p:sp>
      <p:sp>
        <p:nvSpPr>
          <p:cNvPr id="23" name="Shape 21"/>
          <p:cNvSpPr/>
          <p:nvPr/>
        </p:nvSpPr>
        <p:spPr>
          <a:xfrm>
            <a:off x="5193792" y="2880360"/>
            <a:ext cx="0" cy="182880"/>
          </a:xfrm>
          <a:prstGeom prst="line">
            <a:avLst/>
          </a:prstGeom>
          <a:noFill/>
          <a:ln w="12700">
            <a:solidFill>
              <a:srgbClr val="DDE3EA"/>
            </a:solidFill>
            <a:prstDash val="solid"/>
          </a:ln>
        </p:spPr>
      </p:sp>
      <p:sp>
        <p:nvSpPr>
          <p:cNvPr id="24" name="Shape 22"/>
          <p:cNvSpPr/>
          <p:nvPr/>
        </p:nvSpPr>
        <p:spPr>
          <a:xfrm>
            <a:off x="6345936" y="2697480"/>
            <a:ext cx="182880" cy="182880"/>
          </a:xfrm>
          <a:prstGeom prst="ellipse">
            <a:avLst/>
          </a:prstGeom>
          <a:solidFill>
            <a:srgbClr val="1B4F72"/>
          </a:solidFill>
          <a:ln w="19050">
            <a:solidFill>
              <a:srgbClr val="FFFFFF"/>
            </a:solidFill>
            <a:prstDash val="solid"/>
          </a:ln>
        </p:spPr>
      </p:sp>
      <p:sp>
        <p:nvSpPr>
          <p:cNvPr id="25" name="Text 23"/>
          <p:cNvSpPr/>
          <p:nvPr/>
        </p:nvSpPr>
        <p:spPr>
          <a:xfrm>
            <a:off x="5431536"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Jun 23,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clears the bill</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358–32</a:t>
            </a:r>
            <a:endParaRPr lang="en-US" sz="1200" dirty="0"/>
          </a:p>
        </p:txBody>
      </p:sp>
      <p:sp>
        <p:nvSpPr>
          <p:cNvPr id="26" name="Shape 24"/>
          <p:cNvSpPr/>
          <p:nvPr/>
        </p:nvSpPr>
        <p:spPr>
          <a:xfrm>
            <a:off x="6437376" y="2514600"/>
            <a:ext cx="0" cy="182880"/>
          </a:xfrm>
          <a:prstGeom prst="line">
            <a:avLst/>
          </a:prstGeom>
          <a:noFill/>
          <a:ln w="12700">
            <a:solidFill>
              <a:srgbClr val="DDE3EA"/>
            </a:solidFill>
            <a:prstDash val="solid"/>
          </a:ln>
        </p:spPr>
      </p:sp>
      <p:sp>
        <p:nvSpPr>
          <p:cNvPr id="27" name="Shape 25"/>
          <p:cNvSpPr/>
          <p:nvPr/>
        </p:nvSpPr>
        <p:spPr>
          <a:xfrm>
            <a:off x="7562088" y="2670048"/>
            <a:ext cx="237744" cy="237744"/>
          </a:xfrm>
          <a:prstGeom prst="ellipse">
            <a:avLst/>
          </a:prstGeom>
          <a:solidFill>
            <a:srgbClr val="D98E2B"/>
          </a:solidFill>
          <a:ln w="19050">
            <a:solidFill>
              <a:srgbClr val="FFFFFF"/>
            </a:solidFill>
            <a:prstDash val="solid"/>
          </a:ln>
        </p:spPr>
      </p:sp>
      <p:sp>
        <p:nvSpPr>
          <p:cNvPr id="28" name="Text 26"/>
          <p:cNvSpPr/>
          <p:nvPr/>
        </p:nvSpPr>
        <p:spPr>
          <a:xfrm>
            <a:off x="6675120"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Jul 11,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Became law (no signature)</a:t>
            </a:r>
            <a:endParaRPr lang="en-US" sz="1200" dirty="0"/>
          </a:p>
        </p:txBody>
      </p:sp>
      <p:sp>
        <p:nvSpPr>
          <p:cNvPr id="29" name="Shape 27"/>
          <p:cNvSpPr/>
          <p:nvPr/>
        </p:nvSpPr>
        <p:spPr>
          <a:xfrm>
            <a:off x="7680960" y="2907792"/>
            <a:ext cx="0" cy="155448"/>
          </a:xfrm>
          <a:prstGeom prst="line">
            <a:avLst/>
          </a:prstGeom>
          <a:noFill/>
          <a:ln w="12700">
            <a:solidFill>
              <a:srgbClr val="DDE3EA"/>
            </a:solidFill>
            <a:prstDash val="solid"/>
          </a:ln>
        </p:spPr>
      </p:sp>
      <p:sp>
        <p:nvSpPr>
          <p:cNvPr id="30" name="Text 28"/>
          <p:cNvSpPr/>
          <p:nvPr/>
        </p:nvSpPr>
        <p:spPr>
          <a:xfrm>
            <a:off x="457200" y="4069080"/>
            <a:ext cx="8229600" cy="457200"/>
          </a:xfrm>
          <a:prstGeom prst="rect">
            <a:avLst/>
          </a:prstGeom>
          <a:noFill/>
          <a:ln/>
        </p:spPr>
        <p:txBody>
          <a:bodyPr wrap="square" lIns="0" tIns="0" rIns="0" bIns="0" rtlCol="0" anchor="t"/>
          <a:lstStyle/>
          <a:p>
            <a:pPr indent="0" marL="0">
              <a:buNone/>
            </a:pPr>
            <a:r>
              <a:rPr lang="en-US" sz="1000" dirty="0">
                <a:solidFill>
                  <a:srgbClr val="4B5563"/>
                </a:solidFill>
                <a:latin typeface="Arial" pitchFamily="34" charset="0"/>
                <a:ea typeface="Arial" pitchFamily="34" charset="-122"/>
                <a:cs typeface="Arial" pitchFamily="34" charset="-120"/>
              </a:rPr>
              <a:t>Became law without the President’s signature. Congress cleared H.R. 6644 on June 23, 2026 and presented it to the President on June 29.</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Public Housing Authorities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(1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5</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405</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Choice in Affordable Housing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Streamlines Housing Choice Voucher inspections. A unit in a LIHTC, HOME-assisted, or USDA Rural Housing Service-assisted property that passed a physical inspection in the prior 12 months is deemed to meet HCV inspection requirements if the PHA can obtain the results…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212</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Rental Assistance Demonstration Program</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Makes the Rental Assistance Demonstration (RAD) permanent by removing its September 30, 2029 end date, raises the public housing conversion cap from 455,000 to 555,000 units, and layers on accountability: HUD must annually assess and publish the impacts of First…</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505</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New Moving to Work Cohort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HUD to add up to 25 high-performing public housing agencies to a new Moving to Work (MTW) cohort — the "Economic Opportunity and Pathways to Independence Cohort" — but only after HUD files a first comprehensive MTW report to Congress.</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Public Housing Authorities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(2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6</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404</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Helping More Families Save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Adds an "Escrow Expansion Pilot Program" to the Family Self-Sufficiency statute. HUD may select up to 25 PHAs and project-based Section 8 owners to run interest-bearing escrow accounts for up to 5,000 assisted families; no amounts may be escrowed for a family whose…</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602</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Housing Unhoused Disabled Veterans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Fixes a long-standing barrier for disabled veterans: VA disability compensation and pension (38 U.S.C. chapters 11 and 15) no longer counts when determining income eligibility for HUD-VASH, or when a HUD-VASH household is evaluated for other housing assistance.</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803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Improving Self-Sufficiency of Families in HUD-Subsidized Housing</a:t>
            </a:r>
            <a:endParaRPr lang="en-US" sz="12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Orders a HUD study of work requirements that Moving to Work agencies adopted before enactment — their short-, medium- and long-term effects on homelessness, poverty, asset building, earnings, job attainment and retention, and PHA administrative capacity — using both…</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Public Housing Authorities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(3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7</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805</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Improving Public Housing Agency Accountability</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New transparency duties for the small set of "covered" public housing agencies — defined in the past tense and more broadly than it may look: a PHA "for which an administrative or judicial receiver or Federal monitor was appointed," whether or not the appointment is…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106</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Temperature Sensor Pilot Program</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Creates a HUD grant pilot for PHAs and owners of public housing, project-based Section 8, Section 202, and Section 811 units to buy, install, and test HUD-approved internet-connected temperature sensors — only with each resident’s written permission — to check that…</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205</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Better Use of Intergovernmental and Local Development (BUILD) Housing Act</a:t>
            </a:r>
            <a:endParaRPr lang="en-US" sz="12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Lets HUD designate any assistance it administers as a "special project" for environmental review, which allows states, localities, and — newly — federally recognized Indian Tribes to assume HUD’s NEPA responsibilities.</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Public Housing Authorities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(4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8</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206</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Unlocking Housing Supply Through Streamlined and Modernized Reviews Act</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Directs HUD to rewrite its environmental review regulations (24 CFR parts 50 and 58) through notice-and-comment rulemaking so that a long list of housing activities are exempt or categorically excluded from NEPA review.</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501</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HOME Investment Partnerships Reauthorization and Reform Act</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top-to-bottom modernization of HOME, the block grant that states and larger localities use for affordable rental and homeownership housing. It permanently authorizes the program, raises the income and price limits for homeownership assistance, lets non-CDBG…</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Incentivizing Local Solutions to Homelessness</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Gives Emergency Solutions Grants (ESG) recipients a way to spend more than the statutory cap on emergency shelter and street outreach. For FY2027 through FY2030 funds, a recipient may ask HUD to waive the McKinney-Vento §415(b) expenditure limit after soliciting…</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Also relevant</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More sections that touch public housing authorities — full summaries and citations on the hub</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9</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304  </a:t>
            </a:r>
            <a:pPr indent="0" marL="0">
              <a:buNone/>
            </a:pPr>
            <a:r>
              <a:rPr lang="en-US" sz="1100" b="1" dirty="0">
                <a:solidFill>
                  <a:srgbClr val="154360"/>
                </a:solidFill>
                <a:latin typeface="Arial" pitchFamily="34" charset="0"/>
                <a:ea typeface="Arial" pitchFamily="34" charset="-122"/>
                <a:cs typeface="Arial" pitchFamily="34" charset="-120"/>
              </a:rPr>
              <a:t>PRICE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Codifies HUD’s PRICE program as new Section 123 of the Housing and Community Development Act, captioned "Preservation and Reinvestment for Community Enhancement" (HUD’s administrative name for the program does include "Initiative"): competitive grants…</a:t>
            </a:r>
            <a:endParaRPr lang="en-US" sz="1100" dirty="0"/>
          </a:p>
        </p:txBody>
      </p:sp>
      <p:sp>
        <p:nvSpPr>
          <p:cNvPr id="13" name="Shape 11"/>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658368" y="2286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1001  </a:t>
            </a:r>
            <a:pPr indent="0" marL="0">
              <a:buNone/>
            </a:pPr>
            <a:r>
              <a:rPr lang="en-US" sz="1100" b="1" dirty="0">
                <a:solidFill>
                  <a:srgbClr val="154360"/>
                </a:solidFill>
                <a:latin typeface="Arial" pitchFamily="34" charset="0"/>
                <a:ea typeface="Arial" pitchFamily="34" charset="-122"/>
                <a:cs typeface="Arial" pitchFamily="34" charset="-120"/>
              </a:rPr>
              <a:t>Homes Are for People, Not Corporations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The Act’s most debated provision. Starting 180 days after enactment (January 7, 2027), a "large institutional investor" — a for-profit fund, corporation, partnership, LLC or similar entity in the business of investing in single-family homes that, alone or in…</a:t>
            </a:r>
            <a:endParaRPr lang="en-US" sz="1100" dirty="0"/>
          </a:p>
        </p:txBody>
      </p:sp>
      <p:sp>
        <p:nvSpPr>
          <p:cNvPr id="15" name="Shape 13"/>
          <p:cNvSpPr/>
          <p:nvPr/>
        </p:nvSpPr>
        <p:spPr>
          <a:xfrm>
            <a:off x="457200" y="3483864"/>
            <a:ext cx="109728" cy="76810"/>
          </a:xfrm>
          <a:prstGeom prst="roundRect">
            <a:avLst>
              <a:gd name="adj" fmla="val 14286"/>
            </a:avLst>
          </a:prstGeom>
          <a:solidFill>
            <a:srgbClr val="D98E2B"/>
          </a:solidFill>
          <a:ln w="12700">
            <a:solidFill>
              <a:srgbClr val="D98E2B"/>
            </a:solidFill>
            <a:prstDash val="solid"/>
          </a:ln>
        </p:spPr>
      </p:sp>
      <p:sp>
        <p:nvSpPr>
          <p:cNvPr id="16" name="Text 14"/>
          <p:cNvSpPr/>
          <p:nvPr/>
        </p:nvSpPr>
        <p:spPr>
          <a:xfrm>
            <a:off x="658368" y="3429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1202  </a:t>
            </a:r>
            <a:pPr indent="0" marL="0">
              <a:buNone/>
            </a:pPr>
            <a:r>
              <a:rPr lang="en-US" sz="1100" b="1" dirty="0">
                <a:solidFill>
                  <a:srgbClr val="154360"/>
                </a:solidFill>
                <a:latin typeface="Arial" pitchFamily="34" charset="0"/>
                <a:ea typeface="Arial" pitchFamily="34" charset="-122"/>
                <a:cs typeface="Arial" pitchFamily="34" charset="-120"/>
              </a:rPr>
              <a:t>No Additional Funds Authorized</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a:t>
            </a:r>
            <a:endParaRPr lang="en-US" sz="1100" dirty="0"/>
          </a:p>
        </p:txBody>
      </p:sp>
      <p:sp>
        <p:nvSpPr>
          <p:cNvPr id="17" name="Shape 15"/>
          <p:cNvSpPr/>
          <p:nvPr/>
        </p:nvSpPr>
        <p:spPr>
          <a:xfrm>
            <a:off x="4754880" y="11978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4956048" y="1143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213  </a:t>
            </a:r>
            <a:pPr indent="0" marL="0">
              <a:buNone/>
            </a:pPr>
            <a:r>
              <a:rPr lang="en-US" sz="1100" b="1" dirty="0">
                <a:solidFill>
                  <a:srgbClr val="154360"/>
                </a:solidFill>
                <a:latin typeface="Arial" pitchFamily="34" charset="0"/>
                <a:ea typeface="Arial" pitchFamily="34" charset="-122"/>
                <a:cs typeface="Arial" pitchFamily="34" charset="-120"/>
              </a:rPr>
              <a:t>Build Now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Ties a slice of CDBG entitlement money to housing production. Starting with the third full fiscal year after enactment and running through FY2043, HUD computes each metropolitan city’s and urban county’s "housing growth improvement rate" — a normalized…</a:t>
            </a:r>
            <a:endParaRPr lang="en-US" sz="1100" dirty="0"/>
          </a:p>
        </p:txBody>
      </p:sp>
      <p:sp>
        <p:nvSpPr>
          <p:cNvPr id="19" name="Shape 17"/>
          <p:cNvSpPr/>
          <p:nvPr/>
        </p:nvSpPr>
        <p:spPr>
          <a:xfrm>
            <a:off x="4754880" y="2340864"/>
            <a:ext cx="109728" cy="76810"/>
          </a:xfrm>
          <a:prstGeom prst="roundRect">
            <a:avLst>
              <a:gd name="adj" fmla="val 14286"/>
            </a:avLst>
          </a:prstGeom>
          <a:solidFill>
            <a:srgbClr val="D98E2B"/>
          </a:solidFill>
          <a:ln w="12700">
            <a:solidFill>
              <a:srgbClr val="D98E2B"/>
            </a:solidFill>
            <a:prstDash val="solid"/>
          </a:ln>
        </p:spPr>
      </p:sp>
      <p:sp>
        <p:nvSpPr>
          <p:cNvPr id="20" name="Text 18"/>
          <p:cNvSpPr/>
          <p:nvPr/>
        </p:nvSpPr>
        <p:spPr>
          <a:xfrm>
            <a:off x="4956048" y="2286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207  </a:t>
            </a:r>
            <a:pPr indent="0" marL="0">
              <a:buNone/>
            </a:pPr>
            <a:r>
              <a:rPr lang="en-US" sz="1100" b="1" dirty="0">
                <a:solidFill>
                  <a:srgbClr val="154360"/>
                </a:solidFill>
                <a:latin typeface="Arial" pitchFamily="34" charset="0"/>
                <a:ea typeface="Arial" pitchFamily="34" charset="-122"/>
                <a:cs typeface="Arial" pitchFamily="34" charset="-120"/>
              </a:rPr>
              <a:t>Grants for Planning and Implementation Associated with Affordable Housing</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Creates a competitive HUD grant program — to be established within one year — for states, insular areas, metropolitan cities, urban counties, and regional planning agencies to develop and implement housing plans, update zoning…</a:t>
            </a:r>
            <a:endParaRPr lang="en-US" sz="1100" dirty="0"/>
          </a:p>
        </p:txBody>
      </p:sp>
      <p:sp>
        <p:nvSpPr>
          <p:cNvPr id="21" name="Shape 19"/>
          <p:cNvSpPr/>
          <p:nvPr/>
        </p:nvSpPr>
        <p:spPr>
          <a:xfrm>
            <a:off x="4754880" y="3483864"/>
            <a:ext cx="109728" cy="76810"/>
          </a:xfrm>
          <a:prstGeom prst="roundRect">
            <a:avLst>
              <a:gd name="adj" fmla="val 14286"/>
            </a:avLst>
          </a:prstGeom>
          <a:solidFill>
            <a:srgbClr val="D98E2B"/>
          </a:solidFill>
          <a:ln w="12700">
            <a:solidFill>
              <a:srgbClr val="D98E2B"/>
            </a:solidFill>
            <a:prstDash val="solid"/>
          </a:ln>
        </p:spPr>
      </p:sp>
      <p:sp>
        <p:nvSpPr>
          <p:cNvPr id="22" name="Text 20"/>
          <p:cNvSpPr/>
          <p:nvPr/>
        </p:nvSpPr>
        <p:spPr>
          <a:xfrm>
            <a:off x="4956048" y="3429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208  </a:t>
            </a:r>
            <a:pPr indent="0" marL="0">
              <a:buNone/>
            </a:pPr>
            <a:r>
              <a:rPr lang="en-US" sz="1100" b="1" dirty="0">
                <a:solidFill>
                  <a:srgbClr val="154360"/>
                </a:solidFill>
                <a:latin typeface="Arial" pitchFamily="34" charset="0"/>
                <a:ea typeface="Arial" pitchFamily="34" charset="-122"/>
                <a:cs typeface="Arial" pitchFamily="34" charset="-120"/>
              </a:rPr>
              <a:t>Innovation Fund</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AI Housers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ROAD to Housing Act — briefing for Public Housing Authorities</dc:title>
  <dc:subject>RAD is permanent, HCV inspections got easier, and a new MTW cohort is coming — with reporting for everyone.</dc:subject>
  <dc:creator>Houser Technologies LLC d/b/a AI Housers</dc:creator>
  <cp:lastModifiedBy>Houser Technologies LLC d/b/a AI Housers</cp:lastModifiedBy>
  <cp:revision>1</cp:revision>
  <dcterms:created xsi:type="dcterms:W3CDTF">2026-08-30T00:36:42Z</dcterms:created>
  <dcterms:modified xsi:type="dcterms:W3CDTF">2026-08-30T00:36:42Z</dcterms:modified>
</cp:coreProperties>
</file>