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This is a briefing on the 21st Century ROAD to Housing Act, Public Law 119-101, prepared for your council, commission, or planning board. A public-land database by October 1, CDBG tied to housing growth, and grants that reward reform. Make it yours: replace [Agency Name], [Presenter], [Date] and each [Name] owner before you present. Everything in the deck traces to the enrolled text and official sources; the hub page linked at the end carries the citations.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nearest dated deadlines for Cities, Counties &amp; Regional Planners: Sep 9, 2026 — Sec. 213, HUD: Notify every eligible CDBG recipient of its "housing growth improvement rate" and whether it is above, at, or below the median, and share… Oct 1, 2026 — Sec. 104, HUD: New CDBG certification takes effect: each grantee must maintain a publicly accessible, searchable database of all undeveloped land it owns. Jan 7, 2027 — Sec. 501, HUD: Complete a review of how Build America, Buy America (BABA) applies to HOME-assisted activities; issue updated guidance within 90 days… Jan 11, 2027 — Sec. 504, HUD: After consulting FEMA, SBA, and other agencies, publish proposed rules to carry out the new HCDA §124 CDBG-DR authorization… Dates are computed from the July 11, 2026 enactment; the hub tracks status.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first steps: 1) Stand up a public, searchable database of all undeveloped land your jurisdiction owns before October 1, 2026, and charge creation and maintenance to CDBG. Why: Section 104 adds the database to the CDBG grantee certifications effective October 1, 2026; the statute does not define "undeveloped" and no HUD guidance had been located as of August 29, 2026. 2) Entitlement cities and urban counties: look for HUD’s Build Now notification of your housing-growth improvement rate (due about September 9, 2026), check whether an exemption applies… Why: Section 213 reallocates CDBG among entitlements through FY2043 based on Census address-count data; the adjustment is binary around the median. 3) Comment on HUD’s CDBG-DR formula notice by September 14, 2026 and follow the Section 504 rulemaking (proposed rule due about January 11, 2027; final by July 11, 2027) if you have or expect… Why: Section 504 codifies CDBG-DR with a new formula program, a 70% low- and moderate-income benefit floor, and a three-year sunset (July 11, 2029). Assign an owner and a check-in date for each; the placeholders in the deck are meant to be edited.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Longer-horizon actions: By end of 2026 — ESG recipients: if local need justifies spending more than the 60% cap on emergency shelter and street outreach for FY2027–2030 funds, prepare a waiver… In 2027 — Compile three years of housing-supply data and a list of adopted reforms (by-right plexes, parking repeal, ADUs, permitting speed, code changes) to be ready… In 2027 — Regional planning agencies, MPOs, states, metro cities and urban counties: scope a housing plan, zoning update, or inspection-capacity project for the Section… In 2027 — Decide whether to use CDBG for new construction of affordable housing (up to 20% of your allocation, post-enactment funds only) and how it fits with HOME. In 2027 — HOME participating jurisdictions: adopt ordinances that reduce barriers to converting vacant commercial and industrial buildings to housing — that is a stated… Watch — Consider a pattern-book application (Section 209) for pre-reviewed designs of buildings up to 25 units (ADUs, plexes, cottage courts, townhouses); note the… Things to watch: Funding is the catch: the House FY2027 THUD bill kept CDBG flat at $3.3 billion, cut HOME to $500 million, and had no line for the Innovation Fund, planning grants, pattern books, RESIDE, or… Build Now start year: §213(e)(2) says the adjustments "shall take effect beginning with the third full fiscal year after the date of enactment." The House-passed requirement to report on 22 categories of land-use policy was dropped; the only land-use mandate left is the public-land database. Build Now applies to entitlement grantees only — states and non-entitlement communities are not covered — and NACo estimates most entitlement counties would likely be exempt. HUD staffing: Urban Institute counts at least 35 new HUD duties with no added money for staffing after a 24% FY2026 cut, so expect slow NOFOs and rules.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CBO scores the enacted law at ≈$0 net deficit effect ("Estimated Budgetary Effects of H.R. 6644" (pub. 62570, July 14, 2026, as enacted): net deficit effect rounds to $0 over 2026–2036; spending subject to appropriation not estimated). One sentence that shapes everything else: "No additional funds are authorized to be appropriated to carry out the requirements of this Act or any amendment made by this Act." The Innovation Fund is $200M / yr, Authorized for FY2027–FY2031 (Sec. 208) — not yet appropriated. Plan for reforms that are effective now versus programs that wait on appropriations.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hub page for Cities, Counties &amp; Regional Planners is https://aihousers.com/road-to-housing/for/local-government. Sources worth handing out: H.R. 6644 — Enrolled bill text (21st Century ROAD to Housing Act) (GovInfo (GPO)); BPC — What’s in the 21st Century ROAD to Housing Act? (Bipartisan Policy Center); BPC — 21st Century ROAD to Housing Act Implementation Tracker (Bipartisan Policy Center); Fact sheet — housing supply (Senate Banking Committee); HUD notice on the CDBG-DR allocation formula (Docket FR-6337-N-02) (HUD / Federal Register); Smart Growth America — Reflecting on the 21st Century ROAD to Housing Act (Smart Growth America). Make it yours: replace [Agency Name], [Presenter], [Date] and each [Name] owner before you present.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by pointing people to the hub page for sources and updates. 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 Prepared from aihousers.com/road-to-housing · content reviewed August 29, 2026. Reuse freely, including with your own logo, with attribution to AI Housers — aihousers.com/road-to-housing (CC BY 4.0).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CDBG grantees owe a searchable database of undeveloped public land by October 1, 2026, and entitlement cities and counties should have HUD’s Build Now growth-rate letter around September 9, 2026 — the rest is opportunity, not mandate. A public-land database by October 1, CDBG tied to housing growth, and grants that reward reform. The National League of Cities summed it up: the Act imposes no zoning preemption and no unfunded mandates, but it does reshape CDBG. Section 104 requires every CDBG grantee to certify it maintains a public, searchable database of all undeveloped land it owns (effective October 1, 2026; the cost is CDBG-eligible).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 The numbers on this slide: Titles / sections — 12 / 60 (Sec. 1 plus Secs. 101–1202 in the enrolled text); Public Law — 119-101 (Became law without the President’s signature, July 11, 2026); Institutional-investor threshold — 350 homes (Sec. 1001 purchase ban applies to investors controlling 350+ single-family homes); First big deadline cluster — Jan 7, 2027 (180 days after enactment — investor ban takes effect; several HUD/USDA deliverables due).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bill moved through five recorded votes: House Feb 9, 2026, 390–9; Senate Mar 12, 2026, 89–10; House May 20, 2026, 396–13; Senate Jun 22, 2026, 85–5; House Jun 23, 2026, 358–32. 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102, Federal Guidelines for Point-Access Block Buildings: Directs HUD to publish model code language, best practices, and technical guidance that states, territories, Tribes, and localities can use to permit single-stair ("point-access block") apartment buildings of up to six stories. Sec. 103, Exemption on Construction or Modification of Residential Housing Located on an Infill Site: Relieves USDA of any environmental study or report when it assists construction or modification of housing on an "infill site" under its main rural housing programs (Sections 501, 502, 504, 515, 533, and 538 of the Housing Act of 1949). Sec. 104, Database of Publicly Owned Land: Adds a new CDBG grantee certification: the grantee maintains a publicly accessible, searchable online database identifying every parcel of undeveloped land it owns. Building and maintaining that database becomes an eligible CDBG activity. The idea is to make surplus public land visible to builders and community groups.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107, Housing Supply Frameworks: Directs HUD’s Assistant Secretary for Policy Development and Research to publish guidelines and best practices for state and local zoning frameworks — parking minimums, floor-area and height limits, ADUs, by-right duplexes through quadplexes, ministerial review, transit-oriented development, impact fees, a model… Sec. 204, Addition of Affordable Housing Construction as an Eligible Activity: For the first time, makes new construction of affordable housing (as defined in HOME Section 215) an eligible CDBG activity, capped at 20 percent of a recipient’s allocation, and counts it toward the low- and moderate-income benefit requirement. Applies only to CDBG funds appropriated after enactment. Sec. 205, Better Use of Intergovernmental and Local Development (BUILD) Housing Act: Lets HUD designate any assistance it administers as a "special project" for environmental review, which allows states, localities, and — newly — federally recognized Indian Tribes to assume HUD’s NEPA responsibilities.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206, Unlocking Housing Supply Through Streamlined and Modernized Reviews Act: Directs HUD to rewrite its environmental review regulations (24 CFR parts 50 and 58) through notice-and-comment rulemaking so that a long list of housing activities are exempt or categorically excluded from NEPA review. Sec. 207, Grants for Planning and Implementation Associated with Affordable Housing: Creates a competitive HUD grant program — to be established within one year — for states, insular areas, metropolitan cities, urban counties, and regional planning agencies to develop and implement housing plans, update zoning codes, build inspection capacity, and coordinate with transportation. Sec. 208, Innovation Fund: Authorizes $200 million a year for FY2027–FY2031 for competitive HUD grants to metropolitan cities, urban counties, other local governments, and Tribes that can show an "objective improvement in housing supply growth" under a HUD methodology published for comment at least 90 days before each NOFO.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209, Accelerating Home Building Act: Authorizes HUD grants to local governments, municipal membership organizations, and Tribes to select pre-reviewed designs — "pattern books" — for small mixed-income housing types of up to 25 units (ADUs, duplexes through fourplexes, cottage courts, townhouses, multiplexes) so builders can get faster, more predictable… Sec. 210, Revitalizing Empty Structures Into Desirable Environments (RESIDE) Act: Adds a new Section 227 to the HOME statute authorizing a FY2027–FY2031 pilot of competitive grants to HOME participating jurisdictions to convert vacant and abandoned commercial and industrial buildings — warehouses, factories, malls, hotels — into "attainable housing." Sec. 213, Build Now Act: Ties a slice of CDBG entitlement money to housing production. Starting with the third full fiscal year after enactment and running through FY2043, HUD computes each metropolitan city’s and urban county’s "housing growth improvement rate" — a normalized index: the last five years’ average annual unit growth minus the…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sections relevant to Cities, Counties &amp; Regional Planners: Sec. 501 (HOME Investment Partnerships Reauthorization and Reform Act), Sec. 503 (Incentivizing Local Solutions to Homelessness), Sec. 504 (Reforming Disaster Recovery Act), Sec. 201 (Increasing Housing in Opportunity Zones), Sec. 202 (Whole-Home Repairs Act), Sec. 304 (PRICE Act), Sec. 1202 (No Additional Funds Authorized). Summaries and citations are on the hub page.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hyperlink" Target="https://aihousers.com/road-to-housing/for/local-government" TargetMode="External"/><Relationship Id="rId1" Type="http://schemas.openxmlformats.org/officeDocument/2006/relationships/image" Target="../media/image-14-1.pn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457200"/>
            <a:ext cx="371659" cy="161052"/>
          </a:xfrm>
          <a:custGeom>
            <a:avLst/>
            <a:gdLst/>
            <a:ahLst/>
            <a:cxnLst/>
            <a:rect l="l" t="t" r="r" b="b"/>
            <a:pathLst>
              <a:path w="371659" h="161052">
                <a:moveTo>
                  <a:pt x="0" y="161052"/>
                </a:moveTo>
                <a:lnTo>
                  <a:pt x="185830" y="0"/>
                </a:lnTo>
                <a:lnTo>
                  <a:pt x="371659" y="161052"/>
                </a:lnTo>
                <a:lnTo>
                  <a:pt x="297327" y="161052"/>
                </a:lnTo>
                <a:lnTo>
                  <a:pt x="185830" y="65040"/>
                </a:lnTo>
                <a:lnTo>
                  <a:pt x="74332" y="161052"/>
                </a:lnTo>
                <a:close/>
              </a:path>
            </a:pathLst>
          </a:custGeom>
          <a:solidFill>
            <a:srgbClr val="FFFFFF"/>
          </a:solidFill>
          <a:ln w="12700">
            <a:solidFill>
              <a:srgbClr val="FFFFFF"/>
            </a:solidFill>
            <a:prstDash val="solid"/>
          </a:ln>
        </p:spPr>
      </p:sp>
      <p:sp>
        <p:nvSpPr>
          <p:cNvPr id="3" name="Shape 1"/>
          <p:cNvSpPr/>
          <p:nvPr/>
        </p:nvSpPr>
        <p:spPr>
          <a:xfrm>
            <a:off x="506755" y="643030"/>
            <a:ext cx="123886" cy="86721"/>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655418" y="643030"/>
            <a:ext cx="123886" cy="86721"/>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06755" y="754527"/>
            <a:ext cx="123886" cy="86721"/>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655418" y="754527"/>
            <a:ext cx="123886" cy="86721"/>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940357" y="602147"/>
            <a:ext cx="2304288" cy="230429"/>
          </a:xfrm>
          <a:prstGeom prst="rect">
            <a:avLst/>
          </a:prstGeom>
          <a:noFill/>
          <a:ln/>
        </p:spPr>
        <p:txBody>
          <a:bodyPr wrap="square" lIns="0" tIns="0" rIns="0" bIns="0" rtlCol="0" anchor="ctr"/>
          <a:lstStyle/>
          <a:p>
            <a:pPr indent="0" marL="0">
              <a:buNone/>
            </a:pPr>
            <a:r>
              <a:rPr lang="en-US" sz="1497" b="1" dirty="0">
                <a:solidFill>
                  <a:srgbClr val="FFFFFF"/>
                </a:solidFill>
                <a:latin typeface="Arial" pitchFamily="34" charset="0"/>
                <a:ea typeface="Arial" pitchFamily="34" charset="-122"/>
                <a:cs typeface="Arial" pitchFamily="34" charset="-120"/>
              </a:rPr>
              <a:t>AI Housers</a:t>
            </a:r>
            <a:endParaRPr lang="en-US" sz="1497" dirty="0"/>
          </a:p>
        </p:txBody>
      </p:sp>
      <p:sp>
        <p:nvSpPr>
          <p:cNvPr id="8" name="Shape 6"/>
          <p:cNvSpPr/>
          <p:nvPr/>
        </p:nvSpPr>
        <p:spPr>
          <a:xfrm>
            <a:off x="457200" y="1691640"/>
            <a:ext cx="182880" cy="128016"/>
          </a:xfrm>
          <a:prstGeom prst="roundRect">
            <a:avLst>
              <a:gd name="adj" fmla="val 14286"/>
            </a:avLst>
          </a:prstGeom>
          <a:solidFill>
            <a:srgbClr val="D98E2B"/>
          </a:solidFill>
          <a:ln w="12700">
            <a:solidFill>
              <a:srgbClr val="D98E2B"/>
            </a:solidFill>
            <a:prstDash val="solid"/>
          </a:ln>
        </p:spPr>
      </p:sp>
      <p:sp>
        <p:nvSpPr>
          <p:cNvPr id="9" name="Text 7"/>
          <p:cNvSpPr/>
          <p:nvPr/>
        </p:nvSpPr>
        <p:spPr>
          <a:xfrm>
            <a:off x="457200" y="1874520"/>
            <a:ext cx="7680960" cy="914400"/>
          </a:xfrm>
          <a:prstGeom prst="rect">
            <a:avLst/>
          </a:prstGeom>
          <a:noFill/>
          <a:ln/>
        </p:spPr>
        <p:txBody>
          <a:bodyPr wrap="square" lIns="0" tIns="0" rIns="0" bIns="0" rtlCol="0" anchor="t"/>
          <a:lstStyle/>
          <a:p>
            <a:pPr indent="0" marL="0">
              <a:buNone/>
            </a:pPr>
            <a:r>
              <a:rPr lang="en-US" sz="3600" b="1" dirty="0">
                <a:solidFill>
                  <a:srgbClr val="FFFFFF"/>
                </a:solidFill>
                <a:latin typeface="Arial" pitchFamily="34" charset="0"/>
                <a:ea typeface="Arial" pitchFamily="34" charset="-122"/>
                <a:cs typeface="Arial" pitchFamily="34" charset="-120"/>
              </a:rPr>
              <a:t>21st Century ROAD to Housing Act</a:t>
            </a:r>
            <a:endParaRPr lang="en-US" sz="3600" dirty="0"/>
          </a:p>
        </p:txBody>
      </p:sp>
      <p:sp>
        <p:nvSpPr>
          <p:cNvPr id="10" name="Text 8"/>
          <p:cNvSpPr/>
          <p:nvPr/>
        </p:nvSpPr>
        <p:spPr>
          <a:xfrm>
            <a:off x="457200" y="2788920"/>
            <a:ext cx="7680960" cy="411480"/>
          </a:xfrm>
          <a:prstGeom prst="rect">
            <a:avLst/>
          </a:prstGeom>
          <a:noFill/>
          <a:ln/>
        </p:spPr>
        <p:txBody>
          <a:bodyPr wrap="square" lIns="0" tIns="0" rIns="0" bIns="0" rtlCol="0" anchor="t"/>
          <a:lstStyle/>
          <a:p>
            <a:pPr indent="0" marL="0">
              <a:buNone/>
            </a:pPr>
            <a:r>
              <a:rPr lang="en-US" sz="1800" dirty="0">
                <a:solidFill>
                  <a:srgbClr val="5DADE2"/>
                </a:solidFill>
                <a:latin typeface="Arial" pitchFamily="34" charset="0"/>
                <a:ea typeface="Arial" pitchFamily="34" charset="-122"/>
                <a:cs typeface="Arial" pitchFamily="34" charset="-120"/>
              </a:rPr>
              <a:t>A briefing for your council, commission, or planning board</a:t>
            </a:r>
            <a:endParaRPr lang="en-US" sz="1800" dirty="0"/>
          </a:p>
        </p:txBody>
      </p:sp>
      <p:sp>
        <p:nvSpPr>
          <p:cNvPr id="11" name="Text 9"/>
          <p:cNvSpPr/>
          <p:nvPr/>
        </p:nvSpPr>
        <p:spPr>
          <a:xfrm>
            <a:off x="457200" y="3383280"/>
            <a:ext cx="7680960" cy="320040"/>
          </a:xfrm>
          <a:prstGeom prst="rect">
            <a:avLst/>
          </a:prstGeom>
          <a:noFill/>
          <a:ln/>
        </p:spPr>
        <p:txBody>
          <a:bodyPr wrap="square" lIns="0" tIns="0" rIns="0" bIns="0" rtlCol="0" anchor="ctr"/>
          <a:lstStyle/>
          <a:p>
            <a:pPr indent="0" marL="0">
              <a:buNone/>
            </a:pPr>
            <a:r>
              <a:rPr lang="en-US" sz="1400" dirty="0">
                <a:solidFill>
                  <a:srgbClr val="FFFFFF"/>
                </a:solidFill>
                <a:latin typeface="Arial" pitchFamily="34" charset="0"/>
                <a:ea typeface="Arial" pitchFamily="34" charset="-122"/>
                <a:cs typeface="Arial" pitchFamily="34" charset="-120"/>
              </a:rPr>
              <a:t>[Agency Name] · [Presenter] · [Date]</a:t>
            </a:r>
            <a:endParaRPr lang="en-US" sz="1400" dirty="0"/>
          </a:p>
        </p:txBody>
      </p:sp>
      <p:sp>
        <p:nvSpPr>
          <p:cNvPr id="12" name="Text 10"/>
          <p:cNvSpPr/>
          <p:nvPr/>
        </p:nvSpPr>
        <p:spPr>
          <a:xfrm>
            <a:off x="457200" y="4343400"/>
            <a:ext cx="7680960" cy="274320"/>
          </a:xfrm>
          <a:prstGeom prst="rect">
            <a:avLst/>
          </a:prstGeom>
          <a:noFill/>
          <a:ln/>
        </p:spPr>
        <p:txBody>
          <a:bodyPr wrap="square" lIns="0" tIns="0" rIns="0" bIns="0" rtlCol="0" anchor="ctr"/>
          <a:lstStyle/>
          <a:p>
            <a:pPr indent="0" marL="0">
              <a:buNone/>
            </a:pPr>
            <a:r>
              <a:rPr lang="en-US" sz="1100" dirty="0">
                <a:solidFill>
                  <a:srgbClr val="5DADE2"/>
                </a:solidFill>
                <a:latin typeface="Arial" pitchFamily="34" charset="0"/>
                <a:ea typeface="Arial" pitchFamily="34" charset="-122"/>
                <a:cs typeface="Arial" pitchFamily="34" charset="-120"/>
              </a:rPr>
              <a:t>Public Law 119-101 · became law July 11, 2026 · H.R. 6644 (119th Congress)</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Deadlines that matter</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Statutory dates computed from enactment (July 11, 2026); tracked on the hub. Dates the hub already tracks as met are not listed.</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10</a:t>
            </a:r>
            <a:endParaRPr lang="en-US" sz="900" dirty="0"/>
          </a:p>
        </p:txBody>
      </p:sp>
      <p:graphicFrame>
        <p:nvGraphicFramePr>
          <p:cNvPr id="11" name="Table 0"/>
          <p:cNvGraphicFramePr>
            <a:graphicFrameLocks noGrp="1"/>
          </p:cNvGraphicFramePr>
          <p:nvPr>
            <p:extLst>
              <p:ext uri="{D42A27DB-BD31-4B8C-83A1-F6EECF244321}">
                <p14:modId xmlns:p14="http://schemas.microsoft.com/office/powerpoint/2010/main" val="1579011935"/>
              </p:ext>
            </p:extLst>
          </p:nvPr>
        </p:nvGraphicFramePr>
        <p:xfrm>
          <a:off x="457200" y="1097280"/>
          <a:ext cx="8229600" cy="914400"/>
        </p:xfrm>
        <a:graphic>
          <a:graphicData uri="http://schemas.openxmlformats.org/drawingml/2006/table">
            <a:tbl>
              <a:tblPr/>
              <a:tblGrid>
                <a:gridCol w="1005840"/>
                <a:gridCol w="548640"/>
                <a:gridCol w="5486400"/>
                <a:gridCol w="1188720"/>
              </a:tblGrid>
              <a:tr h="274320">
                <a:tc>
                  <a:txBody>
                    <a:bodyPr/>
                    <a:lstStyle/>
                    <a:p>
                      <a:pPr indent="0" marL="0">
                        <a:buNone/>
                      </a:pPr>
                      <a:r>
                        <a:rPr lang="en-US" sz="1000" b="1" dirty="0">
                          <a:solidFill>
                            <a:srgbClr val="FFFFFF"/>
                          </a:solidFill>
                          <a:latin typeface="Arial" pitchFamily="34" charset="0"/>
                          <a:ea typeface="Arial" pitchFamily="34" charset="-122"/>
                          <a:cs typeface="Arial" pitchFamily="34" charset="-120"/>
                        </a:rPr>
                        <a:t>Date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Sec.</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What is due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Who</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Sep 9,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213</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Notify every eligible CDBG recipient of its "housing growth improvement rate" and whether it is above, at, or below the median, and share best-practice guidance on reducing…</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Oct 1, 2026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104</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New CDBG certification takes effect: each grantee must maintain a publicly accessible, searchable database of all undeveloped land it owns.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Complete a review of how Build America, Buy America (BABA) applies to HOME-assisted activities; issue updated guidance within 90 days after the review; report to Congress by the…</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504</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After consulting FEMA, SBA, and other agencies, publish proposed rules to carry out the new HCDA §124 CDBG-DR authorization (a 3-year program that sunsets July 11, 2029) with a…</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207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Establish a competitive grant program for planning and implementation activities associated with affordable housing (not construction).</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208</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Establish the Innovation Fund: competitive grants to eligible entities that have increased local housing supply, with a public list of eligible entities.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301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States submit an initial certification that their laws treat manufactured homes without a permanent chassis in parity with chassis-built homes…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Issue two HOME rules: one carrying out the new infrastructure eligibility (§501(e)) and one on environmental review coordination and recognition of prior reviews for infill…</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Our first 90 days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Suggested actions for cities, counties &amp; regional planners — assign an owner to each before this meeting ends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11</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104   ·   OWNER: [NAME]</a:t>
            </a:r>
            <a:endParaRPr lang="en-US" sz="800" dirty="0"/>
          </a:p>
        </p:txBody>
      </p:sp>
      <p:sp>
        <p:nvSpPr>
          <p:cNvPr id="13" name="Text 11"/>
          <p:cNvSpPr/>
          <p:nvPr/>
        </p:nvSpPr>
        <p:spPr>
          <a:xfrm>
            <a:off x="658368" y="1325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Stand up a public, searchable database of all undeveloped land your jurisdiction owns before October 1, 2026, and charge creation and maintenance to CDBG.</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104 adds the database to the CDBG grantee certifications effective October 1, 2026; the statute does not define "undeveloped" and no HUD guidance had been located as of August 29, 2026.</a:t>
            </a:r>
            <a:endParaRPr lang="en-US" sz="1100" dirty="0"/>
          </a:p>
        </p:txBody>
      </p:sp>
      <p:sp>
        <p:nvSpPr>
          <p:cNvPr id="14" name="Shape 12"/>
          <p:cNvSpPr/>
          <p:nvPr/>
        </p:nvSpPr>
        <p:spPr>
          <a:xfrm>
            <a:off x="457200" y="2340864"/>
            <a:ext cx="109728" cy="76810"/>
          </a:xfrm>
          <a:prstGeom prst="roundRect">
            <a:avLst>
              <a:gd name="adj" fmla="val 14286"/>
            </a:avLst>
          </a:prstGeom>
          <a:solidFill>
            <a:srgbClr val="D98E2B"/>
          </a:solidFill>
          <a:ln w="12700">
            <a:solidFill>
              <a:srgbClr val="D98E2B"/>
            </a:solidFill>
            <a:prstDash val="solid"/>
          </a:ln>
        </p:spPr>
      </p:sp>
      <p:sp>
        <p:nvSpPr>
          <p:cNvPr id="15" name="Text 13"/>
          <p:cNvSpPr/>
          <p:nvPr/>
        </p:nvSpPr>
        <p:spPr>
          <a:xfrm>
            <a:off x="658368" y="2286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213   ·   OWNER: [NAME]</a:t>
            </a:r>
            <a:endParaRPr lang="en-US" sz="800" dirty="0"/>
          </a:p>
        </p:txBody>
      </p:sp>
      <p:sp>
        <p:nvSpPr>
          <p:cNvPr id="16" name="Text 14"/>
          <p:cNvSpPr/>
          <p:nvPr/>
        </p:nvSpPr>
        <p:spPr>
          <a:xfrm>
            <a:off x="658368" y="2468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Entitlement cities and urban counties: look for HUD’s Build Now notification of your housing-growth improvement rate (due about September 9, 2026), check whether an exemption applies (low-cost market, rental vacancy above the national rate, Stafford Act declaration in the prior three years, no zoning authority)…</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213 reallocates CDBG among entitlements through FY2043 based on Census address-count data; the adjustment is binary around the median.</a:t>
            </a:r>
            <a:endParaRPr lang="en-US" sz="1100" dirty="0"/>
          </a:p>
        </p:txBody>
      </p:sp>
      <p:sp>
        <p:nvSpPr>
          <p:cNvPr id="17" name="Shape 15"/>
          <p:cNvSpPr/>
          <p:nvPr/>
        </p:nvSpPr>
        <p:spPr>
          <a:xfrm>
            <a:off x="457200" y="348386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3429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504   ·   OWNER: [NAME]</a:t>
            </a:r>
            <a:endParaRPr lang="en-US" sz="800" dirty="0"/>
          </a:p>
        </p:txBody>
      </p:sp>
      <p:sp>
        <p:nvSpPr>
          <p:cNvPr id="19" name="Text 17"/>
          <p:cNvSpPr/>
          <p:nvPr/>
        </p:nvSpPr>
        <p:spPr>
          <a:xfrm>
            <a:off x="658368" y="3611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Comment on HUD’s CDBG-DR formula notice by September 14, 2026 and follow the Section 504 rulemaking (proposed rule due about January 11, 2027; final by July 11, 2027) if you have or expect disaster-recovery grants.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504 codifies CDBG-DR with a new formula program, a 70% low- and moderate-income benefit floor, and a three-year sunset (July 11, 2029).</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Later in 2026–2027 &amp; what to watch</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Longer-horizon actions and the open questions that could change the picture</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12</a:t>
            </a:r>
            <a:endParaRPr lang="en-US" sz="900" dirty="0"/>
          </a:p>
        </p:txBody>
      </p:sp>
      <p:sp>
        <p:nvSpPr>
          <p:cNvPr id="11" name="Text 9"/>
          <p:cNvSpPr/>
          <p:nvPr/>
        </p:nvSpPr>
        <p:spPr>
          <a:xfrm>
            <a:off x="457200" y="1143000"/>
            <a:ext cx="4023360" cy="3429000"/>
          </a:xfrm>
          <a:prstGeom prst="rect">
            <a:avLst/>
          </a:prstGeom>
          <a:noFill/>
          <a:ln/>
        </p:spPr>
        <p:txBody>
          <a:bodyPr wrap="square" lIns="0" tIns="0" rIns="0" bIns="0" rtlCol="0" anchor="t"/>
          <a:lstStyle/>
          <a:p>
            <a:pPr indent="0" marL="0">
              <a:buNone/>
            </a:pPr>
            <a:r>
              <a:rPr lang="en-US" sz="850" b="1" spc="100" kern="0" dirty="0">
                <a:solidFill>
                  <a:srgbClr val="A66A15"/>
                </a:solidFill>
                <a:latin typeface="Arial" pitchFamily="34" charset="0"/>
                <a:ea typeface="Arial" pitchFamily="34" charset="-122"/>
                <a:cs typeface="Arial" pitchFamily="34" charset="-120"/>
              </a:rPr>
              <a:t>BY END OF 2026</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ESG recipients: if local need justifies spending more than the 60% cap on emergency shelter and street outreach for FY2027–2030 funds, prepare a waiver request with a spending plan…</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IN 2027</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Compile three years of housing-supply data and a list of adopted reforms (by-right plexes, parking repeal, ADUs, permitting speed, code changes) to be ready for the Innovation…</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Regional planning agencies, MPOs, states, metro cities and urban counties: scope a housing plan, zoning update, or inspection-capacity project for the Section 207 planning and…</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Decide whether to use CDBG for new construction of affordable housing (up to 20% of your allocation, post-enactment funds only) and how it fits with HOME.</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HOME participating jurisdictions: adopt ordinances that reduce barriers to converting vacant commercial and industrial buildings to housing…</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WATCH</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Consider a pattern-book application (Section 209) for pre-reviewed designs of buildings up to 25 units (ADUs, plexes, cottage courts, townhouses)…</a:t>
            </a:r>
            <a:endParaRPr lang="en-US" sz="850" dirty="0"/>
          </a:p>
        </p:txBody>
      </p:sp>
      <p:sp>
        <p:nvSpPr>
          <p:cNvPr id="12" name="Shape 10"/>
          <p:cNvSpPr/>
          <p:nvPr/>
        </p:nvSpPr>
        <p:spPr>
          <a:xfrm>
            <a:off x="4800600" y="1143000"/>
            <a:ext cx="3886200" cy="3429000"/>
          </a:xfrm>
          <a:prstGeom prst="roundRect">
            <a:avLst>
              <a:gd name="adj" fmla="val 2133"/>
            </a:avLst>
          </a:prstGeom>
          <a:solidFill>
            <a:srgbClr val="EFF2F6"/>
          </a:solidFill>
          <a:ln w="12700">
            <a:solidFill>
              <a:srgbClr val="EFF2F6"/>
            </a:solidFill>
            <a:prstDash val="solid"/>
          </a:ln>
        </p:spPr>
      </p:sp>
      <p:sp>
        <p:nvSpPr>
          <p:cNvPr id="13" name="Shape 11"/>
          <p:cNvSpPr/>
          <p:nvPr/>
        </p:nvSpPr>
        <p:spPr>
          <a:xfrm>
            <a:off x="5029200" y="1389888"/>
            <a:ext cx="128016" cy="89611"/>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5230368" y="1298448"/>
            <a:ext cx="3246120" cy="274320"/>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WHAT TO WATCH</a:t>
            </a:r>
            <a:endParaRPr lang="en-US" sz="900" dirty="0"/>
          </a:p>
        </p:txBody>
      </p:sp>
      <p:sp>
        <p:nvSpPr>
          <p:cNvPr id="15" name="Text 13"/>
          <p:cNvSpPr/>
          <p:nvPr/>
        </p:nvSpPr>
        <p:spPr>
          <a:xfrm>
            <a:off x="5029200" y="1645920"/>
            <a:ext cx="3429000" cy="2834640"/>
          </a:xfrm>
          <a:prstGeom prst="rect">
            <a:avLst/>
          </a:prstGeom>
          <a:noFill/>
          <a:ln/>
        </p:spPr>
        <p:txBody>
          <a:bodyPr wrap="square" lIns="0" tIns="0" rIns="0" bIns="0" rtlCol="0" anchor="t"/>
          <a:lstStyle/>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Funding is the catch: the House FY2027 THUD bill kept CDBG flat at $3.3 billion, cut HOME to $500 million, and had no line for the Innovation Fund, planning grants, pattern books…</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Build Now start year: §213(e)(2) says the adjustments "shall take effect beginning with the third full fiscal year after the date of enactment."</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The House-passed requirement to report on 22 categories of land-use policy was dropped; the only land-use mandate left is the public-land database.</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Build Now applies to entitlement grantees only — states and non-entitlement communities are not covered — and NACo estimates most entitlement counties would likely be exempt.</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HUD staffing: Urban Institute counts at least 35 new HUD duties with no added money for staffing after a 24% FY2026 cut, so expect slow NOFOs and rules.</a:t>
            </a:r>
            <a:endParaRPr lang="en-US" sz="9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money reality</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Reforms and authorizations — but almost no new appropriations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13</a:t>
            </a:r>
            <a:endParaRPr lang="en-US" sz="900" dirty="0"/>
          </a:p>
        </p:txBody>
      </p:sp>
      <p:sp>
        <p:nvSpPr>
          <p:cNvPr id="11" name="Shape 9"/>
          <p:cNvSpPr/>
          <p:nvPr/>
        </p:nvSpPr>
        <p:spPr>
          <a:xfrm>
            <a:off x="457200" y="1143000"/>
            <a:ext cx="2926080" cy="1600200"/>
          </a:xfrm>
          <a:prstGeom prst="roundRect">
            <a:avLst>
              <a:gd name="adj" fmla="val 4571"/>
            </a:avLst>
          </a:prstGeom>
          <a:solidFill>
            <a:srgbClr val="EFF2F6"/>
          </a:solidFill>
          <a:ln w="12700">
            <a:solidFill>
              <a:srgbClr val="EFF2F6"/>
            </a:solidFill>
            <a:prstDash val="solid"/>
          </a:ln>
        </p:spPr>
      </p:sp>
      <p:sp>
        <p:nvSpPr>
          <p:cNvPr id="12" name="Shape 10"/>
          <p:cNvSpPr/>
          <p:nvPr/>
        </p:nvSpPr>
        <p:spPr>
          <a:xfrm>
            <a:off x="685800" y="1371600"/>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685800" y="1508760"/>
            <a:ext cx="2468880" cy="640080"/>
          </a:xfrm>
          <a:prstGeom prst="rect">
            <a:avLst/>
          </a:prstGeom>
          <a:noFill/>
          <a:ln/>
        </p:spPr>
        <p:txBody>
          <a:bodyPr wrap="square" lIns="0" tIns="0" rIns="0" bIns="0" rtlCol="0" anchor="ctr"/>
          <a:lstStyle/>
          <a:p>
            <a:pPr indent="0" marL="0">
              <a:buNone/>
            </a:pPr>
            <a:r>
              <a:rPr lang="en-US" sz="4400" b="1" dirty="0">
                <a:solidFill>
                  <a:srgbClr val="154360"/>
                </a:solidFill>
                <a:latin typeface="Arial" pitchFamily="34" charset="0"/>
                <a:ea typeface="Arial" pitchFamily="34" charset="-122"/>
                <a:cs typeface="Arial" pitchFamily="34" charset="-120"/>
              </a:rPr>
              <a:t>≈$0</a:t>
            </a:r>
            <a:endParaRPr lang="en-US" sz="4400" dirty="0"/>
          </a:p>
        </p:txBody>
      </p:sp>
      <p:sp>
        <p:nvSpPr>
          <p:cNvPr id="14" name="Text 12"/>
          <p:cNvSpPr/>
          <p:nvPr/>
        </p:nvSpPr>
        <p:spPr>
          <a:xfrm>
            <a:off x="685800" y="21488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CBO COST ESTIMATE</a:t>
            </a:r>
            <a:endParaRPr lang="en-US" sz="900" dirty="0"/>
          </a:p>
        </p:txBody>
      </p:sp>
      <p:sp>
        <p:nvSpPr>
          <p:cNvPr id="15" name="Text 13"/>
          <p:cNvSpPr/>
          <p:nvPr/>
        </p:nvSpPr>
        <p:spPr>
          <a:xfrm>
            <a:off x="685800" y="23682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"Estimated Budgetary Effects of H.R. 6644" (pub. 62570, July 14, 2026, as enacted): net deficit effect rounds to $0…</a:t>
            </a:r>
            <a:endParaRPr lang="en-US" sz="950" dirty="0"/>
          </a:p>
        </p:txBody>
      </p:sp>
      <p:sp>
        <p:nvSpPr>
          <p:cNvPr id="16" name="Shape 14"/>
          <p:cNvSpPr/>
          <p:nvPr/>
        </p:nvSpPr>
        <p:spPr>
          <a:xfrm>
            <a:off x="457200" y="2971800"/>
            <a:ext cx="2926080" cy="1600200"/>
          </a:xfrm>
          <a:prstGeom prst="roundRect">
            <a:avLst>
              <a:gd name="adj" fmla="val 4571"/>
            </a:avLst>
          </a:prstGeom>
          <a:solidFill>
            <a:srgbClr val="EFF2F6"/>
          </a:solidFill>
          <a:ln w="12700">
            <a:solidFill>
              <a:srgbClr val="EFF2F6"/>
            </a:solidFill>
            <a:prstDash val="solid"/>
          </a:ln>
        </p:spPr>
      </p:sp>
      <p:sp>
        <p:nvSpPr>
          <p:cNvPr id="17" name="Shape 15"/>
          <p:cNvSpPr/>
          <p:nvPr/>
        </p:nvSpPr>
        <p:spPr>
          <a:xfrm>
            <a:off x="685800" y="3200400"/>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85800" y="3337560"/>
            <a:ext cx="2468880" cy="640080"/>
          </a:xfrm>
          <a:prstGeom prst="rect">
            <a:avLst/>
          </a:prstGeom>
          <a:noFill/>
          <a:ln/>
        </p:spPr>
        <p:txBody>
          <a:bodyPr wrap="square" lIns="0" tIns="0" rIns="0" bIns="0" rtlCol="0" anchor="ctr"/>
          <a:lstStyle/>
          <a:p>
            <a:pPr indent="0" marL="0">
              <a:buNone/>
            </a:pPr>
            <a:r>
              <a:rPr lang="en-US" sz="3200" b="1" dirty="0">
                <a:solidFill>
                  <a:srgbClr val="154360"/>
                </a:solidFill>
                <a:latin typeface="Arial" pitchFamily="34" charset="0"/>
                <a:ea typeface="Arial" pitchFamily="34" charset="-122"/>
                <a:cs typeface="Arial" pitchFamily="34" charset="-120"/>
              </a:rPr>
              <a:t>$200M / yr</a:t>
            </a:r>
            <a:endParaRPr lang="en-US" sz="3200" dirty="0"/>
          </a:p>
        </p:txBody>
      </p:sp>
      <p:sp>
        <p:nvSpPr>
          <p:cNvPr id="19" name="Text 17"/>
          <p:cNvSpPr/>
          <p:nvPr/>
        </p:nvSpPr>
        <p:spPr>
          <a:xfrm>
            <a:off x="685800" y="39776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INNOVATION FUND</a:t>
            </a:r>
            <a:endParaRPr lang="en-US" sz="900" dirty="0"/>
          </a:p>
        </p:txBody>
      </p:sp>
      <p:sp>
        <p:nvSpPr>
          <p:cNvPr id="20" name="Text 18"/>
          <p:cNvSpPr/>
          <p:nvPr/>
        </p:nvSpPr>
        <p:spPr>
          <a:xfrm>
            <a:off x="685800" y="41970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Authorized for FY2027–FY2031 (Sec. 208) — not yet appropriated</a:t>
            </a:r>
            <a:endParaRPr lang="en-US" sz="950" dirty="0"/>
          </a:p>
        </p:txBody>
      </p:sp>
      <p:sp>
        <p:nvSpPr>
          <p:cNvPr id="21" name="Text 19"/>
          <p:cNvSpPr/>
          <p:nvPr/>
        </p:nvSpPr>
        <p:spPr>
          <a:xfrm>
            <a:off x="3749040" y="1143000"/>
            <a:ext cx="4937760" cy="342900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Sec. 1202 — No Additional Funds Authorized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 The Act creates or reshapes dozens of programs, pilots and studies, but — with the notable exception of the Innovation Fund’s $200 million-a-year authorization in Section 208 — it supplies no new authorized funding, so implementation depends on annual appropriations and existing agency budgets.</a:t>
            </a:r>
            <a:endParaRPr lang="en-US" sz="1200" dirty="0"/>
          </a:p>
          <a:p>
            <a:pPr indent="0" marL="0">
              <a:spcBef>
                <a:spcPts val="1000"/>
              </a:spcBef>
              <a:buNone/>
            </a:pPr>
            <a:r>
              <a:rPr lang="en-US" sz="1200" b="1" dirty="0">
                <a:solidFill>
                  <a:srgbClr val="154360"/>
                </a:solidFill>
                <a:latin typeface="Arial" pitchFamily="34" charset="0"/>
                <a:ea typeface="Arial" pitchFamily="34" charset="-122"/>
                <a:cs typeface="Arial" pitchFamily="34" charset="-120"/>
              </a:rPr>
              <a:t>Sec. 208 — Innovation Fund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 comment at least 90 days before each NOFO.</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Where to learn more</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The hub page carries every citation, the full section list, deadlines tracker, and FAQ</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14</a:t>
            </a:r>
            <a:endParaRPr lang="en-US" sz="900" dirty="0"/>
          </a:p>
        </p:txBody>
      </p:sp>
      <p:sp>
        <p:nvSpPr>
          <p:cNvPr id="11" name="Shape 9"/>
          <p:cNvSpPr/>
          <p:nvPr/>
        </p:nvSpPr>
        <p:spPr>
          <a:xfrm>
            <a:off x="6583680" y="1143000"/>
            <a:ext cx="2103120" cy="2514600"/>
          </a:xfrm>
          <a:prstGeom prst="roundRect">
            <a:avLst>
              <a:gd name="adj" fmla="val 3478"/>
            </a:avLst>
          </a:prstGeom>
          <a:solidFill>
            <a:srgbClr val="EFF2F6"/>
          </a:solidFill>
          <a:ln w="12700">
            <a:solidFill>
              <a:srgbClr val="EFF2F6"/>
            </a:solidFill>
            <a:prstDash val="solid"/>
          </a:ln>
        </p:spPr>
      </p:sp>
      <p:pic>
        <p:nvPicPr>
          <p:cNvPr id="12" name="Image 0" descr="preencoded.png">    </p:cNvPr>
          <p:cNvPicPr>
            <a:picLocks noChangeAspect="1"/>
          </p:cNvPicPr>
          <p:nvPr/>
        </p:nvPicPr>
        <p:blipFill>
          <a:blip r:embed="rId1"/>
          <a:stretch>
            <a:fillRect/>
          </a:stretch>
        </p:blipFill>
        <p:spPr>
          <a:xfrm>
            <a:off x="6766560" y="1325880"/>
            <a:ext cx="1737360" cy="1737360"/>
          </a:xfrm>
          <a:prstGeom prst="rect">
            <a:avLst/>
          </a:prstGeom>
        </p:spPr>
      </p:pic>
      <p:sp>
        <p:nvSpPr>
          <p:cNvPr id="13" name="Text 10"/>
          <p:cNvSpPr/>
          <p:nvPr/>
        </p:nvSpPr>
        <p:spPr>
          <a:xfrm>
            <a:off x="6583680" y="3154680"/>
            <a:ext cx="2103120" cy="365760"/>
          </a:xfrm>
          <a:prstGeom prst="rect">
            <a:avLst/>
          </a:prstGeom>
          <a:noFill/>
          <a:ln/>
        </p:spPr>
        <p:txBody>
          <a:bodyPr wrap="square" lIns="0" tIns="0" rIns="0" bIns="0" rtlCol="0" anchor="t"/>
          <a:lstStyle/>
          <a:p>
            <a:pPr algn="ctr" indent="0" marL="0">
              <a:buNone/>
            </a:pPr>
            <a:r>
              <a:rPr lang="en-US" sz="950" dirty="0">
                <a:solidFill>
                  <a:srgbClr val="4B5563"/>
                </a:solidFill>
                <a:latin typeface="Arial" pitchFamily="34" charset="0"/>
                <a:ea typeface="Arial" pitchFamily="34" charset="-122"/>
                <a:cs typeface="Arial" pitchFamily="34" charset="-120"/>
              </a:rPr>
              <a:t>Scan for the live hub page</a:t>
            </a:r>
            <a:endParaRPr lang="en-US" sz="950" dirty="0"/>
          </a:p>
        </p:txBody>
      </p:sp>
      <p:sp>
        <p:nvSpPr>
          <p:cNvPr id="14" name="Text 11">
            <a:hlinkClick r:id="rId2" tooltip=""/>
          </p:cNvPr>
          <p:cNvSpPr/>
          <p:nvPr/>
        </p:nvSpPr>
        <p:spPr>
          <a:xfrm>
            <a:off x="457200" y="1143000"/>
            <a:ext cx="5760720" cy="365760"/>
          </a:xfrm>
          <a:prstGeom prst="rect">
            <a:avLst/>
          </a:prstGeom>
          <a:noFill/>
          <a:ln/>
        </p:spPr>
        <p:txBody>
          <a:bodyPr wrap="square" lIns="0" tIns="0" rIns="0" bIns="0" rtlCol="0" anchor="ctr"/>
          <a:lstStyle/>
          <a:p>
            <a:pPr indent="0" marL="0">
              <a:buNone/>
            </a:pPr>
            <a:r>
              <a:rPr lang="en-US" sz="1500" b="1" u="sng" dirty="0">
                <a:solidFill>
                  <a:srgbClr val="0A66C2"/>
                </a:solidFill>
                <a:latin typeface="Arial" pitchFamily="34" charset="0"/>
                <a:ea typeface="Arial" pitchFamily="34" charset="-122"/>
                <a:cs typeface="Arial" pitchFamily="34" charset="-120"/>
                <a:hlinkClick r:id="rId2" invalidUrl="" action="" tgtFrame="" tooltip="" history="1" highlightClick="0" endSnd="0">
                  <a:extLst>
                    <a:ext uri="{A12FA001-AC4F-418D-AE19-62706E023703}">
                      <ahyp:hlinkClr xmlns:ahyp="http://schemas.microsoft.com/office/drawing/2018/hyperlinkcolor" val="tx"/>
                    </a:ext>
                  </a:extLst>
                </a:hlinkClick>
              </a:rPr>
              <a:t>aihousers.com/road-to-housing/for/local-government</a:t>
            </a:r>
            <a:endParaRPr lang="en-US" sz="1500" dirty="0"/>
          </a:p>
        </p:txBody>
      </p:sp>
      <p:sp>
        <p:nvSpPr>
          <p:cNvPr id="15" name="Text 12"/>
          <p:cNvSpPr/>
          <p:nvPr/>
        </p:nvSpPr>
        <p:spPr>
          <a:xfrm>
            <a:off x="457200" y="1600200"/>
            <a:ext cx="5760720" cy="2651760"/>
          </a:xfrm>
          <a:prstGeom prst="rect">
            <a:avLst/>
          </a:prstGeom>
          <a:noFill/>
          <a:ln/>
        </p:spPr>
        <p:txBody>
          <a:bodyPr wrap="square" lIns="0" tIns="0" rIns="0" bIns="0" rtlCol="0" anchor="t"/>
          <a:lstStyle/>
          <a:p>
            <a:pPr indent="0" marL="0">
              <a:buNone/>
            </a:pPr>
            <a:r>
              <a:rPr lang="en-US" sz="1100" b="1" dirty="0">
                <a:solidFill>
                  <a:srgbClr val="154360"/>
                </a:solidFill>
                <a:latin typeface="Arial" pitchFamily="34" charset="0"/>
                <a:ea typeface="Arial" pitchFamily="34" charset="-122"/>
                <a:cs typeface="Arial" pitchFamily="34" charset="-120"/>
              </a:rPr>
              <a:t>H.R. 6644 — Enrolled bill text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What’s in the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21st Century ROAD to Housing Act Implementation Tracker</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Fact sheet — housing supply</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Senate Banking Committee</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HUD notice on the CDBG-DR allocation formula (Docket FR-6337-N-02)</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HUD / Federal Register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Smart Growth America — Reflecting on the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Smart Growth America</a:t>
            </a:r>
            <a:endParaRPr lang="en-US" sz="1100" dirty="0"/>
          </a:p>
        </p:txBody>
      </p:sp>
      <p:sp>
        <p:nvSpPr>
          <p:cNvPr id="16" name="Text 13"/>
          <p:cNvSpPr/>
          <p:nvPr/>
        </p:nvSpPr>
        <p:spPr>
          <a:xfrm>
            <a:off x="457200" y="4160520"/>
            <a:ext cx="8229600" cy="365760"/>
          </a:xfrm>
          <a:prstGeom prst="rect">
            <a:avLst/>
          </a:prstGeom>
          <a:noFill/>
          <a:ln/>
        </p:spPr>
        <p:txBody>
          <a:bodyPr wrap="square" lIns="0" tIns="0" rIns="0" bIns="0" rtlCol="0" anchor="t"/>
          <a:lstStyle/>
          <a:p>
            <a:pPr indent="0" marL="0">
              <a:buNone/>
            </a:pPr>
            <a:r>
              <a:rPr lang="en-US" sz="950" i="1" dirty="0">
                <a:solidFill>
                  <a:srgbClr val="4B5563"/>
                </a:solidFill>
                <a:latin typeface="Arial" pitchFamily="34" charset="0"/>
                <a:ea typeface="Arial" pitchFamily="34" charset="-122"/>
                <a:cs typeface="Arial" pitchFamily="34" charset="-120"/>
              </a:rPr>
              <a:t>Make it yours: replace [Agency Name], [Presenter], [Date] and each [Name] owner before you present.</a:t>
            </a:r>
            <a:endParaRPr lang="en-US" sz="9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548640"/>
            <a:ext cx="486697" cy="210902"/>
          </a:xfrm>
          <a:custGeom>
            <a:avLst/>
            <a:gdLst/>
            <a:ahLst/>
            <a:cxnLst/>
            <a:rect l="l" t="t" r="r" b="b"/>
            <a:pathLst>
              <a:path w="486697" h="210902">
                <a:moveTo>
                  <a:pt x="0" y="210902"/>
                </a:moveTo>
                <a:lnTo>
                  <a:pt x="243348" y="0"/>
                </a:lnTo>
                <a:lnTo>
                  <a:pt x="486697" y="210902"/>
                </a:lnTo>
                <a:lnTo>
                  <a:pt x="389357" y="210902"/>
                </a:lnTo>
                <a:lnTo>
                  <a:pt x="243348" y="85172"/>
                </a:lnTo>
                <a:lnTo>
                  <a:pt x="97339" y="210902"/>
                </a:lnTo>
                <a:close/>
              </a:path>
            </a:pathLst>
          </a:custGeom>
          <a:solidFill>
            <a:srgbClr val="FFFFFF"/>
          </a:solidFill>
          <a:ln w="12700">
            <a:solidFill>
              <a:srgbClr val="FFFFFF"/>
            </a:solidFill>
            <a:prstDash val="solid"/>
          </a:ln>
        </p:spPr>
      </p:sp>
      <p:sp>
        <p:nvSpPr>
          <p:cNvPr id="3" name="Shape 1"/>
          <p:cNvSpPr/>
          <p:nvPr/>
        </p:nvSpPr>
        <p:spPr>
          <a:xfrm>
            <a:off x="522093" y="791988"/>
            <a:ext cx="162232" cy="113563"/>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716772" y="791988"/>
            <a:ext cx="162232" cy="113563"/>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22093" y="937997"/>
            <a:ext cx="162232" cy="113563"/>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716772" y="937997"/>
            <a:ext cx="162232" cy="113563"/>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1089906" y="738452"/>
            <a:ext cx="3017520" cy="301752"/>
          </a:xfrm>
          <a:prstGeom prst="rect">
            <a:avLst/>
          </a:prstGeom>
          <a:noFill/>
          <a:ln/>
        </p:spPr>
        <p:txBody>
          <a:bodyPr wrap="square" lIns="0" tIns="0" rIns="0" bIns="0" rtlCol="0" anchor="ctr"/>
          <a:lstStyle/>
          <a:p>
            <a:pPr indent="0" marL="0">
              <a:buNone/>
            </a:pPr>
            <a:r>
              <a:rPr lang="en-US" sz="1961" b="1" dirty="0">
                <a:solidFill>
                  <a:srgbClr val="FFFFFF"/>
                </a:solidFill>
                <a:latin typeface="Arial" pitchFamily="34" charset="0"/>
                <a:ea typeface="Arial" pitchFamily="34" charset="-122"/>
                <a:cs typeface="Arial" pitchFamily="34" charset="-120"/>
              </a:rPr>
              <a:t>AI Housers</a:t>
            </a:r>
            <a:endParaRPr lang="en-US" sz="1961" dirty="0"/>
          </a:p>
        </p:txBody>
      </p:sp>
      <p:sp>
        <p:nvSpPr>
          <p:cNvPr id="8" name="Text 6"/>
          <p:cNvSpPr/>
          <p:nvPr/>
        </p:nvSpPr>
        <p:spPr>
          <a:xfrm>
            <a:off x="457200" y="1554480"/>
            <a:ext cx="7315200" cy="457200"/>
          </a:xfrm>
          <a:prstGeom prst="rect">
            <a:avLst/>
          </a:prstGeom>
          <a:noFill/>
          <a:ln/>
        </p:spPr>
        <p:txBody>
          <a:bodyPr wrap="square" lIns="0" tIns="0" rIns="0" bIns="0" rtlCol="0" anchor="ctr"/>
          <a:lstStyle/>
          <a:p>
            <a:pPr indent="0" marL="0">
              <a:buNone/>
            </a:pPr>
            <a:r>
              <a:rPr lang="en-US" sz="2000" b="1" dirty="0">
                <a:solidFill>
                  <a:srgbClr val="FFFFFF"/>
                </a:solidFill>
                <a:latin typeface="Arial" pitchFamily="34" charset="0"/>
                <a:ea typeface="Arial" pitchFamily="34" charset="-122"/>
                <a:cs typeface="Arial" pitchFamily="34" charset="-120"/>
              </a:rPr>
              <a:t>AI Housers · aihousers.com</a:t>
            </a:r>
            <a:endParaRPr lang="en-US" sz="2000" dirty="0"/>
          </a:p>
        </p:txBody>
      </p:sp>
      <p:sp>
        <p:nvSpPr>
          <p:cNvPr id="9" name="Text 7"/>
          <p:cNvSpPr/>
          <p:nvPr/>
        </p:nvSpPr>
        <p:spPr>
          <a:xfrm>
            <a:off x="457200" y="2057400"/>
            <a:ext cx="7315200" cy="457200"/>
          </a:xfrm>
          <a:prstGeom prst="rect">
            <a:avLst/>
          </a:prstGeom>
          <a:noFill/>
          <a:ln/>
        </p:spPr>
        <p:txBody>
          <a:bodyPr wrap="square" lIns="0" tIns="0" rIns="0" bIns="0" rtlCol="0" anchor="t"/>
          <a:lstStyle/>
          <a:p>
            <a:pPr indent="0" marL="0">
              <a:buNone/>
            </a:pPr>
            <a:r>
              <a:rPr lang="en-US" sz="1300" dirty="0">
                <a:solidFill>
                  <a:srgbClr val="5DADE2"/>
                </a:solidFill>
                <a:latin typeface="Arial" pitchFamily="34" charset="0"/>
                <a:ea typeface="Arial" pitchFamily="34" charset="-122"/>
                <a:cs typeface="Arial" pitchFamily="34" charset="-120"/>
              </a:rPr>
              <a:t>Thank you. Questions and corrections are welcome — the hub page lists every source we relied on.</a:t>
            </a:r>
            <a:endParaRPr lang="en-US" sz="1300" dirty="0"/>
          </a:p>
        </p:txBody>
      </p:sp>
      <p:sp>
        <p:nvSpPr>
          <p:cNvPr id="10" name="Text 8"/>
          <p:cNvSpPr/>
          <p:nvPr/>
        </p:nvSpPr>
        <p:spPr>
          <a:xfrm>
            <a:off x="457200" y="3383280"/>
            <a:ext cx="8229600" cy="77724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a:t>
            </a:r>
            <a:endParaRPr lang="en-US" sz="900" dirty="0"/>
          </a:p>
        </p:txBody>
      </p:sp>
      <p:sp>
        <p:nvSpPr>
          <p:cNvPr id="11" name="Text 9"/>
          <p:cNvSpPr/>
          <p:nvPr/>
        </p:nvSpPr>
        <p:spPr>
          <a:xfrm>
            <a:off x="457200" y="4224528"/>
            <a:ext cx="8229600" cy="274320"/>
          </a:xfrm>
          <a:prstGeom prst="rect">
            <a:avLst/>
          </a:prstGeom>
          <a:noFill/>
          <a:ln/>
        </p:spPr>
        <p:txBody>
          <a:bodyPr wrap="square" lIns="0" tIns="0" rIns="0" bIns="0" rtlCol="0" anchor="t"/>
          <a:lstStyle/>
          <a:p>
            <a:pPr indent="0" marL="0">
              <a:buNone/>
            </a:pPr>
            <a:r>
              <a:rPr lang="en-US" sz="900" dirty="0">
                <a:solidFill>
                  <a:srgbClr val="5DADE2"/>
                </a:solidFill>
                <a:latin typeface="Arial" pitchFamily="34" charset="0"/>
                <a:ea typeface="Arial" pitchFamily="34" charset="-122"/>
                <a:cs typeface="Arial" pitchFamily="34" charset="-120"/>
              </a:rPr>
              <a:t>Prepared from aihousers.com/road-to-housing · content reviewed August 29, 2026</a:t>
            </a:r>
            <a:endParaRPr lang="en-US" sz="900" dirty="0"/>
          </a:p>
        </p:txBody>
      </p:sp>
      <p:sp>
        <p:nvSpPr>
          <p:cNvPr id="12" name="Text 10"/>
          <p:cNvSpPr/>
          <p:nvPr/>
        </p:nvSpPr>
        <p:spPr>
          <a:xfrm>
            <a:off x="457200" y="4498848"/>
            <a:ext cx="8229600" cy="27432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Reuse freely, including with your own logo, with attribution to AI Housers — aihousers.com/road-to-housing (CC BY 4.0).</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one thing to know</a:t>
            </a:r>
            <a:endParaRPr lang="en-US" sz="2600" dirty="0"/>
          </a:p>
        </p:txBody>
      </p:sp>
      <p:sp>
        <p:nvSpPr>
          <p:cNvPr id="3" name="Shape 1"/>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4" name="Shape 2"/>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5" name="Shape 3"/>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6" name="Shape 4"/>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7" name="Shape 5"/>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8" name="Text 6"/>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9" name="Text 7"/>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2</a:t>
            </a:r>
            <a:endParaRPr lang="en-US" sz="900" dirty="0"/>
          </a:p>
        </p:txBody>
      </p:sp>
      <p:sp>
        <p:nvSpPr>
          <p:cNvPr id="10" name="Shape 8"/>
          <p:cNvSpPr/>
          <p:nvPr/>
        </p:nvSpPr>
        <p:spPr>
          <a:xfrm>
            <a:off x="457200" y="1188720"/>
            <a:ext cx="8229600" cy="2468880"/>
          </a:xfrm>
          <a:prstGeom prst="roundRect">
            <a:avLst>
              <a:gd name="adj" fmla="val 2963"/>
            </a:avLst>
          </a:prstGeom>
          <a:solidFill>
            <a:srgbClr val="EFF2F6"/>
          </a:solidFill>
          <a:ln w="12700">
            <a:solidFill>
              <a:srgbClr val="EFF2F6"/>
            </a:solidFill>
            <a:prstDash val="solid"/>
          </a:ln>
        </p:spPr>
      </p:sp>
      <p:sp>
        <p:nvSpPr>
          <p:cNvPr id="11" name="Shape 9"/>
          <p:cNvSpPr/>
          <p:nvPr/>
        </p:nvSpPr>
        <p:spPr>
          <a:xfrm>
            <a:off x="777240" y="1554480"/>
            <a:ext cx="201168" cy="140818"/>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777240" y="1783080"/>
            <a:ext cx="7589520" cy="1737360"/>
          </a:xfrm>
          <a:prstGeom prst="rect">
            <a:avLst/>
          </a:prstGeom>
          <a:noFill/>
          <a:ln/>
        </p:spPr>
        <p:txBody>
          <a:bodyPr wrap="square" lIns="0" tIns="0" rIns="0" bIns="0" rtlCol="0" anchor="t"/>
          <a:lstStyle/>
          <a:p>
            <a:pPr indent="0" marL="0">
              <a:buNone/>
            </a:pPr>
            <a:r>
              <a:rPr lang="en-US" sz="2000" b="1" dirty="0">
                <a:solidFill>
                  <a:srgbClr val="154360"/>
                </a:solidFill>
                <a:latin typeface="Arial" pitchFamily="34" charset="0"/>
                <a:ea typeface="Arial" pitchFamily="34" charset="-122"/>
                <a:cs typeface="Arial" pitchFamily="34" charset="-120"/>
              </a:rPr>
              <a:t>CDBG grantees owe a searchable database of undeveloped public land by October 1, 2026, and entitlement cities and counties should have HUD’s Build Now growth-rate letter around September 9, 2026 — the rest is opportunity, not mandate.</a:t>
            </a:r>
            <a:endParaRPr lang="en-US" sz="2000" dirty="0"/>
          </a:p>
        </p:txBody>
      </p:sp>
      <p:sp>
        <p:nvSpPr>
          <p:cNvPr id="13" name="Text 11"/>
          <p:cNvSpPr/>
          <p:nvPr/>
        </p:nvSpPr>
        <p:spPr>
          <a:xfrm>
            <a:off x="457200" y="3840480"/>
            <a:ext cx="8229600" cy="457200"/>
          </a:xfrm>
          <a:prstGeom prst="rect">
            <a:avLst/>
          </a:prstGeom>
          <a:noFill/>
          <a:ln/>
        </p:spPr>
        <p:txBody>
          <a:bodyPr wrap="square" lIns="0" tIns="0" rIns="0" bIns="0" rtlCol="0" anchor="t"/>
          <a:lstStyle/>
          <a:p>
            <a:pPr indent="0" marL="0">
              <a:buNone/>
            </a:pPr>
            <a:r>
              <a:rPr lang="en-US" sz="1300" i="1" dirty="0">
                <a:solidFill>
                  <a:srgbClr val="4B5563"/>
                </a:solidFill>
                <a:latin typeface="Arial" pitchFamily="34" charset="0"/>
                <a:ea typeface="Arial" pitchFamily="34" charset="-122"/>
                <a:cs typeface="Arial" pitchFamily="34" charset="-120"/>
              </a:rPr>
              <a:t>A public-land database by October 1, CDBG tied to housing growth, and grants that reward reform.</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the Act is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H.R. 6644 (119th Congress) · Public Law 119-101</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3</a:t>
            </a:r>
            <a:endParaRPr lang="en-US" sz="900" dirty="0"/>
          </a:p>
        </p:txBody>
      </p:sp>
      <p:sp>
        <p:nvSpPr>
          <p:cNvPr id="11" name="Shape 9"/>
          <p:cNvSpPr/>
          <p:nvPr/>
        </p:nvSpPr>
        <p:spPr>
          <a:xfrm>
            <a:off x="457200" y="1143000"/>
            <a:ext cx="4023360" cy="1389888"/>
          </a:xfrm>
          <a:prstGeom prst="roundRect">
            <a:avLst>
              <a:gd name="adj" fmla="val 5263"/>
            </a:avLst>
          </a:prstGeom>
          <a:solidFill>
            <a:srgbClr val="EFF2F6"/>
          </a:solidFill>
          <a:ln w="12700">
            <a:solidFill>
              <a:srgbClr val="EFF2F6"/>
            </a:solidFill>
            <a:prstDash val="solid"/>
          </a:ln>
        </p:spPr>
      </p:sp>
      <p:sp>
        <p:nvSpPr>
          <p:cNvPr id="12" name="Shape 10"/>
          <p:cNvSpPr/>
          <p:nvPr/>
        </p:nvSpPr>
        <p:spPr>
          <a:xfrm>
            <a:off x="685800" y="1344168"/>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96012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12 / 60</a:t>
            </a:r>
            <a:endParaRPr lang="en-US" sz="4000" dirty="0"/>
          </a:p>
        </p:txBody>
      </p:sp>
      <p:sp>
        <p:nvSpPr>
          <p:cNvPr id="14" name="Text 12"/>
          <p:cNvSpPr/>
          <p:nvPr/>
        </p:nvSpPr>
        <p:spPr>
          <a:xfrm>
            <a:off x="68580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TITLES / SECTIONS</a:t>
            </a:r>
            <a:endParaRPr lang="en-US" sz="900" dirty="0"/>
          </a:p>
        </p:txBody>
      </p:sp>
      <p:sp>
        <p:nvSpPr>
          <p:cNvPr id="15" name="Text 13"/>
          <p:cNvSpPr/>
          <p:nvPr/>
        </p:nvSpPr>
        <p:spPr>
          <a:xfrm>
            <a:off x="68580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 plus Secs. 101–1202 in the enrolled text</a:t>
            </a:r>
            <a:endParaRPr lang="en-US" sz="1000" dirty="0"/>
          </a:p>
        </p:txBody>
      </p:sp>
      <p:sp>
        <p:nvSpPr>
          <p:cNvPr id="16" name="Shape 14"/>
          <p:cNvSpPr/>
          <p:nvPr/>
        </p:nvSpPr>
        <p:spPr>
          <a:xfrm>
            <a:off x="4663440" y="1143000"/>
            <a:ext cx="4023360" cy="1389888"/>
          </a:xfrm>
          <a:prstGeom prst="roundRect">
            <a:avLst>
              <a:gd name="adj" fmla="val 5263"/>
            </a:avLst>
          </a:prstGeom>
          <a:solidFill>
            <a:srgbClr val="EFF2F6"/>
          </a:solidFill>
          <a:ln w="12700">
            <a:solidFill>
              <a:srgbClr val="EFF2F6"/>
            </a:solidFill>
            <a:prstDash val="solid"/>
          </a:ln>
        </p:spPr>
      </p:sp>
      <p:sp>
        <p:nvSpPr>
          <p:cNvPr id="17" name="Shape 15"/>
          <p:cNvSpPr/>
          <p:nvPr/>
        </p:nvSpPr>
        <p:spPr>
          <a:xfrm>
            <a:off x="4892040" y="1344168"/>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516636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119-101</a:t>
            </a:r>
            <a:endParaRPr lang="en-US" sz="4000" dirty="0"/>
          </a:p>
        </p:txBody>
      </p:sp>
      <p:sp>
        <p:nvSpPr>
          <p:cNvPr id="19" name="Text 17"/>
          <p:cNvSpPr/>
          <p:nvPr/>
        </p:nvSpPr>
        <p:spPr>
          <a:xfrm>
            <a:off x="489204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PUBLIC LAW</a:t>
            </a:r>
            <a:endParaRPr lang="en-US" sz="900" dirty="0"/>
          </a:p>
        </p:txBody>
      </p:sp>
      <p:sp>
        <p:nvSpPr>
          <p:cNvPr id="20" name="Text 18"/>
          <p:cNvSpPr/>
          <p:nvPr/>
        </p:nvSpPr>
        <p:spPr>
          <a:xfrm>
            <a:off x="489204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Became law without the President’s signature, July 11, 2026</a:t>
            </a:r>
            <a:endParaRPr lang="en-US" sz="1000" dirty="0"/>
          </a:p>
        </p:txBody>
      </p:sp>
      <p:sp>
        <p:nvSpPr>
          <p:cNvPr id="21" name="Shape 19"/>
          <p:cNvSpPr/>
          <p:nvPr/>
        </p:nvSpPr>
        <p:spPr>
          <a:xfrm>
            <a:off x="457200" y="2715768"/>
            <a:ext cx="4023360" cy="1389888"/>
          </a:xfrm>
          <a:prstGeom prst="roundRect">
            <a:avLst>
              <a:gd name="adj" fmla="val 5263"/>
            </a:avLst>
          </a:prstGeom>
          <a:solidFill>
            <a:srgbClr val="EFF2F6"/>
          </a:solidFill>
          <a:ln w="12700">
            <a:solidFill>
              <a:srgbClr val="EFF2F6"/>
            </a:solidFill>
            <a:prstDash val="solid"/>
          </a:ln>
        </p:spPr>
      </p:sp>
      <p:sp>
        <p:nvSpPr>
          <p:cNvPr id="22" name="Shape 20"/>
          <p:cNvSpPr/>
          <p:nvPr/>
        </p:nvSpPr>
        <p:spPr>
          <a:xfrm>
            <a:off x="685800" y="2916936"/>
            <a:ext cx="146304" cy="102413"/>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960120" y="2852928"/>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350 homes</a:t>
            </a:r>
            <a:endParaRPr lang="en-US" sz="4000" dirty="0"/>
          </a:p>
        </p:txBody>
      </p:sp>
      <p:sp>
        <p:nvSpPr>
          <p:cNvPr id="24" name="Text 22"/>
          <p:cNvSpPr/>
          <p:nvPr/>
        </p:nvSpPr>
        <p:spPr>
          <a:xfrm>
            <a:off x="68580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INSTITUTIONAL-INVESTOR THRESHOLD</a:t>
            </a:r>
            <a:endParaRPr lang="en-US" sz="900" dirty="0"/>
          </a:p>
        </p:txBody>
      </p:sp>
      <p:sp>
        <p:nvSpPr>
          <p:cNvPr id="25" name="Text 23"/>
          <p:cNvSpPr/>
          <p:nvPr/>
        </p:nvSpPr>
        <p:spPr>
          <a:xfrm>
            <a:off x="68580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1001 purchase ban applies to investors controlling 350+ single-family homes</a:t>
            </a:r>
            <a:endParaRPr lang="en-US" sz="1000" dirty="0"/>
          </a:p>
        </p:txBody>
      </p:sp>
      <p:sp>
        <p:nvSpPr>
          <p:cNvPr id="26" name="Shape 24"/>
          <p:cNvSpPr/>
          <p:nvPr/>
        </p:nvSpPr>
        <p:spPr>
          <a:xfrm>
            <a:off x="4663440" y="2715768"/>
            <a:ext cx="4023360" cy="1389888"/>
          </a:xfrm>
          <a:prstGeom prst="roundRect">
            <a:avLst>
              <a:gd name="adj" fmla="val 5263"/>
            </a:avLst>
          </a:prstGeom>
          <a:solidFill>
            <a:srgbClr val="EFF2F6"/>
          </a:solidFill>
          <a:ln w="12700">
            <a:solidFill>
              <a:srgbClr val="EFF2F6"/>
            </a:solidFill>
            <a:prstDash val="solid"/>
          </a:ln>
        </p:spPr>
      </p:sp>
      <p:sp>
        <p:nvSpPr>
          <p:cNvPr id="27" name="Shape 25"/>
          <p:cNvSpPr/>
          <p:nvPr/>
        </p:nvSpPr>
        <p:spPr>
          <a:xfrm>
            <a:off x="4892040" y="2916936"/>
            <a:ext cx="146304" cy="102413"/>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5166360" y="2852928"/>
            <a:ext cx="3291840" cy="548640"/>
          </a:xfrm>
          <a:prstGeom prst="rect">
            <a:avLst/>
          </a:prstGeom>
          <a:noFill/>
          <a:ln/>
        </p:spPr>
        <p:txBody>
          <a:bodyPr wrap="square" lIns="0" tIns="0" rIns="0" bIns="0" rtlCol="0" anchor="ctr"/>
          <a:lstStyle/>
          <a:p>
            <a:pPr indent="0" marL="0">
              <a:buNone/>
            </a:pPr>
            <a:r>
              <a:rPr lang="en-US" sz="3900" b="1" dirty="0">
                <a:solidFill>
                  <a:srgbClr val="154360"/>
                </a:solidFill>
                <a:latin typeface="Arial" pitchFamily="34" charset="0"/>
                <a:ea typeface="Arial" pitchFamily="34" charset="-122"/>
                <a:cs typeface="Arial" pitchFamily="34" charset="-120"/>
              </a:rPr>
              <a:t>Jan 7, 2027</a:t>
            </a:r>
            <a:endParaRPr lang="en-US" sz="3900" dirty="0"/>
          </a:p>
        </p:txBody>
      </p:sp>
      <p:sp>
        <p:nvSpPr>
          <p:cNvPr id="29" name="Text 27"/>
          <p:cNvSpPr/>
          <p:nvPr/>
        </p:nvSpPr>
        <p:spPr>
          <a:xfrm>
            <a:off x="489204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FIRST BIG DEADLINE CLUSTER</a:t>
            </a:r>
            <a:endParaRPr lang="en-US" sz="900" dirty="0"/>
          </a:p>
        </p:txBody>
      </p:sp>
      <p:sp>
        <p:nvSpPr>
          <p:cNvPr id="30" name="Text 28"/>
          <p:cNvSpPr/>
          <p:nvPr/>
        </p:nvSpPr>
        <p:spPr>
          <a:xfrm>
            <a:off x="489204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180 days after enactment — investor ban takes effect; several HUD/USDA deliverables due</a:t>
            </a:r>
            <a:endParaRPr lang="en-US" sz="1000" dirty="0"/>
          </a:p>
        </p:txBody>
      </p:sp>
      <p:sp>
        <p:nvSpPr>
          <p:cNvPr id="31" name="Text 29"/>
          <p:cNvSpPr/>
          <p:nvPr/>
        </p:nvSpPr>
        <p:spPr>
          <a:xfrm>
            <a:off x="457200" y="4288536"/>
            <a:ext cx="8229600" cy="50292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Became law without the President’s signature on July 11, 2026.</a:t>
            </a:r>
            <a:endParaRPr lang="en-US" sz="1300" dirty="0"/>
          </a:p>
          <a:p>
            <a:pPr indent="0" marL="0">
              <a:buNone/>
            </a:pPr>
            <a:r>
              <a:rPr lang="en-US" sz="1100" dirty="0">
                <a:solidFill>
                  <a:srgbClr val="4B5563"/>
                </a:solidFill>
                <a:latin typeface="Arial" pitchFamily="34" charset="0"/>
                <a:ea typeface="Arial" pitchFamily="34" charset="-122"/>
                <a:cs typeface="Arial" pitchFamily="34" charset="-120"/>
              </a:rPr>
              <a:t>21st Century ROAD to Housing Act — 12 titles, 60 sections.</a:t>
            </a:r>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How it became law</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Roll-call votes on H.R. 6644 and the date it took effect</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4</a:t>
            </a:r>
            <a:endParaRPr lang="en-US" sz="900" dirty="0"/>
          </a:p>
        </p:txBody>
      </p:sp>
      <p:sp>
        <p:nvSpPr>
          <p:cNvPr id="11" name="Shape 9"/>
          <p:cNvSpPr/>
          <p:nvPr/>
        </p:nvSpPr>
        <p:spPr>
          <a:xfrm>
            <a:off x="1463040" y="2788920"/>
            <a:ext cx="6217920" cy="0"/>
          </a:xfrm>
          <a:prstGeom prst="line">
            <a:avLst/>
          </a:prstGeom>
          <a:noFill/>
          <a:ln w="19050">
            <a:solidFill>
              <a:srgbClr val="DDE3EA"/>
            </a:solidFill>
            <a:prstDash val="solid"/>
          </a:ln>
        </p:spPr>
      </p:sp>
      <p:sp>
        <p:nvSpPr>
          <p:cNvPr id="12" name="Shape 10"/>
          <p:cNvSpPr/>
          <p:nvPr/>
        </p:nvSpPr>
        <p:spPr>
          <a:xfrm>
            <a:off x="1371600" y="2697480"/>
            <a:ext cx="182880" cy="182880"/>
          </a:xfrm>
          <a:prstGeom prst="ellipse">
            <a:avLst/>
          </a:prstGeom>
          <a:solidFill>
            <a:srgbClr val="1B4F72"/>
          </a:solidFill>
          <a:ln w="19050">
            <a:solidFill>
              <a:srgbClr val="FFFFFF"/>
            </a:solidFill>
            <a:prstDash val="solid"/>
          </a:ln>
        </p:spPr>
      </p:sp>
      <p:sp>
        <p:nvSpPr>
          <p:cNvPr id="13" name="Text 11"/>
          <p:cNvSpPr/>
          <p:nvPr/>
        </p:nvSpPr>
        <p:spPr>
          <a:xfrm>
            <a:off x="457200"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Feb 9,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390–9</a:t>
            </a:r>
            <a:endParaRPr lang="en-US" sz="1200" dirty="0"/>
          </a:p>
        </p:txBody>
      </p:sp>
      <p:sp>
        <p:nvSpPr>
          <p:cNvPr id="14" name="Shape 12"/>
          <p:cNvSpPr/>
          <p:nvPr/>
        </p:nvSpPr>
        <p:spPr>
          <a:xfrm>
            <a:off x="1463040" y="2514600"/>
            <a:ext cx="0" cy="182880"/>
          </a:xfrm>
          <a:prstGeom prst="line">
            <a:avLst/>
          </a:prstGeom>
          <a:noFill/>
          <a:ln w="12700">
            <a:solidFill>
              <a:srgbClr val="DDE3EA"/>
            </a:solidFill>
            <a:prstDash val="solid"/>
          </a:ln>
        </p:spPr>
      </p:sp>
      <p:sp>
        <p:nvSpPr>
          <p:cNvPr id="15" name="Shape 13"/>
          <p:cNvSpPr/>
          <p:nvPr/>
        </p:nvSpPr>
        <p:spPr>
          <a:xfrm>
            <a:off x="2615184" y="2697480"/>
            <a:ext cx="182880" cy="182880"/>
          </a:xfrm>
          <a:prstGeom prst="ellipse">
            <a:avLst/>
          </a:prstGeom>
          <a:solidFill>
            <a:srgbClr val="1B4F72"/>
          </a:solidFill>
          <a:ln w="19050">
            <a:solidFill>
              <a:srgbClr val="FFFFFF"/>
            </a:solidFill>
            <a:prstDash val="solid"/>
          </a:ln>
        </p:spPr>
      </p:sp>
      <p:sp>
        <p:nvSpPr>
          <p:cNvPr id="16" name="Text 14"/>
          <p:cNvSpPr/>
          <p:nvPr/>
        </p:nvSpPr>
        <p:spPr>
          <a:xfrm>
            <a:off x="1700784"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Mar 12,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89–10</a:t>
            </a:r>
            <a:endParaRPr lang="en-US" sz="1200" dirty="0"/>
          </a:p>
        </p:txBody>
      </p:sp>
      <p:sp>
        <p:nvSpPr>
          <p:cNvPr id="17" name="Shape 15"/>
          <p:cNvSpPr/>
          <p:nvPr/>
        </p:nvSpPr>
        <p:spPr>
          <a:xfrm>
            <a:off x="2706624" y="2880360"/>
            <a:ext cx="0" cy="182880"/>
          </a:xfrm>
          <a:prstGeom prst="line">
            <a:avLst/>
          </a:prstGeom>
          <a:noFill/>
          <a:ln w="12700">
            <a:solidFill>
              <a:srgbClr val="DDE3EA"/>
            </a:solidFill>
            <a:prstDash val="solid"/>
          </a:ln>
        </p:spPr>
      </p:sp>
      <p:sp>
        <p:nvSpPr>
          <p:cNvPr id="18" name="Shape 16"/>
          <p:cNvSpPr/>
          <p:nvPr/>
        </p:nvSpPr>
        <p:spPr>
          <a:xfrm>
            <a:off x="3858768" y="2697480"/>
            <a:ext cx="182880" cy="182880"/>
          </a:xfrm>
          <a:prstGeom prst="ellipse">
            <a:avLst/>
          </a:prstGeom>
          <a:solidFill>
            <a:srgbClr val="1B4F72"/>
          </a:solidFill>
          <a:ln w="19050">
            <a:solidFill>
              <a:srgbClr val="FFFFFF"/>
            </a:solidFill>
            <a:prstDash val="solid"/>
          </a:ln>
        </p:spPr>
      </p:sp>
      <p:sp>
        <p:nvSpPr>
          <p:cNvPr id="19" name="Text 17"/>
          <p:cNvSpPr/>
          <p:nvPr/>
        </p:nvSpPr>
        <p:spPr>
          <a:xfrm>
            <a:off x="2944368"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May 20,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396–13</a:t>
            </a:r>
            <a:endParaRPr lang="en-US" sz="1200" dirty="0"/>
          </a:p>
        </p:txBody>
      </p:sp>
      <p:sp>
        <p:nvSpPr>
          <p:cNvPr id="20" name="Shape 18"/>
          <p:cNvSpPr/>
          <p:nvPr/>
        </p:nvSpPr>
        <p:spPr>
          <a:xfrm>
            <a:off x="3950208" y="2514600"/>
            <a:ext cx="0" cy="182880"/>
          </a:xfrm>
          <a:prstGeom prst="line">
            <a:avLst/>
          </a:prstGeom>
          <a:noFill/>
          <a:ln w="12700">
            <a:solidFill>
              <a:srgbClr val="DDE3EA"/>
            </a:solidFill>
            <a:prstDash val="solid"/>
          </a:ln>
        </p:spPr>
      </p:sp>
      <p:sp>
        <p:nvSpPr>
          <p:cNvPr id="21" name="Shape 19"/>
          <p:cNvSpPr/>
          <p:nvPr/>
        </p:nvSpPr>
        <p:spPr>
          <a:xfrm>
            <a:off x="5102352" y="2697480"/>
            <a:ext cx="182880" cy="182880"/>
          </a:xfrm>
          <a:prstGeom prst="ellipse">
            <a:avLst/>
          </a:prstGeom>
          <a:solidFill>
            <a:srgbClr val="1B4F72"/>
          </a:solidFill>
          <a:ln w="19050">
            <a:solidFill>
              <a:srgbClr val="FFFFFF"/>
            </a:solidFill>
            <a:prstDash val="solid"/>
          </a:ln>
        </p:spPr>
      </p:sp>
      <p:sp>
        <p:nvSpPr>
          <p:cNvPr id="22" name="Text 20"/>
          <p:cNvSpPr/>
          <p:nvPr/>
        </p:nvSpPr>
        <p:spPr>
          <a:xfrm>
            <a:off x="4187952"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Jun 22,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85–5</a:t>
            </a:r>
            <a:endParaRPr lang="en-US" sz="1200" dirty="0"/>
          </a:p>
        </p:txBody>
      </p:sp>
      <p:sp>
        <p:nvSpPr>
          <p:cNvPr id="23" name="Shape 21"/>
          <p:cNvSpPr/>
          <p:nvPr/>
        </p:nvSpPr>
        <p:spPr>
          <a:xfrm>
            <a:off x="5193792" y="2880360"/>
            <a:ext cx="0" cy="182880"/>
          </a:xfrm>
          <a:prstGeom prst="line">
            <a:avLst/>
          </a:prstGeom>
          <a:noFill/>
          <a:ln w="12700">
            <a:solidFill>
              <a:srgbClr val="DDE3EA"/>
            </a:solidFill>
            <a:prstDash val="solid"/>
          </a:ln>
        </p:spPr>
      </p:sp>
      <p:sp>
        <p:nvSpPr>
          <p:cNvPr id="24" name="Shape 22"/>
          <p:cNvSpPr/>
          <p:nvPr/>
        </p:nvSpPr>
        <p:spPr>
          <a:xfrm>
            <a:off x="6345936" y="2697480"/>
            <a:ext cx="182880" cy="182880"/>
          </a:xfrm>
          <a:prstGeom prst="ellipse">
            <a:avLst/>
          </a:prstGeom>
          <a:solidFill>
            <a:srgbClr val="1B4F72"/>
          </a:solidFill>
          <a:ln w="19050">
            <a:solidFill>
              <a:srgbClr val="FFFFFF"/>
            </a:solidFill>
            <a:prstDash val="solid"/>
          </a:ln>
        </p:spPr>
      </p:sp>
      <p:sp>
        <p:nvSpPr>
          <p:cNvPr id="25" name="Text 23"/>
          <p:cNvSpPr/>
          <p:nvPr/>
        </p:nvSpPr>
        <p:spPr>
          <a:xfrm>
            <a:off x="5431536"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Jun 23,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clears the bill</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358–32</a:t>
            </a:r>
            <a:endParaRPr lang="en-US" sz="1200" dirty="0"/>
          </a:p>
        </p:txBody>
      </p:sp>
      <p:sp>
        <p:nvSpPr>
          <p:cNvPr id="26" name="Shape 24"/>
          <p:cNvSpPr/>
          <p:nvPr/>
        </p:nvSpPr>
        <p:spPr>
          <a:xfrm>
            <a:off x="6437376" y="2514600"/>
            <a:ext cx="0" cy="182880"/>
          </a:xfrm>
          <a:prstGeom prst="line">
            <a:avLst/>
          </a:prstGeom>
          <a:noFill/>
          <a:ln w="12700">
            <a:solidFill>
              <a:srgbClr val="DDE3EA"/>
            </a:solidFill>
            <a:prstDash val="solid"/>
          </a:ln>
        </p:spPr>
      </p:sp>
      <p:sp>
        <p:nvSpPr>
          <p:cNvPr id="27" name="Shape 25"/>
          <p:cNvSpPr/>
          <p:nvPr/>
        </p:nvSpPr>
        <p:spPr>
          <a:xfrm>
            <a:off x="7562088" y="2670048"/>
            <a:ext cx="237744" cy="237744"/>
          </a:xfrm>
          <a:prstGeom prst="ellipse">
            <a:avLst/>
          </a:prstGeom>
          <a:solidFill>
            <a:srgbClr val="D98E2B"/>
          </a:solidFill>
          <a:ln w="19050">
            <a:solidFill>
              <a:srgbClr val="FFFFFF"/>
            </a:solidFill>
            <a:prstDash val="solid"/>
          </a:ln>
        </p:spPr>
      </p:sp>
      <p:sp>
        <p:nvSpPr>
          <p:cNvPr id="28" name="Text 26"/>
          <p:cNvSpPr/>
          <p:nvPr/>
        </p:nvSpPr>
        <p:spPr>
          <a:xfrm>
            <a:off x="6675120"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Jul 11,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Became law (no signature)</a:t>
            </a:r>
            <a:endParaRPr lang="en-US" sz="1200" dirty="0"/>
          </a:p>
        </p:txBody>
      </p:sp>
      <p:sp>
        <p:nvSpPr>
          <p:cNvPr id="29" name="Shape 27"/>
          <p:cNvSpPr/>
          <p:nvPr/>
        </p:nvSpPr>
        <p:spPr>
          <a:xfrm>
            <a:off x="7680960" y="2907792"/>
            <a:ext cx="0" cy="155448"/>
          </a:xfrm>
          <a:prstGeom prst="line">
            <a:avLst/>
          </a:prstGeom>
          <a:noFill/>
          <a:ln w="12700">
            <a:solidFill>
              <a:srgbClr val="DDE3EA"/>
            </a:solidFill>
            <a:prstDash val="solid"/>
          </a:ln>
        </p:spPr>
      </p:sp>
      <p:sp>
        <p:nvSpPr>
          <p:cNvPr id="30" name="Text 28"/>
          <p:cNvSpPr/>
          <p:nvPr/>
        </p:nvSpPr>
        <p:spPr>
          <a:xfrm>
            <a:off x="457200" y="4069080"/>
            <a:ext cx="8229600" cy="457200"/>
          </a:xfrm>
          <a:prstGeom prst="rect">
            <a:avLst/>
          </a:prstGeom>
          <a:noFill/>
          <a:ln/>
        </p:spPr>
        <p:txBody>
          <a:bodyPr wrap="square" lIns="0" tIns="0" rIns="0" bIns="0" rtlCol="0" anchor="t"/>
          <a:lstStyle/>
          <a:p>
            <a:pPr indent="0" marL="0">
              <a:buNone/>
            </a:pPr>
            <a:r>
              <a:rPr lang="en-US" sz="1000" dirty="0">
                <a:solidFill>
                  <a:srgbClr val="4B5563"/>
                </a:solidFill>
                <a:latin typeface="Arial" pitchFamily="34" charset="0"/>
                <a:ea typeface="Arial" pitchFamily="34" charset="-122"/>
                <a:cs typeface="Arial" pitchFamily="34" charset="-120"/>
              </a:rPr>
              <a:t>Became law without the President’s signature. Congress cleared H.R. 6644 on June 23, 2026 and presented it to the President on June 29.</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100" b="1" dirty="0">
                <a:solidFill>
                  <a:srgbClr val="154360"/>
                </a:solidFill>
                <a:latin typeface="Arial" pitchFamily="34" charset="0"/>
                <a:ea typeface="Arial" pitchFamily="34" charset="-122"/>
                <a:cs typeface="Arial" pitchFamily="34" charset="-120"/>
              </a:rPr>
              <a:t>What changes for Cities, Counties &amp; Regional Planners</a:t>
            </a:r>
            <a:endParaRPr lang="en-US" sz="21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(1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5</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102</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Federal Guidelines for Point-Access Block Buildings</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Directs HUD to publish model code language, best practices, and technical guidance that states, territories, Tribes, and localities can use to permit single-stair ("point-access block") apartment buildings of up to six stories.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103</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Exemption on Construction or Modification of Residential Housing Located on an…</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Relieves USDA of any environmental study or report when it assists construction or modification of housing on an "infill site" under its main rural housing programs (Sections 501, 502, 504, 515, 533, and 538 of the Housing Act of 1949).</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104</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Database of Publicly Owned Land</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Adds a new CDBG grantee certification: the grantee maintains a publicly accessible, searchable online database identifying every parcel of undeveloped land it owns. Building and maintaining that database becomes an eligible CDBG activity.</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100" b="1" dirty="0">
                <a:solidFill>
                  <a:srgbClr val="154360"/>
                </a:solidFill>
                <a:latin typeface="Arial" pitchFamily="34" charset="0"/>
                <a:ea typeface="Arial" pitchFamily="34" charset="-122"/>
                <a:cs typeface="Arial" pitchFamily="34" charset="-120"/>
              </a:rPr>
              <a:t>What changes for Cities, Counties &amp; Regional Planners</a:t>
            </a:r>
            <a:endParaRPr lang="en-US" sz="21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(2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6</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107</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Housing Supply Frameworks</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Directs HUD’s Assistant Secretary for Policy Development and Research to publish guidelines and best practices for state and local zoning frameworks — parking minimums, floor-area and height limits, ADUs, by-right duplexes through quadplexes, ministerial review…</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204</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Addition of Affordable Housing Construction as an Eligible Activity</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For the first time, makes new construction of affordable housing (as defined in HOME Section 215) an eligible CDBG activity, capped at 20 percent of a recipient’s allocation, and counts it toward the low- and moderate-income benefit requirement.</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205</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Better Use of Intergovernmental and Local Development (BUILD) Housing Act</a:t>
            </a:r>
            <a:endParaRPr lang="en-US" sz="12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Lets HUD designate any assistance it administers as a "special project" for environmental review, which allows states, localities, and — newly — federally recognized Indian Tribes to assume HUD’s NEPA responsibilities.</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100" b="1" dirty="0">
                <a:solidFill>
                  <a:srgbClr val="154360"/>
                </a:solidFill>
                <a:latin typeface="Arial" pitchFamily="34" charset="0"/>
                <a:ea typeface="Arial" pitchFamily="34" charset="-122"/>
                <a:cs typeface="Arial" pitchFamily="34" charset="-120"/>
              </a:rPr>
              <a:t>What changes for Cities, Counties &amp; Regional Planners</a:t>
            </a:r>
            <a:endParaRPr lang="en-US" sz="21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(3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7</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206</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Unlocking Housing Supply Through Streamlined and Modernized Reviews Act</a:t>
            </a:r>
            <a:endParaRPr lang="en-US" sz="12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Directs HUD to rewrite its environmental review regulations (24 CFR parts 50 and 58) through notice-and-comment rulemaking so that a long list of housing activities are exempt or categorically excluded from NEPA review.</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207</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Grants for Planning and Implementation Associated with Affordable Housing</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Creates a competitive HUD grant program — to be established within one year — for states, insular areas, metropolitan cities, urban counties, and regional planning agencies to develop and implement housing plans, update zoning codes, build inspection capacity, and…</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208</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Innovation Fund</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$200 million a year for FY2027–FY2031 for competitive HUD grants to metropolitan cities, urban counties, other local governments, and Tribes that can show an "objective improvement in housing supply growth" under a HUD methodology published for comment at…</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100" b="1" dirty="0">
                <a:solidFill>
                  <a:srgbClr val="154360"/>
                </a:solidFill>
                <a:latin typeface="Arial" pitchFamily="34" charset="0"/>
                <a:ea typeface="Arial" pitchFamily="34" charset="-122"/>
                <a:cs typeface="Arial" pitchFamily="34" charset="-120"/>
              </a:rPr>
              <a:t>What changes for Cities, Counties &amp; Regional Planners</a:t>
            </a:r>
            <a:endParaRPr lang="en-US" sz="21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(4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8</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209</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Accelerating Home Building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HUD grants to local governments, municipal membership organizations, and Tribes to select pre-reviewed designs — "pattern books" — for small mixed-income housing types of up to 25 units…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210</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Revitalizing Empty Structures Into Desirable Environments (RESIDE) Act</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Adds a new Section 227 to the HOME statute authorizing a FY2027–FY2031 pilot of competitive grants to HOME participating jurisdictions to convert vacant and abandoned commercial and industrial buildings — warehouses, factories, malls, hotels — into "attainable housing."</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213</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Build Now Act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Ties a slice of CDBG entitlement money to housing production. Starting with the third full fiscal year after enactment and running through FY2043, HUD computes each metropolitan city’s and urban county’s "housing growth improvement rate" — a normalized index: the last…</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Also relevant</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More sections that touch cities, counties &amp; regional planners — full summaries and citations on the hub</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9</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501  </a:t>
            </a:r>
            <a:pPr indent="0" marL="0">
              <a:buNone/>
            </a:pPr>
            <a:r>
              <a:rPr lang="en-US" sz="1100" b="1" dirty="0">
                <a:solidFill>
                  <a:srgbClr val="154360"/>
                </a:solidFill>
                <a:latin typeface="Arial" pitchFamily="34" charset="0"/>
                <a:ea typeface="Arial" pitchFamily="34" charset="-122"/>
                <a:cs typeface="Arial" pitchFamily="34" charset="-120"/>
              </a:rPr>
              <a:t>HOME Investment Partnerships Reauthorization and Reform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A top-to-bottom modernization of HOME, the block grant that states and larger localities use for affordable rental…</a:t>
            </a:r>
            <a:endParaRPr lang="en-US" sz="1100" dirty="0"/>
          </a:p>
        </p:txBody>
      </p:sp>
      <p:sp>
        <p:nvSpPr>
          <p:cNvPr id="13" name="Shape 11"/>
          <p:cNvSpPr/>
          <p:nvPr/>
        </p:nvSpPr>
        <p:spPr>
          <a:xfrm>
            <a:off x="457200" y="2055114"/>
            <a:ext cx="109728" cy="76810"/>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658368" y="200025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503  </a:t>
            </a:r>
            <a:pPr indent="0" marL="0">
              <a:buNone/>
            </a:pPr>
            <a:r>
              <a:rPr lang="en-US" sz="1100" b="1" dirty="0">
                <a:solidFill>
                  <a:srgbClr val="154360"/>
                </a:solidFill>
                <a:latin typeface="Arial" pitchFamily="34" charset="0"/>
                <a:ea typeface="Arial" pitchFamily="34" charset="-122"/>
                <a:cs typeface="Arial" pitchFamily="34" charset="-120"/>
              </a:rPr>
              <a:t>Incentivizing Local Solutions to Homelessness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Gives Emergency Solutions Grants (ESG) recipients a way to spend more than the statutory cap on emergency shelter and street outreach.</a:t>
            </a:r>
            <a:endParaRPr lang="en-US" sz="1100" dirty="0"/>
          </a:p>
        </p:txBody>
      </p:sp>
      <p:sp>
        <p:nvSpPr>
          <p:cNvPr id="15" name="Shape 13"/>
          <p:cNvSpPr/>
          <p:nvPr/>
        </p:nvSpPr>
        <p:spPr>
          <a:xfrm>
            <a:off x="457200" y="2912364"/>
            <a:ext cx="109728" cy="76810"/>
          </a:xfrm>
          <a:prstGeom prst="roundRect">
            <a:avLst>
              <a:gd name="adj" fmla="val 14286"/>
            </a:avLst>
          </a:prstGeom>
          <a:solidFill>
            <a:srgbClr val="D98E2B"/>
          </a:solidFill>
          <a:ln w="12700">
            <a:solidFill>
              <a:srgbClr val="D98E2B"/>
            </a:solidFill>
            <a:prstDash val="solid"/>
          </a:ln>
        </p:spPr>
      </p:sp>
      <p:sp>
        <p:nvSpPr>
          <p:cNvPr id="16" name="Text 14"/>
          <p:cNvSpPr/>
          <p:nvPr/>
        </p:nvSpPr>
        <p:spPr>
          <a:xfrm>
            <a:off x="658368" y="285750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504  </a:t>
            </a:r>
            <a:pPr indent="0" marL="0">
              <a:buNone/>
            </a:pPr>
            <a:r>
              <a:rPr lang="en-US" sz="1100" b="1" dirty="0">
                <a:solidFill>
                  <a:srgbClr val="154360"/>
                </a:solidFill>
                <a:latin typeface="Arial" pitchFamily="34" charset="0"/>
                <a:ea typeface="Arial" pitchFamily="34" charset="-122"/>
                <a:cs typeface="Arial" pitchFamily="34" charset="-120"/>
              </a:rPr>
              <a:t>Reforming Disaster Recovery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Puts the long-running, ad hoc CDBG Disaster Recovery (CDBG-DR) program on a statutory footing — but only for three years.</a:t>
            </a:r>
            <a:endParaRPr lang="en-US" sz="1100" dirty="0"/>
          </a:p>
        </p:txBody>
      </p:sp>
      <p:sp>
        <p:nvSpPr>
          <p:cNvPr id="17" name="Shape 15"/>
          <p:cNvSpPr/>
          <p:nvPr/>
        </p:nvSpPr>
        <p:spPr>
          <a:xfrm>
            <a:off x="457200" y="376961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58368" y="371475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201  </a:t>
            </a:r>
            <a:pPr indent="0" marL="0">
              <a:buNone/>
            </a:pPr>
            <a:r>
              <a:rPr lang="en-US" sz="1100" b="1" dirty="0">
                <a:solidFill>
                  <a:srgbClr val="154360"/>
                </a:solidFill>
                <a:latin typeface="Arial" pitchFamily="34" charset="0"/>
                <a:ea typeface="Arial" pitchFamily="34" charset="-122"/>
                <a:cs typeface="Arial" pitchFamily="34" charset="-120"/>
              </a:rPr>
              <a:t>Increasing Housing in Opportunity Zones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Lets HUD give extra weight, in any competitive grant for housing construction, modification, rehabilitation, or preservation, to applicants whose projects are located in or…</a:t>
            </a:r>
            <a:endParaRPr lang="en-US" sz="1100" dirty="0"/>
          </a:p>
        </p:txBody>
      </p:sp>
      <p:sp>
        <p:nvSpPr>
          <p:cNvPr id="19" name="Shape 17"/>
          <p:cNvSpPr/>
          <p:nvPr/>
        </p:nvSpPr>
        <p:spPr>
          <a:xfrm>
            <a:off x="4754880" y="1197864"/>
            <a:ext cx="109728" cy="76810"/>
          </a:xfrm>
          <a:prstGeom prst="roundRect">
            <a:avLst>
              <a:gd name="adj" fmla="val 14286"/>
            </a:avLst>
          </a:prstGeom>
          <a:solidFill>
            <a:srgbClr val="D98E2B"/>
          </a:solidFill>
          <a:ln w="12700">
            <a:solidFill>
              <a:srgbClr val="D98E2B"/>
            </a:solidFill>
            <a:prstDash val="solid"/>
          </a:ln>
        </p:spPr>
      </p:sp>
      <p:sp>
        <p:nvSpPr>
          <p:cNvPr id="20" name="Text 18"/>
          <p:cNvSpPr/>
          <p:nvPr/>
        </p:nvSpPr>
        <p:spPr>
          <a:xfrm>
            <a:off x="4956048" y="114300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202  </a:t>
            </a:r>
            <a:pPr indent="0" marL="0">
              <a:buNone/>
            </a:pPr>
            <a:r>
              <a:rPr lang="en-US" sz="1100" b="1" dirty="0">
                <a:solidFill>
                  <a:srgbClr val="154360"/>
                </a:solidFill>
                <a:latin typeface="Arial" pitchFamily="34" charset="0"/>
                <a:ea typeface="Arial" pitchFamily="34" charset="-122"/>
                <a:cs typeface="Arial" pitchFamily="34" charset="-120"/>
              </a:rPr>
              <a:t>Whole-Home Repairs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Authorizes a HUD pilot that funds states, localities, and Tribes ("implementing organizations") to run whole-home repair programs: grants to homeowners at or below 80…</a:t>
            </a:r>
            <a:endParaRPr lang="en-US" sz="1100" dirty="0"/>
          </a:p>
        </p:txBody>
      </p:sp>
      <p:sp>
        <p:nvSpPr>
          <p:cNvPr id="21" name="Shape 19"/>
          <p:cNvSpPr/>
          <p:nvPr/>
        </p:nvSpPr>
        <p:spPr>
          <a:xfrm>
            <a:off x="4754880" y="2055114"/>
            <a:ext cx="109728" cy="76810"/>
          </a:xfrm>
          <a:prstGeom prst="roundRect">
            <a:avLst>
              <a:gd name="adj" fmla="val 14286"/>
            </a:avLst>
          </a:prstGeom>
          <a:solidFill>
            <a:srgbClr val="D98E2B"/>
          </a:solidFill>
          <a:ln w="12700">
            <a:solidFill>
              <a:srgbClr val="D98E2B"/>
            </a:solidFill>
            <a:prstDash val="solid"/>
          </a:ln>
        </p:spPr>
      </p:sp>
      <p:sp>
        <p:nvSpPr>
          <p:cNvPr id="22" name="Text 20"/>
          <p:cNvSpPr/>
          <p:nvPr/>
        </p:nvSpPr>
        <p:spPr>
          <a:xfrm>
            <a:off x="4956048" y="200025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304  </a:t>
            </a:r>
            <a:pPr indent="0" marL="0">
              <a:buNone/>
            </a:pPr>
            <a:r>
              <a:rPr lang="en-US" sz="1100" b="1" dirty="0">
                <a:solidFill>
                  <a:srgbClr val="154360"/>
                </a:solidFill>
                <a:latin typeface="Arial" pitchFamily="34" charset="0"/>
                <a:ea typeface="Arial" pitchFamily="34" charset="-122"/>
                <a:cs typeface="Arial" pitchFamily="34" charset="-120"/>
              </a:rPr>
              <a:t>PRICE Act</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Codifies HUD’s PRICE program as new Section 123 of the Housing and Community Development Act, captioned "Preservation and Reinvestment for Community Enhancement"…</a:t>
            </a:r>
            <a:endParaRPr lang="en-US" sz="1100" dirty="0"/>
          </a:p>
        </p:txBody>
      </p:sp>
      <p:sp>
        <p:nvSpPr>
          <p:cNvPr id="23" name="Shape 21"/>
          <p:cNvSpPr/>
          <p:nvPr/>
        </p:nvSpPr>
        <p:spPr>
          <a:xfrm>
            <a:off x="4754880" y="2912364"/>
            <a:ext cx="109728" cy="76810"/>
          </a:xfrm>
          <a:prstGeom prst="roundRect">
            <a:avLst>
              <a:gd name="adj" fmla="val 14286"/>
            </a:avLst>
          </a:prstGeom>
          <a:solidFill>
            <a:srgbClr val="D98E2B"/>
          </a:solidFill>
          <a:ln w="12700">
            <a:solidFill>
              <a:srgbClr val="D98E2B"/>
            </a:solidFill>
            <a:prstDash val="solid"/>
          </a:ln>
        </p:spPr>
      </p:sp>
      <p:sp>
        <p:nvSpPr>
          <p:cNvPr id="24" name="Text 22"/>
          <p:cNvSpPr/>
          <p:nvPr/>
        </p:nvSpPr>
        <p:spPr>
          <a:xfrm>
            <a:off x="4956048" y="2857500"/>
            <a:ext cx="3730752" cy="80238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1202  </a:t>
            </a:r>
            <a:pPr indent="0" marL="0">
              <a:buNone/>
            </a:pPr>
            <a:r>
              <a:rPr lang="en-US" sz="1100" b="1" dirty="0">
                <a:solidFill>
                  <a:srgbClr val="154360"/>
                </a:solidFill>
                <a:latin typeface="Arial" pitchFamily="34" charset="0"/>
                <a:ea typeface="Arial" pitchFamily="34" charset="-122"/>
                <a:cs typeface="Arial" pitchFamily="34" charset="-120"/>
              </a:rPr>
              <a:t>No Additional Funds Authorized</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AI Housers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ROAD to Housing Act — briefing for Cities, Counties &amp; Regional Planners</dc:title>
  <dc:subject>A public-land database by October 1, CDBG tied to housing growth, and grants that reward reform.</dc:subject>
  <dc:creator>Houser Technologies LLC d/b/a AI Housers</dc:creator>
  <cp:lastModifiedBy>Houser Technologies LLC d/b/a AI Housers</cp:lastModifiedBy>
  <cp:revision>1</cp:revision>
  <dcterms:created xsi:type="dcterms:W3CDTF">2026-08-30T00:38:37Z</dcterms:created>
  <dcterms:modified xsi:type="dcterms:W3CDTF">2026-08-30T00:38:37Z</dcterms:modified>
</cp:coreProperties>
</file>