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leadership team, board, or credit committee. Small-dollar mortgages, appraisal rules, URLA changes, and a community-bank title.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Lenders, Banks &amp; Credit Unions: Oct 9, 2026 — Sec. 502, USDA-RHS: Report to House Financial Services and Senate Banking on how quickly USDA decides Section 502 and 504 loan and grant applications, with… Jan 7, 2027 — Sec. 1001, HUD: The Title X restriction on large institutional investors purchasing single-family homes takes effect, along with the related requirements… Jan 7, 2027 — Sec. 1001, Other: Each large institutional investor notifies HUD whether it meets the statutory definition and reports how many single-family homes it… Jan 11, 2027 — Sec. 601, FHFA: By regulation or order, require Fannie Mae and Freddie Mac to add a disclosure under the military service question on the Uniform…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Community banks under $10 billion: re-check brokered-deposit classification of custodial and reciprocal deposits under Sections 901–902, confirm whether the $6 billion extended-exam-cycle threshold… Why: These FDIA amendments are effective now; the FDIC study on reciprocal deposits is due about January 11, 2027. 2) Federal credit unions rated well may move to six board meetings a year (at least one per quarter); de novo and lower-rated FCUs stay monthly. Why: Section 904 amends the Federal Credit Union Act board-meeting rule. 3) Revisit public-welfare-investment (LIHTC, NMTC, CDFI) capacity: the cap for national banks and state member banks is now 20% of capital and surplus. Why: Section 203 is self-executing; regulators report biennially beginning in 2028.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Plan URLA and disclosure changes: FHFA must require Fannie Mae and Freddie Mac to add a military-service question (Yes/No/Prefer not to answer) and the… By end of 2026 — Servicers and loan-sale bidders: confirm loss-mitigation and REO acquisitions fit the Section 1001 exceptions and be ready for HUD’s Title X attestation… In 2027 — Build or document a reconsideration-of-value process for federally backed mortgage loans (FHA, VA, USDA, and Enterprise loans) ahead of agency requirements. In 2027 — Watch for FHA’s Section 105 small-dollar pilot (mortgages of $100,000 or less on 1–4 unit principal residences) and decide whether to participate; FHA may… In 2027 — Update appraiser panels once HUD issues the Section 403 mortgagee letter (due about March 8, 2027, effective within 180 days): state-licensed appraisers… Watch — Track the CFPB reports on loan-originator compensation and on Reg Z points-and-fees thresholds for small-dollar loans (both due about April 7, 2027) — the… Things to watch: Sections 401–402 are studies, not rules — the Senate’s CFPB rulemaking authority was dropped in the final text. The Act contains no GSE reform, no credit-scoring provisions, and no change to Davis-Bacon; Section 702 only adds monthly MMI Fund capital-ratio reports to Congress. Section 908 has an internal inconsistency (180-day review versus a 90-day deemed-approval clause) that has not been corrected as of August 2026. The FHA small-dollar pilot is discretionary ("may") and subject to appropriations; nothing obliges FHA to launch it. Section 1101 (no Fed central bank digital currency, sunset December 31, 2030) is in the same law but has no direct lending effect.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Lenders, Banks &amp; Credit Unions is https://aihousers.com/road-to-housing/for/lenders. Sources worth handing out: H.R. 6644 — Enrolled bill text (21st Century ROAD to Housing Act) (GovInfo (GPO)); BPC — What’s in the 21st Century ROAD to Housing Act? (Bipartisan Policy Center); BPC — 21st Century ROAD to Housing Act Implementation Tracker (Bipartisan Policy Center); Fact sheet — large institutional investors (Title X) (Senate Banking Committee); Warren/Schumer letter to FHFA Director Pulte urging implementation of ROAD directives (Senate Banking Committee (Minority)); Executive Order 14376 — Stopping Wall Street From Competing With Main Street Homebuyers (Federal Register).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Mortgage lenders get an FHA small-dollar pilot, new appraiser and reconsideration-of-value rules, and URLA changes on a six-month clock; community banks get brokered-deposit, exam-cycle, and de novo relief that is already law. Small-dollar mortgages, appraisal rules, URLA changes, and a community-bank title. The Act reaches lenders from two directions. On the mortgage side, Section 105 lets FHA stand up a pilot within a year for mortgages of $100,000 or less (lender payments, adjusted FHA terms, borrower grants), Sections 401–402 send CFPB to report on loan-originator compensation and the QM points-and-fees thresholds for small loans (due about April 7, 2027), Section 403 lets state-licensed as well…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105, FHA Small-Dollar Mortgages: Authorizes (but does not require) HUD, through the FHA Commissioner, to launch a pilot within one year to expand access to mortgages of $100,000 or less on one- to four-unit principal residences. Sec. 203, Community Investment and Prosperity Act: Raises the outer ceiling on public welfare investments — the authority national banks and state member banks use for LIHTC and other community development equity — from 15 percent to 20 percent of capital and surplus. Sec. 401, Creating Incentives for Small-Dollar Loan Originators: Orders the CFPB Director to report to Congress within 270 days on how loan originators are paid across the mortgage market — salary, fixed-percentage commission, other commission structures, volume-based pay, and capped or floored commissions — and how those practices affect the availability of small-dollar mortgages…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402, Small-Dollar Mortgage Points and Fees: Requires the CFPB, in consultation with HUD and FHFA, to evaluate within 270 days how "the thresholds under section 1026.43" of Regulation Z — the ability-to-repay and qualified mortgage rule — affect originations of mortgages under $100,000. Sec. 403, Appraisal Industry Improvement Act: Modernizes appraiser rules on two fronts. For FHA: roster appraisers must be state licensed or certified (federal employee appraisers need only one state), meet the USPAP competency rule, and complete an FHA-specific education course, implemented through a HUD mortgagee letter within 240 days that takes effect within… Sec. 601, Military Service Question: Requires FHFA to make Fannie Mae and Freddie Mac add a short prompt to the Uniform Residential Loan Application, right below the military-service question and above the signature line: "If yes, you may qualify for a VA Home Loan. Consult your lender regarding eligibility."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602, Housing Unhoused Disabled Veterans Act: Fixes a long-standing barrier for disabled veterans: VA disability compensation and pension (38 U.S.C. chapters 11 and 15) no longer counts when determining income eligibility for HUD-VASH, or when a HUD-VASH household is evaluated for other housing assistance. Sec. 603, Veterans Affairs Loan Informed Disclosure (VALID) Act: Makes sure borrowers who might qualify for a VA loan learn about it. The FHA "informed consumer choice" disclosure must now compare the cost of FHA insurance against a VA-guaranteed loan at prevailing rates (lenders need not determine VA eligibility), and FHFA must require the Enterprises to put a Yes/No/Prefer Not… Sec. 704, Appraisal Modernization Act: Two appraisal-fairness steps. First, USDA, VA, the FHA Commissioner and FHFA must each require creditors on federally backed mortgage loans to keep a review-and-resolution procedure for consumer-initiated reconsideration of value or a second appraisal on principal-dwelling loans.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901, Community Bank Deposit Access: Carves certain custodial deposits out of the FDIC’s brokered-deposit rules for smaller, healthy banks. Custodial deposits placed by a bank, bank-controlled trust entity, state trust company, or ERISA plan administrator or adviser acting as fiduciary are not "brokered" at an eligible institution — one under $10… Sec. 902, Keeping Deposits Local: Expands and tiers the reciprocal-deposit exclusion from brokered-deposit treatment. Instead of a flat cap, an agent institution may exclude 50 percent of its first $1 billion of liabilities, 40 percent of liabilities between $1 billion and $10 billion, and 30 percent of liabilities between $10 billion and… Sec. 903, Tailored Regulatory Updates for Supervisory Testing: A one-line change with real supervisory impact: the total-asset threshold that lets qualifying banks be examined on an 18-month (rather than 12-month) on-site cycle doubles from $3 billion to $6 billion.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Lenders, Banks &amp; Credit Unions: Sec. 904 (Credit Union Board Modernization), Sec. 905 (Systemic Risk Authority Transparency), Sec. 906 (Advancing the Mentor-Protege Program for Small Financial Institutions), Sec. 907 (American Access to Banking), Sec. 908 (Promoting New Bank Formation), Sec. 909 (Rural Depositories Revitalization Study), Sec. 1001 (Homes Are for People, Not Corporations), Sec. 101 (Reforms to Housing Counseling and Financial Literacy Programs), Sec. 702 (FHA Reporting Requirements on Safety and Soundness), Sec. 303 (Property Improvement and Manufactured Housing Loan Modernization Act), Sec. 1101 (Central Bank Digital Currency).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lenders"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leadership team, board, or credit committee</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House Financial Services and Senate Banking on how quickly USDA decides Section 502 and 504 loan and grant applications, with justifications for eligibility…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The Title X restriction on large institutional investors purchasing single-family homes takes effect, along with the related requirements in §1001(b) and (d).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Each large institutional investor notifies HUD whether it meets the statutory definition and reports how many single-family homes it controls and where (city and state), unless…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Other</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601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By regulation or order, require Fannie Mae and Freddie Mac to add a disclosure under the military service question on the Uniform Residential Loan Application: "If yes, you may…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FHFA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603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Require the Enterprises to place a military service question ("Yes," "No," "Prefer Not To Answer") above the signature line of the URLA, and issue a rule to carry out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FHFA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902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FDIC reports to House Financial Services and Senate Banking on its study of reciprocal deposits, including benefits and potential risks (Keeping Deposits Local).</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Banking regulators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Mar 8,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403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Issue a mortgagee letter or guidance implementing the new FHA appraiser eligibility rules (licensed as well as certified appraisers, trainee flexibility), spelling out…</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FHA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Mar 8,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704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 report assessing the feasibility, costs, benefits, and risks of a public, searchable appraisal-level database consolidating data held by FHFA, the Enterprises, HUD/FHA…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GAO</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lenders, banks &amp; credit unions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SECS. 901, 902, 903 +2   ·   OWNER: [NAME]</a:t>
            </a:r>
            <a:endParaRPr lang="en-US" sz="800" dirty="0"/>
          </a:p>
        </p:txBody>
      </p:sp>
      <p:sp>
        <p:nvSpPr>
          <p:cNvPr id="13" name="Text 11"/>
          <p:cNvSpPr/>
          <p:nvPr/>
        </p:nvSpPr>
        <p:spPr>
          <a:xfrm>
            <a:off x="658368" y="1325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Community banks under $10 billion: re-check brokered-deposit classification of custodial and reciprocal deposits under Sections 901–902, confirm whether the $6 billion extended-exam-cycle threshold now covers you (Section 903), and review de novo and capital phase-in options (Sections 907–908).</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These FDIA amendments are effective now; the FDIC study on reciprocal deposits is due about January 11, 2027.</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904   ·   OWNER: [NAME]</a:t>
            </a:r>
            <a:endParaRPr lang="en-US" sz="800" dirty="0"/>
          </a:p>
        </p:txBody>
      </p:sp>
      <p:sp>
        <p:nvSpPr>
          <p:cNvPr id="16" name="Text 14"/>
          <p:cNvSpPr/>
          <p:nvPr/>
        </p:nvSpPr>
        <p:spPr>
          <a:xfrm>
            <a:off x="658368" y="2468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Federal credit unions rated well may move to six board meetings a year (at least one per quarter); de novo and lower-rated FCUs stay monthly.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904 amends the Federal Credit Union Act board-meeting rule.</a:t>
            </a:r>
            <a:endParaRPr lang="en-US" sz="1100" dirty="0"/>
          </a:p>
        </p:txBody>
      </p:sp>
      <p:sp>
        <p:nvSpPr>
          <p:cNvPr id="17" name="Shape 15"/>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429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203   ·   OWNER: [NAME]</a:t>
            </a:r>
            <a:endParaRPr lang="en-US" sz="800" dirty="0"/>
          </a:p>
        </p:txBody>
      </p:sp>
      <p:sp>
        <p:nvSpPr>
          <p:cNvPr id="19" name="Text 17"/>
          <p:cNvSpPr/>
          <p:nvPr/>
        </p:nvSpPr>
        <p:spPr>
          <a:xfrm>
            <a:off x="658368" y="3611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Revisit public-welfare-investment (LIHTC, NMTC, CDFI) capacity: the cap for national banks and state member banks is now 20% of capital and surplus.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203 is self-executing; regulators report biennially beginning in 2028.</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Plan URLA and disclosure changes: FHFA must require Fannie Mae and Freddie Mac to add a military-service question (Yes/No/Prefer not to answer) and the VA-eligibility prompt…</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Servicers and loan-sale bidders: confirm loss-mitigation and REO acquisitions fit the Section 1001 exceptions and be ready for HUD’s Title X attestation requirements in loan sales.</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Build or document a reconsideration-of-value process for federally backed mortgage loans (FHA, VA, USDA, and Enterprise loans) ahead of agency requirements.</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Watch for FHA’s Section 105 small-dollar pilot (mortgages of $100,000 or less on 1–4 unit principal residences) and decide whether to participate…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Update appraiser panels once HUD issues the Section 403 mortgagee letter (due about March 8, 2027, effective within 180 days): state-licensed appraisers become eligible for the…</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Track the CFPB reports on loan-originator compensation and on Reg Z points-and-fees thresholds for small-dollar loans (both due about April 7, 2027)…</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Sections 401–402 are studies, not rules — the Senate’s CFPB rulemaking authority was dropped in the final text.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Act contains no GSE reform, no credit-scoring provisions, and no change to Davis-Bacon; Section 702 only adds monthly MMI Fund capital-ratio reports to Congress.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908 has an internal inconsistency (180-day review versus a 90-day deemed-approval clause) that has not been corrected as of August 2026.</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FHA small-dollar pilot is discretionary ("may") and subject to appropriations; nothing obliges FHA to launch it.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1101 (no Fed central bank digital currency, sunset December 31, 2030) is in the same law but has no direct lending effect.</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CBO cost estimate: ≈$0</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 over 2026–2036; spending subject to appropriation not estimated</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Innovation Fund: $200M / yr</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Authorized for FY2027–FY2031 (Sec. 208) — not yet appropriated</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What this means for us</a:t>
            </a:r>
            <a:endParaRPr lang="en-US" sz="1200" dirty="0"/>
          </a:p>
          <a:p>
            <a:pPr marL="152400" indent="-152400">
              <a:spcAft>
                <a:spcPts val="400"/>
              </a:spcAft>
              <a:buSzPct val="100000"/>
              <a:buChar char="•"/>
            </a:pPr>
            <a:r>
              <a:rPr lang="en-US" sz="1100" dirty="0">
                <a:solidFill>
                  <a:srgbClr val="1A1A2E"/>
                </a:solidFill>
                <a:latin typeface="Arial" pitchFamily="34" charset="0"/>
                <a:ea typeface="Arial" pitchFamily="34" charset="-122"/>
                <a:cs typeface="Arial" pitchFamily="34" charset="-120"/>
              </a:rPr>
              <a:t>The FHA small-dollar pilot is discretionary ("may") and subject to appropriations; nothing obliges FHA to launch it.</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aihousers.com/road-to-housing/for/lenders</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large institutional investors (Title X)</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Warren/Schumer letter to FHFA Director Pulte urging implementation of ROAD…</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 (Minority)</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Executive Order 14376 — Stopping Wall Street From Competing With Main Street…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Federal Register</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000" b="1" dirty="0">
                <a:solidFill>
                  <a:srgbClr val="154360"/>
                </a:solidFill>
                <a:latin typeface="Arial" pitchFamily="34" charset="0"/>
                <a:ea typeface="Arial" pitchFamily="34" charset="-122"/>
                <a:cs typeface="Arial" pitchFamily="34" charset="-120"/>
              </a:rPr>
              <a:t>Mortgage lenders get an FHA small-dollar pilot, new appraiser and reconsideration-of-value rules, and URLA changes on a six-month clock; community banks get brokered-deposit, exam-cycle, and de novo relief that is already law.</a:t>
            </a:r>
            <a:endParaRPr lang="en-US" sz="20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Small-dollar mortgages, appraisal rules, URLA changes, and a community-bank title.</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400" b="1" dirty="0">
                <a:solidFill>
                  <a:srgbClr val="154360"/>
                </a:solidFill>
                <a:latin typeface="Arial" pitchFamily="34" charset="0"/>
                <a:ea typeface="Arial" pitchFamily="34" charset="-122"/>
                <a:cs typeface="Arial" pitchFamily="34" charset="-120"/>
              </a:rPr>
              <a:t>What changes for Lenders, Banks &amp; Credit Unions</a:t>
            </a:r>
            <a:endParaRPr lang="en-US" sz="24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FHA Small-Dollar Mortgages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(but does not require) HUD, through the FHA Commissioner, to launch a pilot within one year to expand access to mortgages of $100,000 or less on one- to four-unit principal residences.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Community Investment and Prosperity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Raises the outer ceiling on public welfare investments — the authority national banks and state member banks use for LIHTC and other community development equity — from 15 percent to 20 percent of capital and surplus.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Creating Incentives for Small-Dollar Loan Originators</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Orders the CFPB Director to report to Congress within 270 days on how loan originators are paid across the mortgage market — salary, fixed-percentage commission, other commission structures, volume-based pay, and capped or floored commissions — and how those practices…</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400" b="1" dirty="0">
                <a:solidFill>
                  <a:srgbClr val="154360"/>
                </a:solidFill>
                <a:latin typeface="Arial" pitchFamily="34" charset="0"/>
                <a:ea typeface="Arial" pitchFamily="34" charset="-122"/>
                <a:cs typeface="Arial" pitchFamily="34" charset="-120"/>
              </a:rPr>
              <a:t>What changes for Lenders, Banks &amp; Credit Unions</a:t>
            </a:r>
            <a:endParaRPr lang="en-US" sz="24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Small-Dollar Mortgage Points and Fees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Requires the CFPB, in consultation with HUD and FHFA, to evaluate within 270 days how "the thresholds under section 1026.43" of Regulation Z — the ability-to-repay and qualified mortgage rule — affect originations of mortgages under $100,000.</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Appraisal Industry Improvement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Modernizes appraiser rules on two fronts. For FHA: roster appraisers must be state licensed or certified (federal employee appraisers need only one state), meet the USPAP competency rule, and complete an FHA-specific education course, implemented through a HUD…</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Military Service Question</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Requires FHFA to make Fannie Mae and Freddie Mac add a short prompt to the Uniform Residential Loan Application, right below the military-service question and above the signature line: "If yes, you may qualify for a VA Home Loan.</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400" b="1" dirty="0">
                <a:solidFill>
                  <a:srgbClr val="154360"/>
                </a:solidFill>
                <a:latin typeface="Arial" pitchFamily="34" charset="0"/>
                <a:ea typeface="Arial" pitchFamily="34" charset="-122"/>
                <a:cs typeface="Arial" pitchFamily="34" charset="-120"/>
              </a:rPr>
              <a:t>What changes for Lenders, Banks &amp; Credit Unions</a:t>
            </a:r>
            <a:endParaRPr lang="en-US" sz="24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Unhoused Disabled Veterans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Fixes a long-standing barrier for disabled veterans: VA disability compensation and pension (38 U.S.C. chapters 11 and 15) no longer counts when determining income eligibility for HUD-VASH, or when a HUD-VASH household is evaluated for other housing assistance.</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Veterans Affairs Loan Informed Disclosure (VALID)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Makes sure borrowers who might qualify for a VA loan learn about it. The FHA "informed consumer choice" disclosure must now compare the cost of FHA insurance against a VA-guaranteed loan at prevailing rates (lenders need not determine VA eligibility), and FHFA must…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704</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Appraisal Modernization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Two appraisal-fairness steps. First, USDA, VA, the FHA Commissioner and FHFA must each require creditors on federally backed mortgage loans to keep a review-and-resolution procedure for consumer-initiated reconsideration of value or a second appraisal on…</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400" b="1" dirty="0">
                <a:solidFill>
                  <a:srgbClr val="154360"/>
                </a:solidFill>
                <a:latin typeface="Arial" pitchFamily="34" charset="0"/>
                <a:ea typeface="Arial" pitchFamily="34" charset="-122"/>
                <a:cs typeface="Arial" pitchFamily="34" charset="-120"/>
              </a:rPr>
              <a:t>What changes for Lenders, Banks &amp; Credit Unions</a:t>
            </a:r>
            <a:endParaRPr lang="en-US" sz="24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901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Community Bank Deposit Access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Carves certain custodial deposits out of the FDIC’s brokered-deposit rules for smaller, healthy banks. Custodial deposits placed by a bank, bank-controlled trust entity, state trust company, or ERISA plan administrator or adviser acting as fiduciary are not "brokered"…</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902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Keeping Deposits Local</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Expands and tiers the reciprocal-deposit exclusion from brokered-deposit treatment. Instead of a flat cap, an agent institution may exclude 50 percent of its first $1 billion of liabilities, 40 percent of liabilities between $1 billion and $10 billion, and 30 percent…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903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Tailored Regulatory Updates for Supervisory Testing</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one-line change with real supervisory impact: the total-asset threshold that lets qualifying banks be examined on an 18-month (rather than 12-month) on-site cycle doubles from $3 billion to $6 billion.</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lenders, banks &amp; credit unions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904  </a:t>
            </a:r>
            <a:pPr indent="0" marL="0">
              <a:buNone/>
            </a:pPr>
            <a:r>
              <a:rPr lang="en-US" sz="1100" b="1" dirty="0">
                <a:solidFill>
                  <a:srgbClr val="154360"/>
                </a:solidFill>
                <a:latin typeface="Arial" pitchFamily="34" charset="0"/>
                <a:ea typeface="Arial" pitchFamily="34" charset="-122"/>
                <a:cs typeface="Arial" pitchFamily="34" charset="-120"/>
              </a:rPr>
              <a:t>Credit Union Board Modernization</a:t>
            </a:r>
            <a:endParaRPr lang="en-US" sz="1100" dirty="0"/>
          </a:p>
        </p:txBody>
      </p:sp>
      <p:sp>
        <p:nvSpPr>
          <p:cNvPr id="13" name="Shape 11"/>
          <p:cNvSpPr/>
          <p:nvPr/>
        </p:nvSpPr>
        <p:spPr>
          <a:xfrm>
            <a:off x="457200" y="176936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17145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905  </a:t>
            </a:r>
            <a:pPr indent="0" marL="0">
              <a:buNone/>
            </a:pPr>
            <a:r>
              <a:rPr lang="en-US" sz="1100" b="1" dirty="0">
                <a:solidFill>
                  <a:srgbClr val="154360"/>
                </a:solidFill>
                <a:latin typeface="Arial" pitchFamily="34" charset="0"/>
                <a:ea typeface="Arial" pitchFamily="34" charset="-122"/>
                <a:cs typeface="Arial" pitchFamily="34" charset="-120"/>
              </a:rPr>
              <a:t>Systemic Risk Authority Transparency</a:t>
            </a:r>
            <a:endParaRPr lang="en-US" sz="1100" dirty="0"/>
          </a:p>
        </p:txBody>
      </p:sp>
      <p:sp>
        <p:nvSpPr>
          <p:cNvPr id="15" name="Shape 13"/>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2286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906  </a:t>
            </a:r>
            <a:pPr indent="0" marL="0">
              <a:buNone/>
            </a:pPr>
            <a:r>
              <a:rPr lang="en-US" sz="1100" b="1" dirty="0">
                <a:solidFill>
                  <a:srgbClr val="154360"/>
                </a:solidFill>
                <a:latin typeface="Arial" pitchFamily="34" charset="0"/>
                <a:ea typeface="Arial" pitchFamily="34" charset="-122"/>
                <a:cs typeface="Arial" pitchFamily="34" charset="-120"/>
              </a:rPr>
              <a:t>Advancing the Mentor-Protege Program for Small Financial Institutions</a:t>
            </a:r>
            <a:endParaRPr lang="en-US" sz="1100" dirty="0"/>
          </a:p>
        </p:txBody>
      </p:sp>
      <p:sp>
        <p:nvSpPr>
          <p:cNvPr id="17" name="Shape 15"/>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28575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907  </a:t>
            </a:r>
            <a:pPr indent="0" marL="0">
              <a:buNone/>
            </a:pPr>
            <a:r>
              <a:rPr lang="en-US" sz="1100" b="1" dirty="0">
                <a:solidFill>
                  <a:srgbClr val="154360"/>
                </a:solidFill>
                <a:latin typeface="Arial" pitchFamily="34" charset="0"/>
                <a:ea typeface="Arial" pitchFamily="34" charset="-122"/>
                <a:cs typeface="Arial" pitchFamily="34" charset="-120"/>
              </a:rPr>
              <a:t>American Access to Banking</a:t>
            </a:r>
            <a:endParaRPr lang="en-US" sz="1100" dirty="0"/>
          </a:p>
        </p:txBody>
      </p:sp>
      <p:sp>
        <p:nvSpPr>
          <p:cNvPr id="19" name="Shape 17"/>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658368" y="3429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908  </a:t>
            </a:r>
            <a:pPr indent="0" marL="0">
              <a:buNone/>
            </a:pPr>
            <a:r>
              <a:rPr lang="en-US" sz="1100" b="1" dirty="0">
                <a:solidFill>
                  <a:srgbClr val="154360"/>
                </a:solidFill>
                <a:latin typeface="Arial" pitchFamily="34" charset="0"/>
                <a:ea typeface="Arial" pitchFamily="34" charset="-122"/>
                <a:cs typeface="Arial" pitchFamily="34" charset="-120"/>
              </a:rPr>
              <a:t>Promoting New Bank Formation</a:t>
            </a:r>
            <a:endParaRPr lang="en-US" sz="1100" dirty="0"/>
          </a:p>
        </p:txBody>
      </p:sp>
      <p:sp>
        <p:nvSpPr>
          <p:cNvPr id="21" name="Shape 19"/>
          <p:cNvSpPr/>
          <p:nvPr/>
        </p:nvSpPr>
        <p:spPr>
          <a:xfrm>
            <a:off x="457200" y="4055364"/>
            <a:ext cx="109728" cy="76810"/>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658368" y="40005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909  </a:t>
            </a:r>
            <a:pPr indent="0" marL="0">
              <a:buNone/>
            </a:pPr>
            <a:r>
              <a:rPr lang="en-US" sz="1100" b="1" dirty="0">
                <a:solidFill>
                  <a:srgbClr val="154360"/>
                </a:solidFill>
                <a:latin typeface="Arial" pitchFamily="34" charset="0"/>
                <a:ea typeface="Arial" pitchFamily="34" charset="-122"/>
                <a:cs typeface="Arial" pitchFamily="34" charset="-120"/>
              </a:rPr>
              <a:t>Rural Depositories Revitalization Study</a:t>
            </a:r>
            <a:endParaRPr lang="en-US" sz="1100" dirty="0"/>
          </a:p>
        </p:txBody>
      </p:sp>
      <p:sp>
        <p:nvSpPr>
          <p:cNvPr id="23" name="Shape 21"/>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1143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1001  </a:t>
            </a:r>
            <a:pPr indent="0" marL="0">
              <a:buNone/>
            </a:pPr>
            <a:r>
              <a:rPr lang="en-US" sz="1100" b="1" dirty="0">
                <a:solidFill>
                  <a:srgbClr val="154360"/>
                </a:solidFill>
                <a:latin typeface="Arial" pitchFamily="34" charset="0"/>
                <a:ea typeface="Arial" pitchFamily="34" charset="-122"/>
                <a:cs typeface="Arial" pitchFamily="34" charset="-120"/>
              </a:rPr>
              <a:t>Homes Are for People, Not Corporations</a:t>
            </a:r>
            <a:endParaRPr lang="en-US" sz="1100" dirty="0"/>
          </a:p>
        </p:txBody>
      </p:sp>
      <p:sp>
        <p:nvSpPr>
          <p:cNvPr id="25" name="Shape 23"/>
          <p:cNvSpPr/>
          <p:nvPr/>
        </p:nvSpPr>
        <p:spPr>
          <a:xfrm>
            <a:off x="4754880" y="1769364"/>
            <a:ext cx="109728" cy="76810"/>
          </a:xfrm>
          <a:prstGeom prst="roundRect">
            <a:avLst>
              <a:gd name="adj" fmla="val 14286"/>
            </a:avLst>
          </a:prstGeom>
          <a:solidFill>
            <a:srgbClr val="D98E2B"/>
          </a:solidFill>
          <a:ln w="12700">
            <a:solidFill>
              <a:srgbClr val="D98E2B"/>
            </a:solidFill>
            <a:prstDash val="solid"/>
          </a:ln>
        </p:spPr>
      </p:sp>
      <p:sp>
        <p:nvSpPr>
          <p:cNvPr id="26" name="Text 24"/>
          <p:cNvSpPr/>
          <p:nvPr/>
        </p:nvSpPr>
        <p:spPr>
          <a:xfrm>
            <a:off x="4956048" y="17145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101  </a:t>
            </a:r>
            <a:pPr indent="0" marL="0">
              <a:buNone/>
            </a:pPr>
            <a:r>
              <a:rPr lang="en-US" sz="1100" b="1" dirty="0">
                <a:solidFill>
                  <a:srgbClr val="154360"/>
                </a:solidFill>
                <a:latin typeface="Arial" pitchFamily="34" charset="0"/>
                <a:ea typeface="Arial" pitchFamily="34" charset="-122"/>
                <a:cs typeface="Arial" pitchFamily="34" charset="-120"/>
              </a:rPr>
              <a:t>Reforms to Housing Counseling and Financial Literacy Programs</a:t>
            </a:r>
            <a:endParaRPr lang="en-US" sz="1100" dirty="0"/>
          </a:p>
        </p:txBody>
      </p:sp>
      <p:sp>
        <p:nvSpPr>
          <p:cNvPr id="27" name="Shape 25"/>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4956048" y="2286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702  </a:t>
            </a:r>
            <a:pPr indent="0" marL="0">
              <a:buNone/>
            </a:pPr>
            <a:r>
              <a:rPr lang="en-US" sz="1100" b="1" dirty="0">
                <a:solidFill>
                  <a:srgbClr val="154360"/>
                </a:solidFill>
                <a:latin typeface="Arial" pitchFamily="34" charset="0"/>
                <a:ea typeface="Arial" pitchFamily="34" charset="-122"/>
                <a:cs typeface="Arial" pitchFamily="34" charset="-120"/>
              </a:rPr>
              <a:t>FHA Reporting Requirements on Safety and Soundness</a:t>
            </a:r>
            <a:endParaRPr lang="en-US" sz="1100" dirty="0"/>
          </a:p>
        </p:txBody>
      </p:sp>
      <p:sp>
        <p:nvSpPr>
          <p:cNvPr id="29" name="Shape 27"/>
          <p:cNvSpPr/>
          <p:nvPr/>
        </p:nvSpPr>
        <p:spPr>
          <a:xfrm>
            <a:off x="4754880" y="2912364"/>
            <a:ext cx="109728" cy="76810"/>
          </a:xfrm>
          <a:prstGeom prst="roundRect">
            <a:avLst>
              <a:gd name="adj" fmla="val 14286"/>
            </a:avLst>
          </a:prstGeom>
          <a:solidFill>
            <a:srgbClr val="D98E2B"/>
          </a:solidFill>
          <a:ln w="12700">
            <a:solidFill>
              <a:srgbClr val="D98E2B"/>
            </a:solidFill>
            <a:prstDash val="solid"/>
          </a:ln>
        </p:spPr>
      </p:sp>
      <p:sp>
        <p:nvSpPr>
          <p:cNvPr id="30" name="Text 28"/>
          <p:cNvSpPr/>
          <p:nvPr/>
        </p:nvSpPr>
        <p:spPr>
          <a:xfrm>
            <a:off x="4956048" y="28575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303  </a:t>
            </a:r>
            <a:pPr indent="0" marL="0">
              <a:buNone/>
            </a:pPr>
            <a:r>
              <a:rPr lang="en-US" sz="1100" b="1" dirty="0">
                <a:solidFill>
                  <a:srgbClr val="154360"/>
                </a:solidFill>
                <a:latin typeface="Arial" pitchFamily="34" charset="0"/>
                <a:ea typeface="Arial" pitchFamily="34" charset="-122"/>
                <a:cs typeface="Arial" pitchFamily="34" charset="-120"/>
              </a:rPr>
              <a:t>Property Improvement and Manufactured Housing Loan Modernization Act</a:t>
            </a:r>
            <a:endParaRPr lang="en-US" sz="1100" dirty="0"/>
          </a:p>
        </p:txBody>
      </p:sp>
      <p:sp>
        <p:nvSpPr>
          <p:cNvPr id="31" name="Shape 29"/>
          <p:cNvSpPr/>
          <p:nvPr/>
        </p:nvSpPr>
        <p:spPr>
          <a:xfrm>
            <a:off x="4754880" y="3483864"/>
            <a:ext cx="109728" cy="76810"/>
          </a:xfrm>
          <a:prstGeom prst="roundRect">
            <a:avLst>
              <a:gd name="adj" fmla="val 14286"/>
            </a:avLst>
          </a:prstGeom>
          <a:solidFill>
            <a:srgbClr val="D98E2B"/>
          </a:solidFill>
          <a:ln w="12700">
            <a:solidFill>
              <a:srgbClr val="D98E2B"/>
            </a:solidFill>
            <a:prstDash val="solid"/>
          </a:ln>
        </p:spPr>
      </p:sp>
      <p:sp>
        <p:nvSpPr>
          <p:cNvPr id="32" name="Text 30"/>
          <p:cNvSpPr/>
          <p:nvPr/>
        </p:nvSpPr>
        <p:spPr>
          <a:xfrm>
            <a:off x="4956048" y="3429000"/>
            <a:ext cx="3730752" cy="5166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1101  </a:t>
            </a:r>
            <a:pPr indent="0" marL="0">
              <a:buNone/>
            </a:pPr>
            <a:r>
              <a:rPr lang="en-US" sz="1100" b="1" dirty="0">
                <a:solidFill>
                  <a:srgbClr val="154360"/>
                </a:solidFill>
                <a:latin typeface="Arial" pitchFamily="34" charset="0"/>
                <a:ea typeface="Arial" pitchFamily="34" charset="-122"/>
                <a:cs typeface="Arial" pitchFamily="34" charset="-120"/>
              </a:rPr>
              <a:t>Central Bank Digital Currency</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Lenders, Banks &amp; Credit Unions</dc:title>
  <dc:subject>Small-dollar mortgages, appraisal rules, URLA changes, and a community-bank title.</dc:subject>
  <dc:creator>Houser Technologies LLC d/b/a AI Housers</dc:creator>
  <cp:lastModifiedBy>Houser Technologies LLC d/b/a AI Housers</cp:lastModifiedBy>
  <cp:revision>1</cp:revision>
  <dcterms:created xsi:type="dcterms:W3CDTF">2026-08-30T00:38:09Z</dcterms:created>
  <dcterms:modified xsi:type="dcterms:W3CDTF">2026-08-30T00:38:09Z</dcterms:modified>
</cp:coreProperties>
</file>