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notesMasterIdLst>
    <p:notesMasterId r:id="rId17"/>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20" Type="http://schemas.openxmlformats.org/officeDocument/2006/relationships/theme" Target="theme/theme1.xml"/><Relationship Id="rId21"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This is a briefing on the 21st Century ROAD to Housing Act, Public Law 119-101, prepared for your Board and executive team. HOME is reauthorized and rewritten; LIHTC and the Housing Trust Fund are untouched. Make it yours: replace [Agency Name], [Presenter], [Date] and each [Name] owner before you present. Everything in the deck traces to the enrolled text and official sources; the hub page linked at the end carries the citations.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nearest dated deadlines for State &amp; Local Housing Finance Agencies: Sep 9, 2026 — Sec. 213, HUD: Notify every eligible CDBG recipient of its "housing growth improvement rate" and whether it is above, at, or below the median, and share… Jan 7, 2027 — Sec. 501, HUD: Complete a review of how Build America, Buy America (BABA) applies to HOME-assisted activities; issue updated guidance within 90 days… Jan 7, 2027 — Sec. 502, USDA-RHS: Publish an advance notice of proposed rulemaking and consult stakeholders for the new Housing Preservation and Revitalization Program… Jan 7, 2027 — Sec. 1001, HUD: The Title X restriction on large institutional investors purchasing single-family homes takes effect, along with the related requirements… Dates are computed from the July 11, 2026 enactment; the hub tracks status.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first steps: 1) Comment on HUD’s CDBG-DR formula notice (comments due September 14, 2026) and track the Section 504 rulemaking if you administer disaster-recovery housing programs — the new HCDA Section 124 program… Why: Section 504 codifies CDBG-DR with a proposed rule due in six months and a final rule within a year, but only for three years. 2) Update HOME homeownership program guidelines: 100% AMI income limit, 110% of area median purchase price value cap, the new resale-or-recapture language, shared-equity and community land trust… Why: Section 501(c), (h) and (r) changed the statute directly; NCSHA reads them as effective on enactment. 3) Rewrite CHDO certification and set-aside procedures: the "significant" board-representation test is gone, a CHDO qualifies when it "materially participates," and set-aside funds uninvested for 24… Why: Section 501(b), (j) and (s) broaden the CHDO pool and codify the rollover HUD had handled through appropriations riders. 4) Agree data-sharing with PHAs so LIHTC and HOME inspection results can satisfy voucher inspection requirements, and expect more voucher lease-ups in tax-credit properties. Why: Section 405 deems a unit to meet HCV inspection requirements if it passed a LIHTC, HOME, or RHS inspection in the prior 12 months and the PHA can obtain the results. Assign an owner and a check-in date for each; the placeholders in the deck are meant to be edited.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Longer-horizon actions: By end of 2026 — Adopt a national inspection standard (such as NSPIRE) for state HOME monitoring, publish results in your performance report, and apply the Section 3 exemption… By end of 2026 — Prepare comments and evidence for HUD’s HOME rulemakings due by July 11, 2027… By end of 2026 — Brief the governor and legislature on the Section 301 manufactured-home parity certification due July 11, 2027 (July 11, 2028 for biennial legislatures)… In 2027 — Inventory USDA Section 514/515 properties maturing within four years and plan preservation deals around the new permanent Section 545 program: 20-year… In 2027 — Position for the state-eligible pilots and press appropriators to fund them: Whole-Home Repairs (Section 202, one grantee per state), planning and… In 2027 — Ready your HUD-approved counseling network for performance reviews and prepare DPA and lender networks for the FHA small-dollar pilot… Things to watch: LIHTC, the national Housing Trust Fund, HFA bond authority, and credit scoring are not in the Act; the 2025 LIHTC expansion came from a different law. The Innovation Fund (Section 208), pattern-book grants (Section 209) and Build Now (Section 213) do not include states or HFAs as eligible applicants — your role there is coordination and gap… No BABA exemption made it into the final text — only a HUD review and updated guidance. The Senate’s administrative-cost provision did survive: §501(t)(1) strikes NAHA §220(b)(2), so contributions… Section 501 also raises compliance stakes: HUD may deny reallocations to and reduce payments for noncompliant PJs through the affordability period. The RESIDE funding trigger described in some summaries ($1.35 billion in HOME appropriations) does not appear in the enacted text — the statute sets grant sizes only when at least $100 million is…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CBO scores the enacted law at ≈$0 net deficit effect ("Estimated Budgetary Effects of H.R. 6644" (pub. 62570, July 14, 2026, as enacted): net deficit effect rounds to $0 over 2026–2036; spending subject to appropriation not estimated). One sentence that shapes everything else: "No additional funds are authorized to be appropriated to carry out the requirements of this Act or any amendment made by this Act." The Innovation Fund is $200M / yr, Authorized for FY2027–FY2031 (Sec. 208) — not yet appropriated. Plan for reforms that are effective now versus programs that wait on appropriations.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hub page for State &amp; Local Housing Finance Agencies is https://aihousers.com/road-to-housing/for/hfa. Sources worth handing out: H.R. 6644 — Enrolled bill text (21st Century ROAD to Housing Act) (GovInfo (GPO)); BPC — What’s in the 21st Century ROAD to Housing Act? (Bipartisan Policy Center); BPC — 21st Century ROAD to Housing Act Implementation Tracker (Bipartisan Policy Center); NLIHC — 21st Century ROAD to Housing Act: Impacts on Low-Income Households (July 2026) (National Low Income Housing Coalition); Fact sheet — oversight and accountability (Senate Banking Committee); HUD notice on the CDBG-DR allocation formula (Docket FR-6337-N-02) (HUD / Federal Register). Make it yours: replace [Agency Name], [Presenter], [Date] and each [Name] owner before you present.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by pointing people to the hub page for sources and updates. Independent, plain-language explainer prepared by AI Housers (Houser Technologies LLC). Not legal, compliance, or financial advice; not affiliated with HUD, USDA, Congress, or any agency. Every fact traces to a primary or authoritative source; confirm against the enacted text and official agency guidance before acting. Prepared from aihousers.com/road-to-housing · content reviewed August 29, 2026. Reuse freely, including with your own logo, with attribution to AI Housers — aihousers.com/road-to-housing (CC BY 4.0).</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501 permanently authorizes HOME and changes homeownership limits, CHDO rules, inspections, Section 3, and NEPA for HOME — most of it effective now, with two HUD rules due by July 11, 2027. HOME is reauthorized and rewritten; LIHTC and the Housing Trust Fund are untouched. For state and local housing finance agencies, the center of gravity is Section 501, the HOME Investment Partnerships Reauthorization and Reform Act. It authorizes HOME indefinitely, raises the homeownership income limit to 100% of area median income and the value cap to 110% of area median purchase price, lets state participating jurisdictions inspect to a national standard, exempts small HOME…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Became law without the President’s signature. Congress cleared H.R. 6644 on June 23, 2026 and presented it to the President on June 29. The President publicly declined to sign it, and because Congress remained in session the ten-day window under Article I, Section 7 (Sundays excepted) ran out and the bill became law automatically on July 11, 2026. It is Public Law 119-101, published at 140 Stat. 846–984. The numbers on this slide: Titles / sections — 12 / 60 (Sec. 1 plus Secs. 101–1202 in the enrolled text); Public Law — 119-101 (Became law without the President’s signature, July 11, 2026); Institutional-investor threshold — 350 homes (Sec. 1001 purchase ban applies to investors controlling 350+ single-family homes); First big deadline cluster — Jan 7, 2027 (180 days after enactment — investor ban takes effect; several HUD/USDA deliverables due).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bill moved through five recorded votes: House Feb 9, 2026, 390–9; Senate Mar 12, 2026, 89–10; House May 20, 2026, 396–13; Senate Jun 22, 2026, 85–5; House Jun 23, 2026, 358–32. Became law without the President’s signature. Congress cleared H.R. 6644 on June 23, 2026 and presented it to the President on June 29. The President publicly declined to sign it, and because Congress remained in session the ten-day window under Article I, Section 7 (Sundays excepted) ran out and the bill became law automatically on July 11, 2026. It is Public Law 119-101, published at 140 Stat. 846–984.</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501, HOME Investment Partnerships Reauthorization and Reform Act: A top-to-bottom modernization of HOME, the block grant that states and larger localities use for affordable rental and homeownership housing. It permanently authorizes the program, raises the income and price limits for homeownership assistance, lets non-CDBG participating jurisdictions fund infrastructure next to… Sec. 202, Whole-Home Repairs Act: Authorizes a HUD pilot that funds states, localities, and Tribes ("implementing organizations") to run whole-home repair programs: grants to homeowners at or below 80 percent of AMI (or income-eligible for Medicaid, CHIP, SSI, SNAP, or TANF) and loans — which may be forgivable — to small landlords for accessibility… Sec. 208, Innovation Fund: Authorizes $200 million a year for FY2027–FY2031 for competitive HUD grants to metropolitan cities, urban counties, other local governments, and Tribes that can show an "objective improvement in housing supply growth" under a HUD methodology published for comment at least 90 days before each NOFO.</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209, Accelerating Home Building Act: Authorizes HUD grants to local governments, municipal membership organizations, and Tribes to select pre-reviewed designs — "pattern books" — for small mixed-income housing types of up to 25 units (ADUs, duplexes through fourplexes, cottage courts, townhouses, multiplexes) so builders can get faster, more predictable… Sec. 210, Revitalizing Empty Structures Into Desirable Environments (RESIDE) Act: Adds a new Section 227 to the HOME statute authorizing a FY2027–FY2031 pilot of competitive grants to HOME participating jurisdictions to convert vacant and abandoned commercial and industrial buildings — warehouses, factories, malls, hotels — into "attainable housing." Sec. 211, Housing Affordability Act: Roughly quadruples the statutory per-unit mortgage limits for FHA’s multifamily insurance programs (Sections 207, 213, 220, 221(d)(4), 231, and 234) — for example, the Section 207 limits move from $38,025–$85,328 to $167,310–$375,443 — and switches annual indexing to the Census Bureau’s Price Deflator Index of…</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213, Build Now Act: Ties a slice of CDBG entitlement money to housing production. Starting with the third full fiscal year after enactment and running through FY2043, HUD computes each metropolitan city’s and urban county’s "housing growth improvement rate" — a normalized index: the last five years’ average annual unit growth minus the… Sec. 105, FHA Small-Dollar Mortgages: Authorizes (but does not require) HUD, through the FHA Commissioner, to launch a pilot within one year to expand access to mortgages of $100,000 or less on one- to four-unit principal residences. Sec. 303, Property Improvement and Manufactured Housing Loan Modernization Act: Raises FHA Title I loan limits substantially: $75,000 for single-family (including manufactured home) improvement loans; $150,000 per structure and $37,500 per unit for multifamily improvements; $106,405 (single-section) and $195,322 (multi-section) for manufactured homes; $149,782 and $238,699 for home-plus-lot; and…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304, PRICE Act: Codifies HUD’s PRICE program as new Section 123 of the Housing and Community Development Act, captioned "Preservation and Reinvestment for Community Enhancement" (HUD’s administrative name for the program does include "Initiative"): competitive grants, subject to appropriations, to resident-owned communities, local… Sec. 405, Choice in Affordable Housing Act: Streamlines Housing Choice Voucher inspections. A unit in a LIHTC, HOME-assisted, or USDA Rural Housing Service-assisted property that passed a physical inspection in the prior 12 months is deemed to meet HCV inspection requirements if the PHA can obtain the results; HUD may allow remote or video inspections in rural… Sec. 504, Reforming Disaster Recovery Act: Puts the long-running, ad hoc CDBG Disaster Recovery (CDBG-DR) program on a statutory footing — but only for three years. It spells out HUD’s disaster duties, creates a HUD Office of Disaster Management and Resiliency and a Long-Term Disaster Recovery Fund in the Treasury — a HUD-administered account, not a Treasury…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 sections relevant to State &amp; Local Housing Finance Agencies: Sec. 203 (Community Investment and Prosperity Act), Sec. 301 (Housing Supply Expansion Act), Sec. 502 (Rural Housing Service Reform Act), Sec. 101 (Reforms to Housing Counseling and Financial Literacy Programs), Sec. 403 (Appraisal Industry Improvement Act), Sec. 704 (Appraisal Modernization Act), Sec. 1001 (Homes Are for People, Not Corporations), Sec. 201 (Increasing Housing in Opportunity Zones), Sec. 107 (Housing Supply Frameworks), Sec. 1202 (No Additional Funds Authorized). Summaries and citations are on the hub page.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2" Type="http://schemas.openxmlformats.org/officeDocument/2006/relationships/hyperlink" Target="https://aihousers.com/road-to-housing/for/hfa" TargetMode="External"/><Relationship Id="rId1" Type="http://schemas.openxmlformats.org/officeDocument/2006/relationships/image" Target="../media/image-14-1.png"/><Relationship Id="rId3" Type="http://schemas.openxmlformats.org/officeDocument/2006/relationships/slideLayout" Target="../slideLayouts/slideLayout1.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54360"/>
        </a:solidFill>
      </p:bgPr>
    </p:bg>
    <p:spTree>
      <p:nvGrpSpPr>
        <p:cNvPr id="1" name=""/>
        <p:cNvGrpSpPr/>
        <p:nvPr/>
      </p:nvGrpSpPr>
      <p:grpSpPr>
        <a:xfrm>
          <a:off x="0" y="0"/>
          <a:ext cx="0" cy="0"/>
          <a:chOff x="0" y="0"/>
          <a:chExt cx="0" cy="0"/>
        </a:xfrm>
      </p:grpSpPr>
      <p:sp>
        <p:nvSpPr>
          <p:cNvPr id="2" name="Shape 0"/>
          <p:cNvSpPr/>
          <p:nvPr/>
        </p:nvSpPr>
        <p:spPr>
          <a:xfrm>
            <a:off x="457200" y="457200"/>
            <a:ext cx="371659" cy="161052"/>
          </a:xfrm>
          <a:custGeom>
            <a:avLst/>
            <a:gdLst/>
            <a:ahLst/>
            <a:cxnLst/>
            <a:rect l="l" t="t" r="r" b="b"/>
            <a:pathLst>
              <a:path w="371659" h="161052">
                <a:moveTo>
                  <a:pt x="0" y="161052"/>
                </a:moveTo>
                <a:lnTo>
                  <a:pt x="185830" y="0"/>
                </a:lnTo>
                <a:lnTo>
                  <a:pt x="371659" y="161052"/>
                </a:lnTo>
                <a:lnTo>
                  <a:pt x="297327" y="161052"/>
                </a:lnTo>
                <a:lnTo>
                  <a:pt x="185830" y="65040"/>
                </a:lnTo>
                <a:lnTo>
                  <a:pt x="74332" y="161052"/>
                </a:lnTo>
                <a:close/>
              </a:path>
            </a:pathLst>
          </a:custGeom>
          <a:solidFill>
            <a:srgbClr val="FFFFFF"/>
          </a:solidFill>
          <a:ln w="12700">
            <a:solidFill>
              <a:srgbClr val="FFFFFF"/>
            </a:solidFill>
            <a:prstDash val="solid"/>
          </a:ln>
        </p:spPr>
      </p:sp>
      <p:sp>
        <p:nvSpPr>
          <p:cNvPr id="3" name="Shape 1"/>
          <p:cNvSpPr/>
          <p:nvPr/>
        </p:nvSpPr>
        <p:spPr>
          <a:xfrm>
            <a:off x="506755" y="643030"/>
            <a:ext cx="123886" cy="86721"/>
          </a:xfrm>
          <a:prstGeom prst="roundRect">
            <a:avLst>
              <a:gd name="adj" fmla="val 14286"/>
            </a:avLst>
          </a:prstGeom>
          <a:solidFill>
            <a:srgbClr val="FFFFFF"/>
          </a:solidFill>
          <a:ln w="12700">
            <a:solidFill>
              <a:srgbClr val="FFFFFF"/>
            </a:solidFill>
            <a:prstDash val="solid"/>
          </a:ln>
        </p:spPr>
      </p:sp>
      <p:sp>
        <p:nvSpPr>
          <p:cNvPr id="4" name="Shape 2"/>
          <p:cNvSpPr/>
          <p:nvPr/>
        </p:nvSpPr>
        <p:spPr>
          <a:xfrm>
            <a:off x="655418" y="643030"/>
            <a:ext cx="123886" cy="86721"/>
          </a:xfrm>
          <a:prstGeom prst="roundRect">
            <a:avLst>
              <a:gd name="adj" fmla="val 14286"/>
            </a:avLst>
          </a:prstGeom>
          <a:solidFill>
            <a:srgbClr val="D98E2B"/>
          </a:solidFill>
          <a:ln w="12700">
            <a:solidFill>
              <a:srgbClr val="D98E2B"/>
            </a:solidFill>
            <a:prstDash val="solid"/>
          </a:ln>
        </p:spPr>
      </p:sp>
      <p:sp>
        <p:nvSpPr>
          <p:cNvPr id="5" name="Shape 3"/>
          <p:cNvSpPr/>
          <p:nvPr/>
        </p:nvSpPr>
        <p:spPr>
          <a:xfrm>
            <a:off x="506755" y="754527"/>
            <a:ext cx="123886" cy="86721"/>
          </a:xfrm>
          <a:prstGeom prst="roundRect">
            <a:avLst>
              <a:gd name="adj" fmla="val 14286"/>
            </a:avLst>
          </a:prstGeom>
          <a:solidFill>
            <a:srgbClr val="FFFFFF"/>
          </a:solidFill>
          <a:ln w="12700">
            <a:solidFill>
              <a:srgbClr val="FFFFFF"/>
            </a:solidFill>
            <a:prstDash val="solid"/>
          </a:ln>
        </p:spPr>
      </p:sp>
      <p:sp>
        <p:nvSpPr>
          <p:cNvPr id="6" name="Shape 4"/>
          <p:cNvSpPr/>
          <p:nvPr/>
        </p:nvSpPr>
        <p:spPr>
          <a:xfrm>
            <a:off x="655418" y="754527"/>
            <a:ext cx="123886" cy="86721"/>
          </a:xfrm>
          <a:prstGeom prst="roundRect">
            <a:avLst>
              <a:gd name="adj" fmla="val 14286"/>
            </a:avLst>
          </a:prstGeom>
          <a:solidFill>
            <a:srgbClr val="FFFFFF"/>
          </a:solidFill>
          <a:ln w="12700">
            <a:solidFill>
              <a:srgbClr val="FFFFFF"/>
            </a:solidFill>
            <a:prstDash val="solid"/>
          </a:ln>
        </p:spPr>
      </p:sp>
      <p:sp>
        <p:nvSpPr>
          <p:cNvPr id="7" name="Text 5"/>
          <p:cNvSpPr/>
          <p:nvPr/>
        </p:nvSpPr>
        <p:spPr>
          <a:xfrm>
            <a:off x="940357" y="602147"/>
            <a:ext cx="2304288" cy="230429"/>
          </a:xfrm>
          <a:prstGeom prst="rect">
            <a:avLst/>
          </a:prstGeom>
          <a:noFill/>
          <a:ln/>
        </p:spPr>
        <p:txBody>
          <a:bodyPr wrap="square" lIns="0" tIns="0" rIns="0" bIns="0" rtlCol="0" anchor="ctr"/>
          <a:lstStyle/>
          <a:p>
            <a:pPr indent="0" marL="0">
              <a:buNone/>
            </a:pPr>
            <a:r>
              <a:rPr lang="en-US" sz="1497" b="1" dirty="0">
                <a:solidFill>
                  <a:srgbClr val="FFFFFF"/>
                </a:solidFill>
                <a:latin typeface="Arial" pitchFamily="34" charset="0"/>
                <a:ea typeface="Arial" pitchFamily="34" charset="-122"/>
                <a:cs typeface="Arial" pitchFamily="34" charset="-120"/>
              </a:rPr>
              <a:t>AI Housers</a:t>
            </a:r>
            <a:endParaRPr lang="en-US" sz="1497" dirty="0"/>
          </a:p>
        </p:txBody>
      </p:sp>
      <p:sp>
        <p:nvSpPr>
          <p:cNvPr id="8" name="Shape 6"/>
          <p:cNvSpPr/>
          <p:nvPr/>
        </p:nvSpPr>
        <p:spPr>
          <a:xfrm>
            <a:off x="457200" y="1691640"/>
            <a:ext cx="182880" cy="128016"/>
          </a:xfrm>
          <a:prstGeom prst="roundRect">
            <a:avLst>
              <a:gd name="adj" fmla="val 14286"/>
            </a:avLst>
          </a:prstGeom>
          <a:solidFill>
            <a:srgbClr val="D98E2B"/>
          </a:solidFill>
          <a:ln w="12700">
            <a:solidFill>
              <a:srgbClr val="D98E2B"/>
            </a:solidFill>
            <a:prstDash val="solid"/>
          </a:ln>
        </p:spPr>
      </p:sp>
      <p:sp>
        <p:nvSpPr>
          <p:cNvPr id="9" name="Text 7"/>
          <p:cNvSpPr/>
          <p:nvPr/>
        </p:nvSpPr>
        <p:spPr>
          <a:xfrm>
            <a:off x="457200" y="1874520"/>
            <a:ext cx="7680960" cy="914400"/>
          </a:xfrm>
          <a:prstGeom prst="rect">
            <a:avLst/>
          </a:prstGeom>
          <a:noFill/>
          <a:ln/>
        </p:spPr>
        <p:txBody>
          <a:bodyPr wrap="square" lIns="0" tIns="0" rIns="0" bIns="0" rtlCol="0" anchor="t"/>
          <a:lstStyle/>
          <a:p>
            <a:pPr indent="0" marL="0">
              <a:buNone/>
            </a:pPr>
            <a:r>
              <a:rPr lang="en-US" sz="3600" b="1" dirty="0">
                <a:solidFill>
                  <a:srgbClr val="FFFFFF"/>
                </a:solidFill>
                <a:latin typeface="Arial" pitchFamily="34" charset="0"/>
                <a:ea typeface="Arial" pitchFamily="34" charset="-122"/>
                <a:cs typeface="Arial" pitchFamily="34" charset="-120"/>
              </a:rPr>
              <a:t>21st Century ROAD to Housing Act</a:t>
            </a:r>
            <a:endParaRPr lang="en-US" sz="3600" dirty="0"/>
          </a:p>
        </p:txBody>
      </p:sp>
      <p:sp>
        <p:nvSpPr>
          <p:cNvPr id="10" name="Text 8"/>
          <p:cNvSpPr/>
          <p:nvPr/>
        </p:nvSpPr>
        <p:spPr>
          <a:xfrm>
            <a:off x="457200" y="2788920"/>
            <a:ext cx="7680960" cy="411480"/>
          </a:xfrm>
          <a:prstGeom prst="rect">
            <a:avLst/>
          </a:prstGeom>
          <a:noFill/>
          <a:ln/>
        </p:spPr>
        <p:txBody>
          <a:bodyPr wrap="square" lIns="0" tIns="0" rIns="0" bIns="0" rtlCol="0" anchor="t"/>
          <a:lstStyle/>
          <a:p>
            <a:pPr indent="0" marL="0">
              <a:buNone/>
            </a:pPr>
            <a:r>
              <a:rPr lang="en-US" sz="1800" dirty="0">
                <a:solidFill>
                  <a:srgbClr val="5DADE2"/>
                </a:solidFill>
                <a:latin typeface="Arial" pitchFamily="34" charset="0"/>
                <a:ea typeface="Arial" pitchFamily="34" charset="-122"/>
                <a:cs typeface="Arial" pitchFamily="34" charset="-120"/>
              </a:rPr>
              <a:t>A briefing for your Board and executive team</a:t>
            </a:r>
            <a:endParaRPr lang="en-US" sz="1800" dirty="0"/>
          </a:p>
        </p:txBody>
      </p:sp>
      <p:sp>
        <p:nvSpPr>
          <p:cNvPr id="11" name="Text 9"/>
          <p:cNvSpPr/>
          <p:nvPr/>
        </p:nvSpPr>
        <p:spPr>
          <a:xfrm>
            <a:off x="457200" y="3383280"/>
            <a:ext cx="7680960" cy="320040"/>
          </a:xfrm>
          <a:prstGeom prst="rect">
            <a:avLst/>
          </a:prstGeom>
          <a:noFill/>
          <a:ln/>
        </p:spPr>
        <p:txBody>
          <a:bodyPr wrap="square" lIns="0" tIns="0" rIns="0" bIns="0" rtlCol="0" anchor="ctr"/>
          <a:lstStyle/>
          <a:p>
            <a:pPr indent="0" marL="0">
              <a:buNone/>
            </a:pPr>
            <a:r>
              <a:rPr lang="en-US" sz="1400" dirty="0">
                <a:solidFill>
                  <a:srgbClr val="FFFFFF"/>
                </a:solidFill>
                <a:latin typeface="Arial" pitchFamily="34" charset="0"/>
                <a:ea typeface="Arial" pitchFamily="34" charset="-122"/>
                <a:cs typeface="Arial" pitchFamily="34" charset="-120"/>
              </a:rPr>
              <a:t>[Agency Name] · [Presenter] · [Date]</a:t>
            </a:r>
            <a:endParaRPr lang="en-US" sz="1400" dirty="0"/>
          </a:p>
        </p:txBody>
      </p:sp>
      <p:sp>
        <p:nvSpPr>
          <p:cNvPr id="12" name="Text 10"/>
          <p:cNvSpPr/>
          <p:nvPr/>
        </p:nvSpPr>
        <p:spPr>
          <a:xfrm>
            <a:off x="457200" y="4343400"/>
            <a:ext cx="7680960" cy="274320"/>
          </a:xfrm>
          <a:prstGeom prst="rect">
            <a:avLst/>
          </a:prstGeom>
          <a:noFill/>
          <a:ln/>
        </p:spPr>
        <p:txBody>
          <a:bodyPr wrap="square" lIns="0" tIns="0" rIns="0" bIns="0" rtlCol="0" anchor="ctr"/>
          <a:lstStyle/>
          <a:p>
            <a:pPr indent="0" marL="0">
              <a:buNone/>
            </a:pPr>
            <a:r>
              <a:rPr lang="en-US" sz="1100" dirty="0">
                <a:solidFill>
                  <a:srgbClr val="5DADE2"/>
                </a:solidFill>
                <a:latin typeface="Arial" pitchFamily="34" charset="0"/>
                <a:ea typeface="Arial" pitchFamily="34" charset="-122"/>
                <a:cs typeface="Arial" pitchFamily="34" charset="-120"/>
              </a:rPr>
              <a:t>Public Law 119-101 · became law July 11, 2026 · H.R. 6644 (119th Congress)</a:t>
            </a:r>
            <a:endParaRPr lang="en-US" sz="11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Deadlines that matter</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Statutory dates computed from enactment (July 11, 2026); tracked on the hub. Dates the hub already tracks as met are not listed.</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10</a:t>
            </a:r>
            <a:endParaRPr lang="en-US" sz="900" dirty="0"/>
          </a:p>
        </p:txBody>
      </p:sp>
      <p:graphicFrame>
        <p:nvGraphicFramePr>
          <p:cNvPr id="11" name="Table 0"/>
          <p:cNvGraphicFramePr>
            <a:graphicFrameLocks noGrp="1"/>
          </p:cNvGraphicFramePr>
          <p:nvPr>
            <p:extLst>
              <p:ext uri="{D42A27DB-BD31-4B8C-83A1-F6EECF244321}">
                <p14:modId xmlns:p14="http://schemas.microsoft.com/office/powerpoint/2010/main" val="1579011935"/>
              </p:ext>
            </p:extLst>
          </p:nvPr>
        </p:nvGraphicFramePr>
        <p:xfrm>
          <a:off x="457200" y="1097280"/>
          <a:ext cx="8229600" cy="914400"/>
        </p:xfrm>
        <a:graphic>
          <a:graphicData uri="http://schemas.openxmlformats.org/drawingml/2006/table">
            <a:tbl>
              <a:tblPr/>
              <a:tblGrid>
                <a:gridCol w="1005840"/>
                <a:gridCol w="548640"/>
                <a:gridCol w="5486400"/>
                <a:gridCol w="1188720"/>
              </a:tblGrid>
              <a:tr h="274320">
                <a:tc>
                  <a:txBody>
                    <a:bodyPr/>
                    <a:lstStyle/>
                    <a:p>
                      <a:pPr indent="0" marL="0">
                        <a:buNone/>
                      </a:pPr>
                      <a:r>
                        <a:rPr lang="en-US" sz="1000" b="1" dirty="0">
                          <a:solidFill>
                            <a:srgbClr val="FFFFFF"/>
                          </a:solidFill>
                          <a:latin typeface="Arial" pitchFamily="34" charset="0"/>
                          <a:ea typeface="Arial" pitchFamily="34" charset="-122"/>
                          <a:cs typeface="Arial" pitchFamily="34" charset="-120"/>
                        </a:rPr>
                        <a:t>Date</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Sec.</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What is due</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Who</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Sep 9, 2026</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213</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Notify every eligible CDBG recipient of its "housing growth improvement rate" and whether it is above, at, or below the median, and share best-practice guidance on reducing…</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501</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Complete a review of how Build America, Buy America (BABA) applies to HOME-assisted activities; issue updated guidance within 90 days after the review; report to Congress by the…</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502</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Publish an advance notice of proposed rulemaking and consult stakeholders for the new Housing Preservation and Revitalization Program (new Housing Act of 1949 §545); an interim…</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USDA-RHS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1001</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The Title X restriction on large institutional investors purchasing single-family homes takes effect, along with the related requirements in §1001(b) and (d).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502</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Conduct a study and publish a report to Congress on the Section 521 rental assistance and interest-subsidy program, including totals paid to Section 502 borrowers.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USDA-RHS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504</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After consulting FEMA, SBA, and other agencies, publish proposed rules to carry out the new HCDA §124 CDBG-DR authorization (a 3-year program that sunsets July 11, 2029) with a…</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Apr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501</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Report to House Financial Services and Senate Banking on the results of the BABA-for-HOME review and the updated guidance issued (§501(m)(3)).</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Jul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207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Establish a competitive grant program for planning and implementation activities associated with affordable housing (not construction).</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Our first 90 days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Suggested actions for state &amp; local housing finance agencies — assign an owner to each before this meeting ends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11</a:t>
            </a:r>
            <a:endParaRPr lang="en-US" sz="900" dirty="0"/>
          </a:p>
        </p:txBody>
      </p:sp>
      <p:sp>
        <p:nvSpPr>
          <p:cNvPr id="11" name="Shape 9"/>
          <p:cNvSpPr/>
          <p:nvPr/>
        </p:nvSpPr>
        <p:spPr>
          <a:xfrm>
            <a:off x="457200" y="1197864"/>
            <a:ext cx="109728" cy="76810"/>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658368" y="1143000"/>
            <a:ext cx="802843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 504   ·   OWNER: [NAME]</a:t>
            </a:r>
            <a:endParaRPr lang="en-US" sz="800" dirty="0"/>
          </a:p>
        </p:txBody>
      </p:sp>
      <p:sp>
        <p:nvSpPr>
          <p:cNvPr id="13" name="Text 11"/>
          <p:cNvSpPr/>
          <p:nvPr/>
        </p:nvSpPr>
        <p:spPr>
          <a:xfrm>
            <a:off x="658368" y="1325880"/>
            <a:ext cx="8028432" cy="62865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Comment on HUD’s CDBG-DR formula notice (comments due September 14, 2026) and track the Section 504 rulemaking if you administer disaster-recovery housing programs…</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504 codifies CDBG-DR with a proposed rule due in six months and a final rule within a year, but only for three years.</a:t>
            </a:r>
            <a:endParaRPr lang="en-US" sz="1100" dirty="0"/>
          </a:p>
        </p:txBody>
      </p:sp>
      <p:sp>
        <p:nvSpPr>
          <p:cNvPr id="14" name="Shape 12"/>
          <p:cNvSpPr/>
          <p:nvPr/>
        </p:nvSpPr>
        <p:spPr>
          <a:xfrm>
            <a:off x="457200" y="2055114"/>
            <a:ext cx="109728" cy="76810"/>
          </a:xfrm>
          <a:prstGeom prst="roundRect">
            <a:avLst>
              <a:gd name="adj" fmla="val 14286"/>
            </a:avLst>
          </a:prstGeom>
          <a:solidFill>
            <a:srgbClr val="D98E2B"/>
          </a:solidFill>
          <a:ln w="12700">
            <a:solidFill>
              <a:srgbClr val="D98E2B"/>
            </a:solidFill>
            <a:prstDash val="solid"/>
          </a:ln>
        </p:spPr>
      </p:sp>
      <p:sp>
        <p:nvSpPr>
          <p:cNvPr id="15" name="Text 13"/>
          <p:cNvSpPr/>
          <p:nvPr/>
        </p:nvSpPr>
        <p:spPr>
          <a:xfrm>
            <a:off x="658368" y="2000250"/>
            <a:ext cx="802843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NEXT 90 DAYS   ·   SEC. 501   ·   OWNER: [NAME]</a:t>
            </a:r>
            <a:endParaRPr lang="en-US" sz="800" dirty="0"/>
          </a:p>
        </p:txBody>
      </p:sp>
      <p:sp>
        <p:nvSpPr>
          <p:cNvPr id="16" name="Text 14"/>
          <p:cNvSpPr/>
          <p:nvPr/>
        </p:nvSpPr>
        <p:spPr>
          <a:xfrm>
            <a:off x="658368" y="2183130"/>
            <a:ext cx="8028432" cy="62865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Update HOME homeownership program guidelines: 100% AMI income limit, 110% of area median purchase price value cap, the new resale-or-recapture language, shared-equity and community land trust options…</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501(c), (h) and (r) changed the statute directly; NCSHA reads them as effective on enactment.</a:t>
            </a:r>
            <a:endParaRPr lang="en-US" sz="1100" dirty="0"/>
          </a:p>
        </p:txBody>
      </p:sp>
      <p:sp>
        <p:nvSpPr>
          <p:cNvPr id="17" name="Shape 15"/>
          <p:cNvSpPr/>
          <p:nvPr/>
        </p:nvSpPr>
        <p:spPr>
          <a:xfrm>
            <a:off x="457200" y="2912364"/>
            <a:ext cx="109728" cy="76810"/>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58368" y="2857500"/>
            <a:ext cx="802843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NEXT 90 DAYS   ·   SEC. 501   ·   OWNER: [NAME]</a:t>
            </a:r>
            <a:endParaRPr lang="en-US" sz="800" dirty="0"/>
          </a:p>
        </p:txBody>
      </p:sp>
      <p:sp>
        <p:nvSpPr>
          <p:cNvPr id="19" name="Text 17"/>
          <p:cNvSpPr/>
          <p:nvPr/>
        </p:nvSpPr>
        <p:spPr>
          <a:xfrm>
            <a:off x="658368" y="3040380"/>
            <a:ext cx="8028432" cy="62865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Rewrite CHDO certification and set-aside procedures: the "significant" board-representation test is gone, a CHDO qualifies when it "materially participates," and set-aside funds uninvested for 24 months roll to the PJ.</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501(b), (j) and (s) broaden the CHDO pool and codify the rollover HUD had handled through appropriations riders.</a:t>
            </a:r>
            <a:endParaRPr lang="en-US" sz="1100" dirty="0"/>
          </a:p>
        </p:txBody>
      </p:sp>
      <p:sp>
        <p:nvSpPr>
          <p:cNvPr id="20" name="Shape 18"/>
          <p:cNvSpPr/>
          <p:nvPr/>
        </p:nvSpPr>
        <p:spPr>
          <a:xfrm>
            <a:off x="457200" y="3769614"/>
            <a:ext cx="109728" cy="76810"/>
          </a:xfrm>
          <a:prstGeom prst="roundRect">
            <a:avLst>
              <a:gd name="adj" fmla="val 14286"/>
            </a:avLst>
          </a:prstGeom>
          <a:solidFill>
            <a:srgbClr val="D98E2B"/>
          </a:solidFill>
          <a:ln w="12700">
            <a:solidFill>
              <a:srgbClr val="D98E2B"/>
            </a:solidFill>
            <a:prstDash val="solid"/>
          </a:ln>
        </p:spPr>
      </p:sp>
      <p:sp>
        <p:nvSpPr>
          <p:cNvPr id="21" name="Text 19"/>
          <p:cNvSpPr/>
          <p:nvPr/>
        </p:nvSpPr>
        <p:spPr>
          <a:xfrm>
            <a:off x="658368" y="3714750"/>
            <a:ext cx="802843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NEXT 90 DAYS   ·   SEC. 405   ·   OWNER: [NAME]</a:t>
            </a:r>
            <a:endParaRPr lang="en-US" sz="800" dirty="0"/>
          </a:p>
        </p:txBody>
      </p:sp>
      <p:sp>
        <p:nvSpPr>
          <p:cNvPr id="22" name="Text 20"/>
          <p:cNvSpPr/>
          <p:nvPr/>
        </p:nvSpPr>
        <p:spPr>
          <a:xfrm>
            <a:off x="658368" y="3897630"/>
            <a:ext cx="8028432" cy="62865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Agree data-sharing with PHAs so LIHTC and HOME inspection results can satisfy voucher inspection requirements, and expect more voucher lease-ups in tax-credit properties.</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405 deems a unit to meet HCV inspection requirements if it passed a LIHTC, HOME, or RHS inspection in the prior 12 months and the PHA can obtain the results.</a:t>
            </a:r>
            <a:endParaRPr lang="en-US" sz="1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Later in 2026–2027 &amp; what to watch</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Longer-horizon actions and the open questions that could change the picture</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12</a:t>
            </a:r>
            <a:endParaRPr lang="en-US" sz="900" dirty="0"/>
          </a:p>
        </p:txBody>
      </p:sp>
      <p:sp>
        <p:nvSpPr>
          <p:cNvPr id="11" name="Text 9"/>
          <p:cNvSpPr/>
          <p:nvPr/>
        </p:nvSpPr>
        <p:spPr>
          <a:xfrm>
            <a:off x="457200" y="1143000"/>
            <a:ext cx="4023360" cy="3429000"/>
          </a:xfrm>
          <a:prstGeom prst="rect">
            <a:avLst/>
          </a:prstGeom>
          <a:noFill/>
          <a:ln/>
        </p:spPr>
        <p:txBody>
          <a:bodyPr wrap="square" lIns="0" tIns="0" rIns="0" bIns="0" rtlCol="0" anchor="t"/>
          <a:lstStyle/>
          <a:p>
            <a:pPr indent="0" marL="0">
              <a:buNone/>
            </a:pPr>
            <a:r>
              <a:rPr lang="en-US" sz="850" b="1" spc="100" kern="0" dirty="0">
                <a:solidFill>
                  <a:srgbClr val="A66A15"/>
                </a:solidFill>
                <a:latin typeface="Arial" pitchFamily="34" charset="0"/>
                <a:ea typeface="Arial" pitchFamily="34" charset="-122"/>
                <a:cs typeface="Arial" pitchFamily="34" charset="-120"/>
              </a:rPr>
              <a:t>BY END OF 2026</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Adopt a national inspection standard (such as NSPIRE) for state HOME monitoring, publish results in your performance report, and apply the Section 3 exemption for state-assisted…</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Prepare comments and evidence for HUD’s HOME rulemakings due by July 11, 2027 (infrastructure eligibility for non-CDBG PJs; HOME environmental-review coordination) and for the…</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Brief the governor and legislature on the Section 301 manufactured-home parity certification due July 11, 2027 (July 11, 2028 for biennial legislatures)…</a:t>
            </a:r>
            <a:endParaRPr lang="en-US" sz="850" dirty="0"/>
          </a:p>
          <a:p>
            <a:pPr indent="0" marL="0">
              <a:spcBef>
                <a:spcPts val="600"/>
              </a:spcBef>
              <a:buNone/>
            </a:pPr>
            <a:r>
              <a:rPr lang="en-US" sz="850" b="1" spc="100" kern="0" dirty="0">
                <a:solidFill>
                  <a:srgbClr val="A66A15"/>
                </a:solidFill>
                <a:latin typeface="Arial" pitchFamily="34" charset="0"/>
                <a:ea typeface="Arial" pitchFamily="34" charset="-122"/>
                <a:cs typeface="Arial" pitchFamily="34" charset="-120"/>
              </a:rPr>
              <a:t>IN 2027</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Inventory USDA Section 514/515 properties maturing within four years and plan preservation deals around the new permanent Section 545 program…</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Position for the state-eligible pilots and press appropriators to fund them: Whole-Home Repairs (Section 202, one grantee per state)…</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Ready your HUD-approved counseling network for performance reviews and prepare DPA and lender networks for the FHA small-dollar pilot…</a:t>
            </a:r>
            <a:endParaRPr lang="en-US" sz="850" dirty="0"/>
          </a:p>
        </p:txBody>
      </p:sp>
      <p:sp>
        <p:nvSpPr>
          <p:cNvPr id="12" name="Shape 10"/>
          <p:cNvSpPr/>
          <p:nvPr/>
        </p:nvSpPr>
        <p:spPr>
          <a:xfrm>
            <a:off x="4800600" y="1143000"/>
            <a:ext cx="3886200" cy="3429000"/>
          </a:xfrm>
          <a:prstGeom prst="roundRect">
            <a:avLst>
              <a:gd name="adj" fmla="val 2133"/>
            </a:avLst>
          </a:prstGeom>
          <a:solidFill>
            <a:srgbClr val="EFF2F6"/>
          </a:solidFill>
          <a:ln w="12700">
            <a:solidFill>
              <a:srgbClr val="EFF2F6"/>
            </a:solidFill>
            <a:prstDash val="solid"/>
          </a:ln>
        </p:spPr>
      </p:sp>
      <p:sp>
        <p:nvSpPr>
          <p:cNvPr id="13" name="Shape 11"/>
          <p:cNvSpPr/>
          <p:nvPr/>
        </p:nvSpPr>
        <p:spPr>
          <a:xfrm>
            <a:off x="5029200" y="1389888"/>
            <a:ext cx="128016" cy="89611"/>
          </a:xfrm>
          <a:prstGeom prst="roundRect">
            <a:avLst>
              <a:gd name="adj" fmla="val 14286"/>
            </a:avLst>
          </a:prstGeom>
          <a:solidFill>
            <a:srgbClr val="D98E2B"/>
          </a:solidFill>
          <a:ln w="12700">
            <a:solidFill>
              <a:srgbClr val="D98E2B"/>
            </a:solidFill>
            <a:prstDash val="solid"/>
          </a:ln>
        </p:spPr>
      </p:sp>
      <p:sp>
        <p:nvSpPr>
          <p:cNvPr id="14" name="Text 12"/>
          <p:cNvSpPr/>
          <p:nvPr/>
        </p:nvSpPr>
        <p:spPr>
          <a:xfrm>
            <a:off x="5230368" y="1298448"/>
            <a:ext cx="3246120" cy="274320"/>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WHAT TO WATCH</a:t>
            </a:r>
            <a:endParaRPr lang="en-US" sz="900" dirty="0"/>
          </a:p>
        </p:txBody>
      </p:sp>
      <p:sp>
        <p:nvSpPr>
          <p:cNvPr id="15" name="Text 13"/>
          <p:cNvSpPr/>
          <p:nvPr/>
        </p:nvSpPr>
        <p:spPr>
          <a:xfrm>
            <a:off x="5029200" y="1645920"/>
            <a:ext cx="3429000" cy="2834640"/>
          </a:xfrm>
          <a:prstGeom prst="rect">
            <a:avLst/>
          </a:prstGeom>
          <a:noFill/>
          <a:ln/>
        </p:spPr>
        <p:txBody>
          <a:bodyPr wrap="square" lIns="0" tIns="0" rIns="0" bIns="0" rtlCol="0" anchor="t"/>
          <a:lstStyle/>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LIHTC, the national Housing Trust Fund, HFA bond authority, and credit scoring are not in the Act; the 2025 LIHTC expansion came from a different law.</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The Innovation Fund (Section 208), pattern-book grants (Section 209) and Build Now (Section 213) do not include states or HFAs as eligible applicants…</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No BABA exemption made it into the final text — only a HUD review and updated guidance.</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Section 501 also raises compliance stakes: HUD may deny reallocations to and reduce payments for noncompliant PJs through the affordability period.</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The RESIDE funding trigger described in some summaries ($1.35 billion in HOME appropriations) does not appear in the enacted text — the statute sets grant sizes only when at least…</a:t>
            </a:r>
            <a:endParaRPr lang="en-US" sz="9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The money reality</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Reforms and authorizations — but almost no new appropriations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13</a:t>
            </a:r>
            <a:endParaRPr lang="en-US" sz="900" dirty="0"/>
          </a:p>
        </p:txBody>
      </p:sp>
      <p:sp>
        <p:nvSpPr>
          <p:cNvPr id="11" name="Shape 9"/>
          <p:cNvSpPr/>
          <p:nvPr/>
        </p:nvSpPr>
        <p:spPr>
          <a:xfrm>
            <a:off x="457200" y="1143000"/>
            <a:ext cx="2926080" cy="1600200"/>
          </a:xfrm>
          <a:prstGeom prst="roundRect">
            <a:avLst>
              <a:gd name="adj" fmla="val 4571"/>
            </a:avLst>
          </a:prstGeom>
          <a:solidFill>
            <a:srgbClr val="EFF2F6"/>
          </a:solidFill>
          <a:ln w="12700">
            <a:solidFill>
              <a:srgbClr val="EFF2F6"/>
            </a:solidFill>
            <a:prstDash val="solid"/>
          </a:ln>
        </p:spPr>
      </p:sp>
      <p:sp>
        <p:nvSpPr>
          <p:cNvPr id="12" name="Shape 10"/>
          <p:cNvSpPr/>
          <p:nvPr/>
        </p:nvSpPr>
        <p:spPr>
          <a:xfrm>
            <a:off x="685800" y="1371600"/>
            <a:ext cx="146304" cy="102413"/>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685800" y="1508760"/>
            <a:ext cx="2468880" cy="640080"/>
          </a:xfrm>
          <a:prstGeom prst="rect">
            <a:avLst/>
          </a:prstGeom>
          <a:noFill/>
          <a:ln/>
        </p:spPr>
        <p:txBody>
          <a:bodyPr wrap="square" lIns="0" tIns="0" rIns="0" bIns="0" rtlCol="0" anchor="ctr"/>
          <a:lstStyle/>
          <a:p>
            <a:pPr indent="0" marL="0">
              <a:buNone/>
            </a:pPr>
            <a:r>
              <a:rPr lang="en-US" sz="4400" b="1" dirty="0">
                <a:solidFill>
                  <a:srgbClr val="154360"/>
                </a:solidFill>
                <a:latin typeface="Arial" pitchFamily="34" charset="0"/>
                <a:ea typeface="Arial" pitchFamily="34" charset="-122"/>
                <a:cs typeface="Arial" pitchFamily="34" charset="-120"/>
              </a:rPr>
              <a:t>≈$0</a:t>
            </a:r>
            <a:endParaRPr lang="en-US" sz="4400" dirty="0"/>
          </a:p>
        </p:txBody>
      </p:sp>
      <p:sp>
        <p:nvSpPr>
          <p:cNvPr id="14" name="Text 12"/>
          <p:cNvSpPr/>
          <p:nvPr/>
        </p:nvSpPr>
        <p:spPr>
          <a:xfrm>
            <a:off x="685800" y="2148840"/>
            <a:ext cx="246888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CBO COST ESTIMATE</a:t>
            </a:r>
            <a:endParaRPr lang="en-US" sz="900" dirty="0"/>
          </a:p>
        </p:txBody>
      </p:sp>
      <p:sp>
        <p:nvSpPr>
          <p:cNvPr id="15" name="Text 13"/>
          <p:cNvSpPr/>
          <p:nvPr/>
        </p:nvSpPr>
        <p:spPr>
          <a:xfrm>
            <a:off x="685800" y="2368296"/>
            <a:ext cx="2468880" cy="320040"/>
          </a:xfrm>
          <a:prstGeom prst="rect">
            <a:avLst/>
          </a:prstGeom>
          <a:noFill/>
          <a:ln/>
        </p:spPr>
        <p:txBody>
          <a:bodyPr wrap="square" lIns="0" tIns="0" rIns="0" bIns="0" rtlCol="0" anchor="t"/>
          <a:lstStyle/>
          <a:p>
            <a:pPr indent="0" marL="0">
              <a:buNone/>
            </a:pPr>
            <a:r>
              <a:rPr lang="en-US" sz="950" dirty="0">
                <a:solidFill>
                  <a:srgbClr val="1A1A2E"/>
                </a:solidFill>
                <a:latin typeface="Arial" pitchFamily="34" charset="0"/>
                <a:ea typeface="Arial" pitchFamily="34" charset="-122"/>
                <a:cs typeface="Arial" pitchFamily="34" charset="-120"/>
              </a:rPr>
              <a:t>"Estimated Budgetary Effects of H.R. 6644" (pub. 62570, July 14, 2026, as enacted): net deficit effect rounds to $0…</a:t>
            </a:r>
            <a:endParaRPr lang="en-US" sz="950" dirty="0"/>
          </a:p>
        </p:txBody>
      </p:sp>
      <p:sp>
        <p:nvSpPr>
          <p:cNvPr id="16" name="Shape 14"/>
          <p:cNvSpPr/>
          <p:nvPr/>
        </p:nvSpPr>
        <p:spPr>
          <a:xfrm>
            <a:off x="457200" y="2971800"/>
            <a:ext cx="2926080" cy="1600200"/>
          </a:xfrm>
          <a:prstGeom prst="roundRect">
            <a:avLst>
              <a:gd name="adj" fmla="val 4571"/>
            </a:avLst>
          </a:prstGeom>
          <a:solidFill>
            <a:srgbClr val="EFF2F6"/>
          </a:solidFill>
          <a:ln w="12700">
            <a:solidFill>
              <a:srgbClr val="EFF2F6"/>
            </a:solidFill>
            <a:prstDash val="solid"/>
          </a:ln>
        </p:spPr>
      </p:sp>
      <p:sp>
        <p:nvSpPr>
          <p:cNvPr id="17" name="Shape 15"/>
          <p:cNvSpPr/>
          <p:nvPr/>
        </p:nvSpPr>
        <p:spPr>
          <a:xfrm>
            <a:off x="685800" y="3200400"/>
            <a:ext cx="146304" cy="102413"/>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85800" y="3337560"/>
            <a:ext cx="2468880" cy="640080"/>
          </a:xfrm>
          <a:prstGeom prst="rect">
            <a:avLst/>
          </a:prstGeom>
          <a:noFill/>
          <a:ln/>
        </p:spPr>
        <p:txBody>
          <a:bodyPr wrap="square" lIns="0" tIns="0" rIns="0" bIns="0" rtlCol="0" anchor="ctr"/>
          <a:lstStyle/>
          <a:p>
            <a:pPr indent="0" marL="0">
              <a:buNone/>
            </a:pPr>
            <a:r>
              <a:rPr lang="en-US" sz="3200" b="1" dirty="0">
                <a:solidFill>
                  <a:srgbClr val="154360"/>
                </a:solidFill>
                <a:latin typeface="Arial" pitchFamily="34" charset="0"/>
                <a:ea typeface="Arial" pitchFamily="34" charset="-122"/>
                <a:cs typeface="Arial" pitchFamily="34" charset="-120"/>
              </a:rPr>
              <a:t>$200M / yr</a:t>
            </a:r>
            <a:endParaRPr lang="en-US" sz="3200" dirty="0"/>
          </a:p>
        </p:txBody>
      </p:sp>
      <p:sp>
        <p:nvSpPr>
          <p:cNvPr id="19" name="Text 17"/>
          <p:cNvSpPr/>
          <p:nvPr/>
        </p:nvSpPr>
        <p:spPr>
          <a:xfrm>
            <a:off x="685800" y="3977640"/>
            <a:ext cx="246888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INNOVATION FUND</a:t>
            </a:r>
            <a:endParaRPr lang="en-US" sz="900" dirty="0"/>
          </a:p>
        </p:txBody>
      </p:sp>
      <p:sp>
        <p:nvSpPr>
          <p:cNvPr id="20" name="Text 18"/>
          <p:cNvSpPr/>
          <p:nvPr/>
        </p:nvSpPr>
        <p:spPr>
          <a:xfrm>
            <a:off x="685800" y="4197096"/>
            <a:ext cx="2468880" cy="320040"/>
          </a:xfrm>
          <a:prstGeom prst="rect">
            <a:avLst/>
          </a:prstGeom>
          <a:noFill/>
          <a:ln/>
        </p:spPr>
        <p:txBody>
          <a:bodyPr wrap="square" lIns="0" tIns="0" rIns="0" bIns="0" rtlCol="0" anchor="t"/>
          <a:lstStyle/>
          <a:p>
            <a:pPr indent="0" marL="0">
              <a:buNone/>
            </a:pPr>
            <a:r>
              <a:rPr lang="en-US" sz="950" dirty="0">
                <a:solidFill>
                  <a:srgbClr val="1A1A2E"/>
                </a:solidFill>
                <a:latin typeface="Arial" pitchFamily="34" charset="0"/>
                <a:ea typeface="Arial" pitchFamily="34" charset="-122"/>
                <a:cs typeface="Arial" pitchFamily="34" charset="-120"/>
              </a:rPr>
              <a:t>Authorized for FY2027–FY2031 (Sec. 208) — not yet appropriated</a:t>
            </a:r>
            <a:endParaRPr lang="en-US" sz="950" dirty="0"/>
          </a:p>
        </p:txBody>
      </p:sp>
      <p:sp>
        <p:nvSpPr>
          <p:cNvPr id="21" name="Text 19"/>
          <p:cNvSpPr/>
          <p:nvPr/>
        </p:nvSpPr>
        <p:spPr>
          <a:xfrm>
            <a:off x="3749040" y="1143000"/>
            <a:ext cx="4937760" cy="342900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Sec. 1202 — No Additional Funds Authorized</a:t>
            </a:r>
            <a:endParaRPr lang="en-US" sz="1200" dirty="0"/>
          </a:p>
          <a:p>
            <a:pPr indent="0" marL="0">
              <a:buNone/>
            </a:pPr>
            <a:r>
              <a:rPr lang="en-US" sz="1100" dirty="0">
                <a:solidFill>
                  <a:srgbClr val="1A1A2E"/>
                </a:solidFill>
                <a:latin typeface="Arial" pitchFamily="34" charset="0"/>
                <a:ea typeface="Arial" pitchFamily="34" charset="-122"/>
                <a:cs typeface="Arial" pitchFamily="34" charset="-120"/>
              </a:rPr>
              <a:t>One sentence that shapes everything else: "No additional funds are authorized to be appropriated to carry out the requirements of this Act or any amendment made by this Act." The Act creates or reshapes dozens of programs, pilots and studies, but — with the notable exception of the Innovation Fund’s $200 million-a-year authorization in Section 208 — it supplies no new authorized funding, so implementation depends on annual appropriations and existing agency budgets.</a:t>
            </a:r>
            <a:endParaRPr lang="en-US" sz="1200" dirty="0"/>
          </a:p>
          <a:p>
            <a:pPr indent="0" marL="0">
              <a:spcBef>
                <a:spcPts val="1000"/>
              </a:spcBef>
              <a:buNone/>
            </a:pPr>
            <a:r>
              <a:rPr lang="en-US" sz="1200" b="1" dirty="0">
                <a:solidFill>
                  <a:srgbClr val="154360"/>
                </a:solidFill>
                <a:latin typeface="Arial" pitchFamily="34" charset="0"/>
                <a:ea typeface="Arial" pitchFamily="34" charset="-122"/>
                <a:cs typeface="Arial" pitchFamily="34" charset="-120"/>
              </a:rPr>
              <a:t>Sec. 208 — Innovation Fund</a:t>
            </a:r>
            <a:endParaRPr lang="en-US" sz="1200" dirty="0"/>
          </a:p>
          <a:p>
            <a:pPr indent="0" marL="0">
              <a:buNone/>
            </a:pPr>
            <a:r>
              <a:rPr lang="en-US" sz="1100" dirty="0">
                <a:solidFill>
                  <a:srgbClr val="1A1A2E"/>
                </a:solidFill>
                <a:latin typeface="Arial" pitchFamily="34" charset="0"/>
                <a:ea typeface="Arial" pitchFamily="34" charset="-122"/>
                <a:cs typeface="Arial" pitchFamily="34" charset="-120"/>
              </a:rPr>
              <a:t>Authorizes $200 million a year for FY2027–FY2031 for competitive HUD grants to metropolitan cities, urban counties, other local governments, and Tribes that can show an "objective improvement in housing supply growth" under a HUD methodology published for comment at least 90 days before each NOFO.</a:t>
            </a:r>
            <a:endParaRPr lang="en-US" sz="1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Where to learn more</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The hub page carries every citation, the full section list, deadlines tracker, and FAQ</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14</a:t>
            </a:r>
            <a:endParaRPr lang="en-US" sz="900" dirty="0"/>
          </a:p>
        </p:txBody>
      </p:sp>
      <p:sp>
        <p:nvSpPr>
          <p:cNvPr id="11" name="Shape 9"/>
          <p:cNvSpPr/>
          <p:nvPr/>
        </p:nvSpPr>
        <p:spPr>
          <a:xfrm>
            <a:off x="6583680" y="1143000"/>
            <a:ext cx="2103120" cy="2514600"/>
          </a:xfrm>
          <a:prstGeom prst="roundRect">
            <a:avLst>
              <a:gd name="adj" fmla="val 3478"/>
            </a:avLst>
          </a:prstGeom>
          <a:solidFill>
            <a:srgbClr val="EFF2F6"/>
          </a:solidFill>
          <a:ln w="12700">
            <a:solidFill>
              <a:srgbClr val="EFF2F6"/>
            </a:solidFill>
            <a:prstDash val="solid"/>
          </a:ln>
        </p:spPr>
      </p:sp>
      <p:pic>
        <p:nvPicPr>
          <p:cNvPr id="12" name="Image 0" descr="preencoded.png">    </p:cNvPr>
          <p:cNvPicPr>
            <a:picLocks noChangeAspect="1"/>
          </p:cNvPicPr>
          <p:nvPr/>
        </p:nvPicPr>
        <p:blipFill>
          <a:blip r:embed="rId1"/>
          <a:stretch>
            <a:fillRect/>
          </a:stretch>
        </p:blipFill>
        <p:spPr>
          <a:xfrm>
            <a:off x="6766560" y="1325880"/>
            <a:ext cx="1737360" cy="1737360"/>
          </a:xfrm>
          <a:prstGeom prst="rect">
            <a:avLst/>
          </a:prstGeom>
        </p:spPr>
      </p:pic>
      <p:sp>
        <p:nvSpPr>
          <p:cNvPr id="13" name="Text 10"/>
          <p:cNvSpPr/>
          <p:nvPr/>
        </p:nvSpPr>
        <p:spPr>
          <a:xfrm>
            <a:off x="6583680" y="3154680"/>
            <a:ext cx="2103120" cy="365760"/>
          </a:xfrm>
          <a:prstGeom prst="rect">
            <a:avLst/>
          </a:prstGeom>
          <a:noFill/>
          <a:ln/>
        </p:spPr>
        <p:txBody>
          <a:bodyPr wrap="square" lIns="0" tIns="0" rIns="0" bIns="0" rtlCol="0" anchor="t"/>
          <a:lstStyle/>
          <a:p>
            <a:pPr algn="ctr" indent="0" marL="0">
              <a:buNone/>
            </a:pPr>
            <a:r>
              <a:rPr lang="en-US" sz="950" dirty="0">
                <a:solidFill>
                  <a:srgbClr val="4B5563"/>
                </a:solidFill>
                <a:latin typeface="Arial" pitchFamily="34" charset="0"/>
                <a:ea typeface="Arial" pitchFamily="34" charset="-122"/>
                <a:cs typeface="Arial" pitchFamily="34" charset="-120"/>
              </a:rPr>
              <a:t>Scan for the live hub page</a:t>
            </a:r>
            <a:endParaRPr lang="en-US" sz="950" dirty="0"/>
          </a:p>
        </p:txBody>
      </p:sp>
      <p:sp>
        <p:nvSpPr>
          <p:cNvPr id="14" name="Text 11">
            <a:hlinkClick r:id="rId2" tooltip=""/>
          </p:cNvPr>
          <p:cNvSpPr/>
          <p:nvPr/>
        </p:nvSpPr>
        <p:spPr>
          <a:xfrm>
            <a:off x="457200" y="1143000"/>
            <a:ext cx="5760720" cy="365760"/>
          </a:xfrm>
          <a:prstGeom prst="rect">
            <a:avLst/>
          </a:prstGeom>
          <a:noFill/>
          <a:ln/>
        </p:spPr>
        <p:txBody>
          <a:bodyPr wrap="square" lIns="0" tIns="0" rIns="0" bIns="0" rtlCol="0" anchor="ctr"/>
          <a:lstStyle/>
          <a:p>
            <a:pPr indent="0" marL="0">
              <a:buNone/>
            </a:pPr>
            <a:r>
              <a:rPr lang="en-US" sz="1500" b="1" u="sng" dirty="0">
                <a:solidFill>
                  <a:srgbClr val="0A66C2"/>
                </a:solidFill>
                <a:latin typeface="Arial" pitchFamily="34" charset="0"/>
                <a:ea typeface="Arial" pitchFamily="34" charset="-122"/>
                <a:cs typeface="Arial" pitchFamily="34" charset="-120"/>
                <a:hlinkClick r:id="rId2" invalidUrl="" action="" tgtFrame="" tooltip="" history="1" highlightClick="0" endSnd="0">
                  <a:extLst>
                    <a:ext uri="{A12FA001-AC4F-418D-AE19-62706E023703}">
                      <ahyp:hlinkClr xmlns:ahyp="http://schemas.microsoft.com/office/drawing/2018/hyperlinkcolor" val="tx"/>
                    </a:ext>
                  </a:extLst>
                </a:hlinkClick>
              </a:rPr>
              <a:t>aihousers.com/road-to-housing/for/hfa</a:t>
            </a:r>
            <a:endParaRPr lang="en-US" sz="1500" dirty="0"/>
          </a:p>
        </p:txBody>
      </p:sp>
      <p:sp>
        <p:nvSpPr>
          <p:cNvPr id="15" name="Text 12"/>
          <p:cNvSpPr/>
          <p:nvPr/>
        </p:nvSpPr>
        <p:spPr>
          <a:xfrm>
            <a:off x="457200" y="1600200"/>
            <a:ext cx="5760720" cy="2651760"/>
          </a:xfrm>
          <a:prstGeom prst="rect">
            <a:avLst/>
          </a:prstGeom>
          <a:noFill/>
          <a:ln/>
        </p:spPr>
        <p:txBody>
          <a:bodyPr wrap="square" lIns="0" tIns="0" rIns="0" bIns="0" rtlCol="0" anchor="t"/>
          <a:lstStyle/>
          <a:p>
            <a:pPr indent="0" marL="0">
              <a:buNone/>
            </a:pPr>
            <a:r>
              <a:rPr lang="en-US" sz="1100" b="1" dirty="0">
                <a:solidFill>
                  <a:srgbClr val="154360"/>
                </a:solidFill>
                <a:latin typeface="Arial" pitchFamily="34" charset="0"/>
                <a:ea typeface="Arial" pitchFamily="34" charset="-122"/>
                <a:cs typeface="Arial" pitchFamily="34" charset="-120"/>
              </a:rPr>
              <a:t>H.R. 6644 — Enrolled bill text (21st Century ROAD to Housing Act)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GovInfo (GPO)</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BPC — What’s in the 21st Century ROAD to Housing Act?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Bipartisan Policy Center</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BPC — 21st Century ROAD to Housing Act Implementation Tracker</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Bipartisan Policy Center</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NLIHC — 21st Century ROAD to Housing Act: Impacts on Low-Income Households…</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National Low Income Housing Coalition</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Fact sheet — oversight and accountability</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Senate Banking Committee</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HUD notice on the CDBG-DR allocation formula (Docket FR-6337-N-02)</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HUD / Federal Register</a:t>
            </a:r>
            <a:endParaRPr lang="en-US" sz="1100" dirty="0"/>
          </a:p>
        </p:txBody>
      </p:sp>
      <p:sp>
        <p:nvSpPr>
          <p:cNvPr id="16" name="Text 13"/>
          <p:cNvSpPr/>
          <p:nvPr/>
        </p:nvSpPr>
        <p:spPr>
          <a:xfrm>
            <a:off x="457200" y="4160520"/>
            <a:ext cx="8229600" cy="365760"/>
          </a:xfrm>
          <a:prstGeom prst="rect">
            <a:avLst/>
          </a:prstGeom>
          <a:noFill/>
          <a:ln/>
        </p:spPr>
        <p:txBody>
          <a:bodyPr wrap="square" lIns="0" tIns="0" rIns="0" bIns="0" rtlCol="0" anchor="t"/>
          <a:lstStyle/>
          <a:p>
            <a:pPr indent="0" marL="0">
              <a:buNone/>
            </a:pPr>
            <a:r>
              <a:rPr lang="en-US" sz="950" i="1" dirty="0">
                <a:solidFill>
                  <a:srgbClr val="4B5563"/>
                </a:solidFill>
                <a:latin typeface="Arial" pitchFamily="34" charset="0"/>
                <a:ea typeface="Arial" pitchFamily="34" charset="-122"/>
                <a:cs typeface="Arial" pitchFamily="34" charset="-120"/>
              </a:rPr>
              <a:t>Make it yours: replace [Agency Name], [Presenter], [Date] and each [Name] owner before you present.</a:t>
            </a:r>
            <a:endParaRPr lang="en-US" sz="9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154360"/>
        </a:solidFill>
      </p:bgPr>
    </p:bg>
    <p:spTree>
      <p:nvGrpSpPr>
        <p:cNvPr id="1" name=""/>
        <p:cNvGrpSpPr/>
        <p:nvPr/>
      </p:nvGrpSpPr>
      <p:grpSpPr>
        <a:xfrm>
          <a:off x="0" y="0"/>
          <a:ext cx="0" cy="0"/>
          <a:chOff x="0" y="0"/>
          <a:chExt cx="0" cy="0"/>
        </a:xfrm>
      </p:grpSpPr>
      <p:sp>
        <p:nvSpPr>
          <p:cNvPr id="2" name="Shape 0"/>
          <p:cNvSpPr/>
          <p:nvPr/>
        </p:nvSpPr>
        <p:spPr>
          <a:xfrm>
            <a:off x="457200" y="548640"/>
            <a:ext cx="486697" cy="210902"/>
          </a:xfrm>
          <a:custGeom>
            <a:avLst/>
            <a:gdLst/>
            <a:ahLst/>
            <a:cxnLst/>
            <a:rect l="l" t="t" r="r" b="b"/>
            <a:pathLst>
              <a:path w="486697" h="210902">
                <a:moveTo>
                  <a:pt x="0" y="210902"/>
                </a:moveTo>
                <a:lnTo>
                  <a:pt x="243348" y="0"/>
                </a:lnTo>
                <a:lnTo>
                  <a:pt x="486697" y="210902"/>
                </a:lnTo>
                <a:lnTo>
                  <a:pt x="389357" y="210902"/>
                </a:lnTo>
                <a:lnTo>
                  <a:pt x="243348" y="85172"/>
                </a:lnTo>
                <a:lnTo>
                  <a:pt x="97339" y="210902"/>
                </a:lnTo>
                <a:close/>
              </a:path>
            </a:pathLst>
          </a:custGeom>
          <a:solidFill>
            <a:srgbClr val="FFFFFF"/>
          </a:solidFill>
          <a:ln w="12700">
            <a:solidFill>
              <a:srgbClr val="FFFFFF"/>
            </a:solidFill>
            <a:prstDash val="solid"/>
          </a:ln>
        </p:spPr>
      </p:sp>
      <p:sp>
        <p:nvSpPr>
          <p:cNvPr id="3" name="Shape 1"/>
          <p:cNvSpPr/>
          <p:nvPr/>
        </p:nvSpPr>
        <p:spPr>
          <a:xfrm>
            <a:off x="522093" y="791988"/>
            <a:ext cx="162232" cy="113563"/>
          </a:xfrm>
          <a:prstGeom prst="roundRect">
            <a:avLst>
              <a:gd name="adj" fmla="val 14286"/>
            </a:avLst>
          </a:prstGeom>
          <a:solidFill>
            <a:srgbClr val="FFFFFF"/>
          </a:solidFill>
          <a:ln w="12700">
            <a:solidFill>
              <a:srgbClr val="FFFFFF"/>
            </a:solidFill>
            <a:prstDash val="solid"/>
          </a:ln>
        </p:spPr>
      </p:sp>
      <p:sp>
        <p:nvSpPr>
          <p:cNvPr id="4" name="Shape 2"/>
          <p:cNvSpPr/>
          <p:nvPr/>
        </p:nvSpPr>
        <p:spPr>
          <a:xfrm>
            <a:off x="716772" y="791988"/>
            <a:ext cx="162232" cy="113563"/>
          </a:xfrm>
          <a:prstGeom prst="roundRect">
            <a:avLst>
              <a:gd name="adj" fmla="val 14286"/>
            </a:avLst>
          </a:prstGeom>
          <a:solidFill>
            <a:srgbClr val="D98E2B"/>
          </a:solidFill>
          <a:ln w="12700">
            <a:solidFill>
              <a:srgbClr val="D98E2B"/>
            </a:solidFill>
            <a:prstDash val="solid"/>
          </a:ln>
        </p:spPr>
      </p:sp>
      <p:sp>
        <p:nvSpPr>
          <p:cNvPr id="5" name="Shape 3"/>
          <p:cNvSpPr/>
          <p:nvPr/>
        </p:nvSpPr>
        <p:spPr>
          <a:xfrm>
            <a:off x="522093" y="937997"/>
            <a:ext cx="162232" cy="113563"/>
          </a:xfrm>
          <a:prstGeom prst="roundRect">
            <a:avLst>
              <a:gd name="adj" fmla="val 14286"/>
            </a:avLst>
          </a:prstGeom>
          <a:solidFill>
            <a:srgbClr val="FFFFFF"/>
          </a:solidFill>
          <a:ln w="12700">
            <a:solidFill>
              <a:srgbClr val="FFFFFF"/>
            </a:solidFill>
            <a:prstDash val="solid"/>
          </a:ln>
        </p:spPr>
      </p:sp>
      <p:sp>
        <p:nvSpPr>
          <p:cNvPr id="6" name="Shape 4"/>
          <p:cNvSpPr/>
          <p:nvPr/>
        </p:nvSpPr>
        <p:spPr>
          <a:xfrm>
            <a:off x="716772" y="937997"/>
            <a:ext cx="162232" cy="113563"/>
          </a:xfrm>
          <a:prstGeom prst="roundRect">
            <a:avLst>
              <a:gd name="adj" fmla="val 14286"/>
            </a:avLst>
          </a:prstGeom>
          <a:solidFill>
            <a:srgbClr val="FFFFFF"/>
          </a:solidFill>
          <a:ln w="12700">
            <a:solidFill>
              <a:srgbClr val="FFFFFF"/>
            </a:solidFill>
            <a:prstDash val="solid"/>
          </a:ln>
        </p:spPr>
      </p:sp>
      <p:sp>
        <p:nvSpPr>
          <p:cNvPr id="7" name="Text 5"/>
          <p:cNvSpPr/>
          <p:nvPr/>
        </p:nvSpPr>
        <p:spPr>
          <a:xfrm>
            <a:off x="1089906" y="738452"/>
            <a:ext cx="3017520" cy="301752"/>
          </a:xfrm>
          <a:prstGeom prst="rect">
            <a:avLst/>
          </a:prstGeom>
          <a:noFill/>
          <a:ln/>
        </p:spPr>
        <p:txBody>
          <a:bodyPr wrap="square" lIns="0" tIns="0" rIns="0" bIns="0" rtlCol="0" anchor="ctr"/>
          <a:lstStyle/>
          <a:p>
            <a:pPr indent="0" marL="0">
              <a:buNone/>
            </a:pPr>
            <a:r>
              <a:rPr lang="en-US" sz="1961" b="1" dirty="0">
                <a:solidFill>
                  <a:srgbClr val="FFFFFF"/>
                </a:solidFill>
                <a:latin typeface="Arial" pitchFamily="34" charset="0"/>
                <a:ea typeface="Arial" pitchFamily="34" charset="-122"/>
                <a:cs typeface="Arial" pitchFamily="34" charset="-120"/>
              </a:rPr>
              <a:t>AI Housers</a:t>
            </a:r>
            <a:endParaRPr lang="en-US" sz="1961" dirty="0"/>
          </a:p>
        </p:txBody>
      </p:sp>
      <p:sp>
        <p:nvSpPr>
          <p:cNvPr id="8" name="Text 6"/>
          <p:cNvSpPr/>
          <p:nvPr/>
        </p:nvSpPr>
        <p:spPr>
          <a:xfrm>
            <a:off x="457200" y="1554480"/>
            <a:ext cx="7315200" cy="457200"/>
          </a:xfrm>
          <a:prstGeom prst="rect">
            <a:avLst/>
          </a:prstGeom>
          <a:noFill/>
          <a:ln/>
        </p:spPr>
        <p:txBody>
          <a:bodyPr wrap="square" lIns="0" tIns="0" rIns="0" bIns="0" rtlCol="0" anchor="ctr"/>
          <a:lstStyle/>
          <a:p>
            <a:pPr indent="0" marL="0">
              <a:buNone/>
            </a:pPr>
            <a:r>
              <a:rPr lang="en-US" sz="2000" b="1" dirty="0">
                <a:solidFill>
                  <a:srgbClr val="FFFFFF"/>
                </a:solidFill>
                <a:latin typeface="Arial" pitchFamily="34" charset="0"/>
                <a:ea typeface="Arial" pitchFamily="34" charset="-122"/>
                <a:cs typeface="Arial" pitchFamily="34" charset="-120"/>
              </a:rPr>
              <a:t>AI Housers · aihousers.com</a:t>
            </a:r>
            <a:endParaRPr lang="en-US" sz="2000" dirty="0"/>
          </a:p>
        </p:txBody>
      </p:sp>
      <p:sp>
        <p:nvSpPr>
          <p:cNvPr id="9" name="Text 7"/>
          <p:cNvSpPr/>
          <p:nvPr/>
        </p:nvSpPr>
        <p:spPr>
          <a:xfrm>
            <a:off x="457200" y="2057400"/>
            <a:ext cx="7315200" cy="457200"/>
          </a:xfrm>
          <a:prstGeom prst="rect">
            <a:avLst/>
          </a:prstGeom>
          <a:noFill/>
          <a:ln/>
        </p:spPr>
        <p:txBody>
          <a:bodyPr wrap="square" lIns="0" tIns="0" rIns="0" bIns="0" rtlCol="0" anchor="t"/>
          <a:lstStyle/>
          <a:p>
            <a:pPr indent="0" marL="0">
              <a:buNone/>
            </a:pPr>
            <a:r>
              <a:rPr lang="en-US" sz="1300" dirty="0">
                <a:solidFill>
                  <a:srgbClr val="5DADE2"/>
                </a:solidFill>
                <a:latin typeface="Arial" pitchFamily="34" charset="0"/>
                <a:ea typeface="Arial" pitchFamily="34" charset="-122"/>
                <a:cs typeface="Arial" pitchFamily="34" charset="-120"/>
              </a:rPr>
              <a:t>Thank you. Questions and corrections are welcome — the hub page lists every source we relied on.</a:t>
            </a:r>
            <a:endParaRPr lang="en-US" sz="1300" dirty="0"/>
          </a:p>
        </p:txBody>
      </p:sp>
      <p:sp>
        <p:nvSpPr>
          <p:cNvPr id="10" name="Text 8"/>
          <p:cNvSpPr/>
          <p:nvPr/>
        </p:nvSpPr>
        <p:spPr>
          <a:xfrm>
            <a:off x="457200" y="3383280"/>
            <a:ext cx="8229600" cy="777240"/>
          </a:xfrm>
          <a:prstGeom prst="rect">
            <a:avLst/>
          </a:prstGeom>
          <a:noFill/>
          <a:ln/>
        </p:spPr>
        <p:txBody>
          <a:bodyPr wrap="square" lIns="0" tIns="0" rIns="0" bIns="0" rtlCol="0" anchor="t"/>
          <a:lstStyle/>
          <a:p>
            <a:pPr indent="0" marL="0">
              <a:buNone/>
            </a:pPr>
            <a:r>
              <a:rPr lang="en-US" sz="900" dirty="0">
                <a:solidFill>
                  <a:srgbClr val="FFFFFF"/>
                </a:solidFill>
                <a:latin typeface="Arial" pitchFamily="34" charset="0"/>
                <a:ea typeface="Arial" pitchFamily="34" charset="-122"/>
                <a:cs typeface="Arial" pitchFamily="34" charset="-120"/>
              </a:rPr>
              <a:t>Independent, plain-language explainer prepared by AI Housers (Houser Technologies LLC). Not legal, compliance, or financial advice; not affiliated with HUD, USDA, Congress, or any agency. Every fact traces to a primary or authoritative source; confirm against the enacted text and official agency guidance before acting.</a:t>
            </a:r>
            <a:endParaRPr lang="en-US" sz="900" dirty="0"/>
          </a:p>
        </p:txBody>
      </p:sp>
      <p:sp>
        <p:nvSpPr>
          <p:cNvPr id="11" name="Text 9"/>
          <p:cNvSpPr/>
          <p:nvPr/>
        </p:nvSpPr>
        <p:spPr>
          <a:xfrm>
            <a:off x="457200" y="4224528"/>
            <a:ext cx="8229600" cy="274320"/>
          </a:xfrm>
          <a:prstGeom prst="rect">
            <a:avLst/>
          </a:prstGeom>
          <a:noFill/>
          <a:ln/>
        </p:spPr>
        <p:txBody>
          <a:bodyPr wrap="square" lIns="0" tIns="0" rIns="0" bIns="0" rtlCol="0" anchor="t"/>
          <a:lstStyle/>
          <a:p>
            <a:pPr indent="0" marL="0">
              <a:buNone/>
            </a:pPr>
            <a:r>
              <a:rPr lang="en-US" sz="900" dirty="0">
                <a:solidFill>
                  <a:srgbClr val="5DADE2"/>
                </a:solidFill>
                <a:latin typeface="Arial" pitchFamily="34" charset="0"/>
                <a:ea typeface="Arial" pitchFamily="34" charset="-122"/>
                <a:cs typeface="Arial" pitchFamily="34" charset="-120"/>
              </a:rPr>
              <a:t>Prepared from aihousers.com/road-to-housing · content reviewed August 29, 2026</a:t>
            </a:r>
            <a:endParaRPr lang="en-US" sz="900" dirty="0"/>
          </a:p>
        </p:txBody>
      </p:sp>
      <p:sp>
        <p:nvSpPr>
          <p:cNvPr id="12" name="Text 10"/>
          <p:cNvSpPr/>
          <p:nvPr/>
        </p:nvSpPr>
        <p:spPr>
          <a:xfrm>
            <a:off x="457200" y="4498848"/>
            <a:ext cx="8229600" cy="274320"/>
          </a:xfrm>
          <a:prstGeom prst="rect">
            <a:avLst/>
          </a:prstGeom>
          <a:noFill/>
          <a:ln/>
        </p:spPr>
        <p:txBody>
          <a:bodyPr wrap="square" lIns="0" tIns="0" rIns="0" bIns="0" rtlCol="0" anchor="t"/>
          <a:lstStyle/>
          <a:p>
            <a:pPr indent="0" marL="0">
              <a:buNone/>
            </a:pPr>
            <a:r>
              <a:rPr lang="en-US" sz="900" dirty="0">
                <a:solidFill>
                  <a:srgbClr val="FFFFFF"/>
                </a:solidFill>
                <a:latin typeface="Arial" pitchFamily="34" charset="0"/>
                <a:ea typeface="Arial" pitchFamily="34" charset="-122"/>
                <a:cs typeface="Arial" pitchFamily="34" charset="-120"/>
              </a:rPr>
              <a:t>Reuse freely, including with your own logo, with attribution to AI Housers — aihousers.com/road-to-housing (CC BY 4.0).</a:t>
            </a:r>
            <a:endParaRPr lang="en-US" sz="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The one thing to know</a:t>
            </a:r>
            <a:endParaRPr lang="en-US" sz="2600" dirty="0"/>
          </a:p>
        </p:txBody>
      </p:sp>
      <p:sp>
        <p:nvSpPr>
          <p:cNvPr id="3" name="Shape 1"/>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4" name="Shape 2"/>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5" name="Shape 3"/>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6" name="Shape 4"/>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7" name="Shape 5"/>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8" name="Text 6"/>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9" name="Text 7"/>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2</a:t>
            </a:r>
            <a:endParaRPr lang="en-US" sz="900" dirty="0"/>
          </a:p>
        </p:txBody>
      </p:sp>
      <p:sp>
        <p:nvSpPr>
          <p:cNvPr id="10" name="Shape 8"/>
          <p:cNvSpPr/>
          <p:nvPr/>
        </p:nvSpPr>
        <p:spPr>
          <a:xfrm>
            <a:off x="457200" y="1188720"/>
            <a:ext cx="8229600" cy="2468880"/>
          </a:xfrm>
          <a:prstGeom prst="roundRect">
            <a:avLst>
              <a:gd name="adj" fmla="val 2963"/>
            </a:avLst>
          </a:prstGeom>
          <a:solidFill>
            <a:srgbClr val="EFF2F6"/>
          </a:solidFill>
          <a:ln w="12700">
            <a:solidFill>
              <a:srgbClr val="EFF2F6"/>
            </a:solidFill>
            <a:prstDash val="solid"/>
          </a:ln>
        </p:spPr>
      </p:sp>
      <p:sp>
        <p:nvSpPr>
          <p:cNvPr id="11" name="Shape 9"/>
          <p:cNvSpPr/>
          <p:nvPr/>
        </p:nvSpPr>
        <p:spPr>
          <a:xfrm>
            <a:off x="777240" y="1554480"/>
            <a:ext cx="201168" cy="140818"/>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777240" y="1783080"/>
            <a:ext cx="7589520" cy="1737360"/>
          </a:xfrm>
          <a:prstGeom prst="rect">
            <a:avLst/>
          </a:prstGeom>
          <a:noFill/>
          <a:ln/>
        </p:spPr>
        <p:txBody>
          <a:bodyPr wrap="square" lIns="0" tIns="0" rIns="0" bIns="0" rtlCol="0" anchor="t"/>
          <a:lstStyle/>
          <a:p>
            <a:pPr indent="0" marL="0">
              <a:buNone/>
            </a:pPr>
            <a:r>
              <a:rPr lang="en-US" sz="2200" b="1" dirty="0">
                <a:solidFill>
                  <a:srgbClr val="154360"/>
                </a:solidFill>
                <a:latin typeface="Arial" pitchFamily="34" charset="0"/>
                <a:ea typeface="Arial" pitchFamily="34" charset="-122"/>
                <a:cs typeface="Arial" pitchFamily="34" charset="-120"/>
              </a:rPr>
              <a:t>Section 501 permanently authorizes HOME and changes homeownership limits, CHDO rules, inspections, Section 3, and NEPA for HOME — most of it effective now, with two HUD rules due by July 11, 2027.</a:t>
            </a:r>
            <a:endParaRPr lang="en-US" sz="2200" dirty="0"/>
          </a:p>
        </p:txBody>
      </p:sp>
      <p:sp>
        <p:nvSpPr>
          <p:cNvPr id="13" name="Text 11"/>
          <p:cNvSpPr/>
          <p:nvPr/>
        </p:nvSpPr>
        <p:spPr>
          <a:xfrm>
            <a:off x="457200" y="3840480"/>
            <a:ext cx="8229600" cy="457200"/>
          </a:xfrm>
          <a:prstGeom prst="rect">
            <a:avLst/>
          </a:prstGeom>
          <a:noFill/>
          <a:ln/>
        </p:spPr>
        <p:txBody>
          <a:bodyPr wrap="square" lIns="0" tIns="0" rIns="0" bIns="0" rtlCol="0" anchor="t"/>
          <a:lstStyle/>
          <a:p>
            <a:pPr indent="0" marL="0">
              <a:buNone/>
            </a:pPr>
            <a:r>
              <a:rPr lang="en-US" sz="1300" i="1" dirty="0">
                <a:solidFill>
                  <a:srgbClr val="4B5563"/>
                </a:solidFill>
                <a:latin typeface="Arial" pitchFamily="34" charset="0"/>
                <a:ea typeface="Arial" pitchFamily="34" charset="-122"/>
                <a:cs typeface="Arial" pitchFamily="34" charset="-120"/>
              </a:rPr>
              <a:t>HOME is reauthorized and rewritten; LIHTC and the Housing Trust Fund are untouched.</a:t>
            </a:r>
            <a:endParaRPr lang="en-US" sz="13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the Act is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H.R. 6644 (119th Congress) · Public Law 119-101</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3</a:t>
            </a:r>
            <a:endParaRPr lang="en-US" sz="900" dirty="0"/>
          </a:p>
        </p:txBody>
      </p:sp>
      <p:sp>
        <p:nvSpPr>
          <p:cNvPr id="11" name="Shape 9"/>
          <p:cNvSpPr/>
          <p:nvPr/>
        </p:nvSpPr>
        <p:spPr>
          <a:xfrm>
            <a:off x="457200" y="1143000"/>
            <a:ext cx="4023360" cy="1389888"/>
          </a:xfrm>
          <a:prstGeom prst="roundRect">
            <a:avLst>
              <a:gd name="adj" fmla="val 5263"/>
            </a:avLst>
          </a:prstGeom>
          <a:solidFill>
            <a:srgbClr val="EFF2F6"/>
          </a:solidFill>
          <a:ln w="12700">
            <a:solidFill>
              <a:srgbClr val="EFF2F6"/>
            </a:solidFill>
            <a:prstDash val="solid"/>
          </a:ln>
        </p:spPr>
      </p:sp>
      <p:sp>
        <p:nvSpPr>
          <p:cNvPr id="12" name="Shape 10"/>
          <p:cNvSpPr/>
          <p:nvPr/>
        </p:nvSpPr>
        <p:spPr>
          <a:xfrm>
            <a:off x="685800" y="1344168"/>
            <a:ext cx="146304" cy="102413"/>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960120" y="1280160"/>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12 / 60</a:t>
            </a:r>
            <a:endParaRPr lang="en-US" sz="4000" dirty="0"/>
          </a:p>
        </p:txBody>
      </p:sp>
      <p:sp>
        <p:nvSpPr>
          <p:cNvPr id="14" name="Text 12"/>
          <p:cNvSpPr/>
          <p:nvPr/>
        </p:nvSpPr>
        <p:spPr>
          <a:xfrm>
            <a:off x="685800" y="1874520"/>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TITLES / SECTIONS</a:t>
            </a:r>
            <a:endParaRPr lang="en-US" sz="900" dirty="0"/>
          </a:p>
        </p:txBody>
      </p:sp>
      <p:sp>
        <p:nvSpPr>
          <p:cNvPr id="15" name="Text 13"/>
          <p:cNvSpPr/>
          <p:nvPr/>
        </p:nvSpPr>
        <p:spPr>
          <a:xfrm>
            <a:off x="685800" y="2093976"/>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Sec. 1 plus Secs. 101–1202 in the enrolled text</a:t>
            </a:r>
            <a:endParaRPr lang="en-US" sz="1000" dirty="0"/>
          </a:p>
        </p:txBody>
      </p:sp>
      <p:sp>
        <p:nvSpPr>
          <p:cNvPr id="16" name="Shape 14"/>
          <p:cNvSpPr/>
          <p:nvPr/>
        </p:nvSpPr>
        <p:spPr>
          <a:xfrm>
            <a:off x="4663440" y="1143000"/>
            <a:ext cx="4023360" cy="1389888"/>
          </a:xfrm>
          <a:prstGeom prst="roundRect">
            <a:avLst>
              <a:gd name="adj" fmla="val 5263"/>
            </a:avLst>
          </a:prstGeom>
          <a:solidFill>
            <a:srgbClr val="EFF2F6"/>
          </a:solidFill>
          <a:ln w="12700">
            <a:solidFill>
              <a:srgbClr val="EFF2F6"/>
            </a:solidFill>
            <a:prstDash val="solid"/>
          </a:ln>
        </p:spPr>
      </p:sp>
      <p:sp>
        <p:nvSpPr>
          <p:cNvPr id="17" name="Shape 15"/>
          <p:cNvSpPr/>
          <p:nvPr/>
        </p:nvSpPr>
        <p:spPr>
          <a:xfrm>
            <a:off x="4892040" y="1344168"/>
            <a:ext cx="146304" cy="102413"/>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5166360" y="1280160"/>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119-101</a:t>
            </a:r>
            <a:endParaRPr lang="en-US" sz="4000" dirty="0"/>
          </a:p>
        </p:txBody>
      </p:sp>
      <p:sp>
        <p:nvSpPr>
          <p:cNvPr id="19" name="Text 17"/>
          <p:cNvSpPr/>
          <p:nvPr/>
        </p:nvSpPr>
        <p:spPr>
          <a:xfrm>
            <a:off x="4892040" y="1874520"/>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PUBLIC LAW</a:t>
            </a:r>
            <a:endParaRPr lang="en-US" sz="900" dirty="0"/>
          </a:p>
        </p:txBody>
      </p:sp>
      <p:sp>
        <p:nvSpPr>
          <p:cNvPr id="20" name="Text 18"/>
          <p:cNvSpPr/>
          <p:nvPr/>
        </p:nvSpPr>
        <p:spPr>
          <a:xfrm>
            <a:off x="4892040" y="2093976"/>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Became law without the President’s signature, July 11, 2026</a:t>
            </a:r>
            <a:endParaRPr lang="en-US" sz="1000" dirty="0"/>
          </a:p>
        </p:txBody>
      </p:sp>
      <p:sp>
        <p:nvSpPr>
          <p:cNvPr id="21" name="Shape 19"/>
          <p:cNvSpPr/>
          <p:nvPr/>
        </p:nvSpPr>
        <p:spPr>
          <a:xfrm>
            <a:off x="457200" y="2715768"/>
            <a:ext cx="4023360" cy="1389888"/>
          </a:xfrm>
          <a:prstGeom prst="roundRect">
            <a:avLst>
              <a:gd name="adj" fmla="val 5263"/>
            </a:avLst>
          </a:prstGeom>
          <a:solidFill>
            <a:srgbClr val="EFF2F6"/>
          </a:solidFill>
          <a:ln w="12700">
            <a:solidFill>
              <a:srgbClr val="EFF2F6"/>
            </a:solidFill>
            <a:prstDash val="solid"/>
          </a:ln>
        </p:spPr>
      </p:sp>
      <p:sp>
        <p:nvSpPr>
          <p:cNvPr id="22" name="Shape 20"/>
          <p:cNvSpPr/>
          <p:nvPr/>
        </p:nvSpPr>
        <p:spPr>
          <a:xfrm>
            <a:off x="685800" y="2916936"/>
            <a:ext cx="146304" cy="102413"/>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960120" y="2852928"/>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350 homes</a:t>
            </a:r>
            <a:endParaRPr lang="en-US" sz="4000" dirty="0"/>
          </a:p>
        </p:txBody>
      </p:sp>
      <p:sp>
        <p:nvSpPr>
          <p:cNvPr id="24" name="Text 22"/>
          <p:cNvSpPr/>
          <p:nvPr/>
        </p:nvSpPr>
        <p:spPr>
          <a:xfrm>
            <a:off x="685800" y="3447288"/>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INSTITUTIONAL-INVESTOR THRESHOLD</a:t>
            </a:r>
            <a:endParaRPr lang="en-US" sz="900" dirty="0"/>
          </a:p>
        </p:txBody>
      </p:sp>
      <p:sp>
        <p:nvSpPr>
          <p:cNvPr id="25" name="Text 23"/>
          <p:cNvSpPr/>
          <p:nvPr/>
        </p:nvSpPr>
        <p:spPr>
          <a:xfrm>
            <a:off x="685800" y="3666744"/>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Sec. 1001 purchase ban applies to investors controlling 350+ single-family homes</a:t>
            </a:r>
            <a:endParaRPr lang="en-US" sz="1000" dirty="0"/>
          </a:p>
        </p:txBody>
      </p:sp>
      <p:sp>
        <p:nvSpPr>
          <p:cNvPr id="26" name="Shape 24"/>
          <p:cNvSpPr/>
          <p:nvPr/>
        </p:nvSpPr>
        <p:spPr>
          <a:xfrm>
            <a:off x="4663440" y="2715768"/>
            <a:ext cx="4023360" cy="1389888"/>
          </a:xfrm>
          <a:prstGeom prst="roundRect">
            <a:avLst>
              <a:gd name="adj" fmla="val 5263"/>
            </a:avLst>
          </a:prstGeom>
          <a:solidFill>
            <a:srgbClr val="EFF2F6"/>
          </a:solidFill>
          <a:ln w="12700">
            <a:solidFill>
              <a:srgbClr val="EFF2F6"/>
            </a:solidFill>
            <a:prstDash val="solid"/>
          </a:ln>
        </p:spPr>
      </p:sp>
      <p:sp>
        <p:nvSpPr>
          <p:cNvPr id="27" name="Shape 25"/>
          <p:cNvSpPr/>
          <p:nvPr/>
        </p:nvSpPr>
        <p:spPr>
          <a:xfrm>
            <a:off x="4892040" y="2916936"/>
            <a:ext cx="146304" cy="102413"/>
          </a:xfrm>
          <a:prstGeom prst="roundRect">
            <a:avLst>
              <a:gd name="adj" fmla="val 14286"/>
            </a:avLst>
          </a:prstGeom>
          <a:solidFill>
            <a:srgbClr val="D98E2B"/>
          </a:solidFill>
          <a:ln w="12700">
            <a:solidFill>
              <a:srgbClr val="D98E2B"/>
            </a:solidFill>
            <a:prstDash val="solid"/>
          </a:ln>
        </p:spPr>
      </p:sp>
      <p:sp>
        <p:nvSpPr>
          <p:cNvPr id="28" name="Text 26"/>
          <p:cNvSpPr/>
          <p:nvPr/>
        </p:nvSpPr>
        <p:spPr>
          <a:xfrm>
            <a:off x="5166360" y="2852928"/>
            <a:ext cx="3291840" cy="548640"/>
          </a:xfrm>
          <a:prstGeom prst="rect">
            <a:avLst/>
          </a:prstGeom>
          <a:noFill/>
          <a:ln/>
        </p:spPr>
        <p:txBody>
          <a:bodyPr wrap="square" lIns="0" tIns="0" rIns="0" bIns="0" rtlCol="0" anchor="ctr"/>
          <a:lstStyle/>
          <a:p>
            <a:pPr indent="0" marL="0">
              <a:buNone/>
            </a:pPr>
            <a:r>
              <a:rPr lang="en-US" sz="3900" b="1" dirty="0">
                <a:solidFill>
                  <a:srgbClr val="154360"/>
                </a:solidFill>
                <a:latin typeface="Arial" pitchFamily="34" charset="0"/>
                <a:ea typeface="Arial" pitchFamily="34" charset="-122"/>
                <a:cs typeface="Arial" pitchFamily="34" charset="-120"/>
              </a:rPr>
              <a:t>Jan 7, 2027</a:t>
            </a:r>
            <a:endParaRPr lang="en-US" sz="3900" dirty="0"/>
          </a:p>
        </p:txBody>
      </p:sp>
      <p:sp>
        <p:nvSpPr>
          <p:cNvPr id="29" name="Text 27"/>
          <p:cNvSpPr/>
          <p:nvPr/>
        </p:nvSpPr>
        <p:spPr>
          <a:xfrm>
            <a:off x="4892040" y="3447288"/>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FIRST BIG DEADLINE CLUSTER</a:t>
            </a:r>
            <a:endParaRPr lang="en-US" sz="900" dirty="0"/>
          </a:p>
        </p:txBody>
      </p:sp>
      <p:sp>
        <p:nvSpPr>
          <p:cNvPr id="30" name="Text 28"/>
          <p:cNvSpPr/>
          <p:nvPr/>
        </p:nvSpPr>
        <p:spPr>
          <a:xfrm>
            <a:off x="4892040" y="3666744"/>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180 days after enactment — investor ban takes effect; several HUD/USDA deliverables due</a:t>
            </a:r>
            <a:endParaRPr lang="en-US" sz="1000" dirty="0"/>
          </a:p>
        </p:txBody>
      </p:sp>
      <p:sp>
        <p:nvSpPr>
          <p:cNvPr id="31" name="Text 29"/>
          <p:cNvSpPr/>
          <p:nvPr/>
        </p:nvSpPr>
        <p:spPr>
          <a:xfrm>
            <a:off x="457200" y="4288536"/>
            <a:ext cx="8229600" cy="50292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Became law without the President’s signature on July 11, 2026.</a:t>
            </a:r>
            <a:endParaRPr lang="en-US" sz="1300" dirty="0"/>
          </a:p>
          <a:p>
            <a:pPr indent="0" marL="0">
              <a:buNone/>
            </a:pPr>
            <a:r>
              <a:rPr lang="en-US" sz="1100" dirty="0">
                <a:solidFill>
                  <a:srgbClr val="4B5563"/>
                </a:solidFill>
                <a:latin typeface="Arial" pitchFamily="34" charset="0"/>
                <a:ea typeface="Arial" pitchFamily="34" charset="-122"/>
                <a:cs typeface="Arial" pitchFamily="34" charset="-120"/>
              </a:rPr>
              <a:t>21st Century ROAD to Housing Act — 12 titles, 60 sections.</a:t>
            </a:r>
            <a:endParaRPr lang="en-US" sz="13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How it became law</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Roll-call votes on H.R. 6644 and the date it took effect</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4</a:t>
            </a:r>
            <a:endParaRPr lang="en-US" sz="900" dirty="0"/>
          </a:p>
        </p:txBody>
      </p:sp>
      <p:sp>
        <p:nvSpPr>
          <p:cNvPr id="11" name="Shape 9"/>
          <p:cNvSpPr/>
          <p:nvPr/>
        </p:nvSpPr>
        <p:spPr>
          <a:xfrm>
            <a:off x="1463040" y="2788920"/>
            <a:ext cx="6217920" cy="0"/>
          </a:xfrm>
          <a:prstGeom prst="line">
            <a:avLst/>
          </a:prstGeom>
          <a:noFill/>
          <a:ln w="19050">
            <a:solidFill>
              <a:srgbClr val="DDE3EA"/>
            </a:solidFill>
            <a:prstDash val="solid"/>
          </a:ln>
        </p:spPr>
      </p:sp>
      <p:sp>
        <p:nvSpPr>
          <p:cNvPr id="12" name="Shape 10"/>
          <p:cNvSpPr/>
          <p:nvPr/>
        </p:nvSpPr>
        <p:spPr>
          <a:xfrm>
            <a:off x="1371600" y="2697480"/>
            <a:ext cx="182880" cy="182880"/>
          </a:xfrm>
          <a:prstGeom prst="ellipse">
            <a:avLst/>
          </a:prstGeom>
          <a:solidFill>
            <a:srgbClr val="1B4F72"/>
          </a:solidFill>
          <a:ln w="19050">
            <a:solidFill>
              <a:srgbClr val="FFFFFF"/>
            </a:solidFill>
            <a:prstDash val="solid"/>
          </a:ln>
        </p:spPr>
      </p:sp>
      <p:sp>
        <p:nvSpPr>
          <p:cNvPr id="13" name="Text 11"/>
          <p:cNvSpPr/>
          <p:nvPr/>
        </p:nvSpPr>
        <p:spPr>
          <a:xfrm>
            <a:off x="457200"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Feb 9,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passes</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390–9</a:t>
            </a:r>
            <a:endParaRPr lang="en-US" sz="1200" dirty="0"/>
          </a:p>
        </p:txBody>
      </p:sp>
      <p:sp>
        <p:nvSpPr>
          <p:cNvPr id="14" name="Shape 12"/>
          <p:cNvSpPr/>
          <p:nvPr/>
        </p:nvSpPr>
        <p:spPr>
          <a:xfrm>
            <a:off x="1463040" y="2514600"/>
            <a:ext cx="0" cy="182880"/>
          </a:xfrm>
          <a:prstGeom prst="line">
            <a:avLst/>
          </a:prstGeom>
          <a:noFill/>
          <a:ln w="12700">
            <a:solidFill>
              <a:srgbClr val="DDE3EA"/>
            </a:solidFill>
            <a:prstDash val="solid"/>
          </a:ln>
        </p:spPr>
      </p:sp>
      <p:sp>
        <p:nvSpPr>
          <p:cNvPr id="15" name="Shape 13"/>
          <p:cNvSpPr/>
          <p:nvPr/>
        </p:nvSpPr>
        <p:spPr>
          <a:xfrm>
            <a:off x="2615184" y="2697480"/>
            <a:ext cx="182880" cy="182880"/>
          </a:xfrm>
          <a:prstGeom prst="ellipse">
            <a:avLst/>
          </a:prstGeom>
          <a:solidFill>
            <a:srgbClr val="1B4F72"/>
          </a:solidFill>
          <a:ln w="19050">
            <a:solidFill>
              <a:srgbClr val="FFFFFF"/>
            </a:solidFill>
            <a:prstDash val="solid"/>
          </a:ln>
        </p:spPr>
      </p:sp>
      <p:sp>
        <p:nvSpPr>
          <p:cNvPr id="16" name="Text 14"/>
          <p:cNvSpPr/>
          <p:nvPr/>
        </p:nvSpPr>
        <p:spPr>
          <a:xfrm>
            <a:off x="1700784"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Mar 12,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Senate passes</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89–10</a:t>
            </a:r>
            <a:endParaRPr lang="en-US" sz="1200" dirty="0"/>
          </a:p>
        </p:txBody>
      </p:sp>
      <p:sp>
        <p:nvSpPr>
          <p:cNvPr id="17" name="Shape 15"/>
          <p:cNvSpPr/>
          <p:nvPr/>
        </p:nvSpPr>
        <p:spPr>
          <a:xfrm>
            <a:off x="2706624" y="2880360"/>
            <a:ext cx="0" cy="182880"/>
          </a:xfrm>
          <a:prstGeom prst="line">
            <a:avLst/>
          </a:prstGeom>
          <a:noFill/>
          <a:ln w="12700">
            <a:solidFill>
              <a:srgbClr val="DDE3EA"/>
            </a:solidFill>
            <a:prstDash val="solid"/>
          </a:ln>
        </p:spPr>
      </p:sp>
      <p:sp>
        <p:nvSpPr>
          <p:cNvPr id="18" name="Shape 16"/>
          <p:cNvSpPr/>
          <p:nvPr/>
        </p:nvSpPr>
        <p:spPr>
          <a:xfrm>
            <a:off x="3858768" y="2697480"/>
            <a:ext cx="182880" cy="182880"/>
          </a:xfrm>
          <a:prstGeom prst="ellipse">
            <a:avLst/>
          </a:prstGeom>
          <a:solidFill>
            <a:srgbClr val="1B4F72"/>
          </a:solidFill>
          <a:ln w="19050">
            <a:solidFill>
              <a:srgbClr val="FFFFFF"/>
            </a:solidFill>
            <a:prstDash val="solid"/>
          </a:ln>
        </p:spPr>
      </p:sp>
      <p:sp>
        <p:nvSpPr>
          <p:cNvPr id="19" name="Text 17"/>
          <p:cNvSpPr/>
          <p:nvPr/>
        </p:nvSpPr>
        <p:spPr>
          <a:xfrm>
            <a:off x="2944368"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May 20,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concurs, amended</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396–13</a:t>
            </a:r>
            <a:endParaRPr lang="en-US" sz="1200" dirty="0"/>
          </a:p>
        </p:txBody>
      </p:sp>
      <p:sp>
        <p:nvSpPr>
          <p:cNvPr id="20" name="Shape 18"/>
          <p:cNvSpPr/>
          <p:nvPr/>
        </p:nvSpPr>
        <p:spPr>
          <a:xfrm>
            <a:off x="3950208" y="2514600"/>
            <a:ext cx="0" cy="182880"/>
          </a:xfrm>
          <a:prstGeom prst="line">
            <a:avLst/>
          </a:prstGeom>
          <a:noFill/>
          <a:ln w="12700">
            <a:solidFill>
              <a:srgbClr val="DDE3EA"/>
            </a:solidFill>
            <a:prstDash val="solid"/>
          </a:ln>
        </p:spPr>
      </p:sp>
      <p:sp>
        <p:nvSpPr>
          <p:cNvPr id="21" name="Shape 19"/>
          <p:cNvSpPr/>
          <p:nvPr/>
        </p:nvSpPr>
        <p:spPr>
          <a:xfrm>
            <a:off x="5102352" y="2697480"/>
            <a:ext cx="182880" cy="182880"/>
          </a:xfrm>
          <a:prstGeom prst="ellipse">
            <a:avLst/>
          </a:prstGeom>
          <a:solidFill>
            <a:srgbClr val="1B4F72"/>
          </a:solidFill>
          <a:ln w="19050">
            <a:solidFill>
              <a:srgbClr val="FFFFFF"/>
            </a:solidFill>
            <a:prstDash val="solid"/>
          </a:ln>
        </p:spPr>
      </p:sp>
      <p:sp>
        <p:nvSpPr>
          <p:cNvPr id="22" name="Text 20"/>
          <p:cNvSpPr/>
          <p:nvPr/>
        </p:nvSpPr>
        <p:spPr>
          <a:xfrm>
            <a:off x="4187952"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Jun 22,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Senate concurs, amended</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85–5</a:t>
            </a:r>
            <a:endParaRPr lang="en-US" sz="1200" dirty="0"/>
          </a:p>
        </p:txBody>
      </p:sp>
      <p:sp>
        <p:nvSpPr>
          <p:cNvPr id="23" name="Shape 21"/>
          <p:cNvSpPr/>
          <p:nvPr/>
        </p:nvSpPr>
        <p:spPr>
          <a:xfrm>
            <a:off x="5193792" y="2880360"/>
            <a:ext cx="0" cy="182880"/>
          </a:xfrm>
          <a:prstGeom prst="line">
            <a:avLst/>
          </a:prstGeom>
          <a:noFill/>
          <a:ln w="12700">
            <a:solidFill>
              <a:srgbClr val="DDE3EA"/>
            </a:solidFill>
            <a:prstDash val="solid"/>
          </a:ln>
        </p:spPr>
      </p:sp>
      <p:sp>
        <p:nvSpPr>
          <p:cNvPr id="24" name="Shape 22"/>
          <p:cNvSpPr/>
          <p:nvPr/>
        </p:nvSpPr>
        <p:spPr>
          <a:xfrm>
            <a:off x="6345936" y="2697480"/>
            <a:ext cx="182880" cy="182880"/>
          </a:xfrm>
          <a:prstGeom prst="ellipse">
            <a:avLst/>
          </a:prstGeom>
          <a:solidFill>
            <a:srgbClr val="1B4F72"/>
          </a:solidFill>
          <a:ln w="19050">
            <a:solidFill>
              <a:srgbClr val="FFFFFF"/>
            </a:solidFill>
            <a:prstDash val="solid"/>
          </a:ln>
        </p:spPr>
      </p:sp>
      <p:sp>
        <p:nvSpPr>
          <p:cNvPr id="25" name="Text 23"/>
          <p:cNvSpPr/>
          <p:nvPr/>
        </p:nvSpPr>
        <p:spPr>
          <a:xfrm>
            <a:off x="5431536"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Jun 23,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clears the bill</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358–32</a:t>
            </a:r>
            <a:endParaRPr lang="en-US" sz="1200" dirty="0"/>
          </a:p>
        </p:txBody>
      </p:sp>
      <p:sp>
        <p:nvSpPr>
          <p:cNvPr id="26" name="Shape 24"/>
          <p:cNvSpPr/>
          <p:nvPr/>
        </p:nvSpPr>
        <p:spPr>
          <a:xfrm>
            <a:off x="6437376" y="2514600"/>
            <a:ext cx="0" cy="182880"/>
          </a:xfrm>
          <a:prstGeom prst="line">
            <a:avLst/>
          </a:prstGeom>
          <a:noFill/>
          <a:ln w="12700">
            <a:solidFill>
              <a:srgbClr val="DDE3EA"/>
            </a:solidFill>
            <a:prstDash val="solid"/>
          </a:ln>
        </p:spPr>
      </p:sp>
      <p:sp>
        <p:nvSpPr>
          <p:cNvPr id="27" name="Shape 25"/>
          <p:cNvSpPr/>
          <p:nvPr/>
        </p:nvSpPr>
        <p:spPr>
          <a:xfrm>
            <a:off x="7562088" y="2670048"/>
            <a:ext cx="237744" cy="237744"/>
          </a:xfrm>
          <a:prstGeom prst="ellipse">
            <a:avLst/>
          </a:prstGeom>
          <a:solidFill>
            <a:srgbClr val="D98E2B"/>
          </a:solidFill>
          <a:ln w="19050">
            <a:solidFill>
              <a:srgbClr val="FFFFFF"/>
            </a:solidFill>
            <a:prstDash val="solid"/>
          </a:ln>
        </p:spPr>
      </p:sp>
      <p:sp>
        <p:nvSpPr>
          <p:cNvPr id="28" name="Text 26"/>
          <p:cNvSpPr/>
          <p:nvPr/>
        </p:nvSpPr>
        <p:spPr>
          <a:xfrm>
            <a:off x="6675120"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Jul 11,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Became law (no signature)</a:t>
            </a:r>
            <a:endParaRPr lang="en-US" sz="1200" dirty="0"/>
          </a:p>
        </p:txBody>
      </p:sp>
      <p:sp>
        <p:nvSpPr>
          <p:cNvPr id="29" name="Shape 27"/>
          <p:cNvSpPr/>
          <p:nvPr/>
        </p:nvSpPr>
        <p:spPr>
          <a:xfrm>
            <a:off x="7680960" y="2907792"/>
            <a:ext cx="0" cy="155448"/>
          </a:xfrm>
          <a:prstGeom prst="line">
            <a:avLst/>
          </a:prstGeom>
          <a:noFill/>
          <a:ln w="12700">
            <a:solidFill>
              <a:srgbClr val="DDE3EA"/>
            </a:solidFill>
            <a:prstDash val="solid"/>
          </a:ln>
        </p:spPr>
      </p:sp>
      <p:sp>
        <p:nvSpPr>
          <p:cNvPr id="30" name="Text 28"/>
          <p:cNvSpPr/>
          <p:nvPr/>
        </p:nvSpPr>
        <p:spPr>
          <a:xfrm>
            <a:off x="457200" y="4069080"/>
            <a:ext cx="8229600" cy="457200"/>
          </a:xfrm>
          <a:prstGeom prst="rect">
            <a:avLst/>
          </a:prstGeom>
          <a:noFill/>
          <a:ln/>
        </p:spPr>
        <p:txBody>
          <a:bodyPr wrap="square" lIns="0" tIns="0" rIns="0" bIns="0" rtlCol="0" anchor="t"/>
          <a:lstStyle/>
          <a:p>
            <a:pPr indent="0" marL="0">
              <a:buNone/>
            </a:pPr>
            <a:r>
              <a:rPr lang="en-US" sz="1000" dirty="0">
                <a:solidFill>
                  <a:srgbClr val="4B5563"/>
                </a:solidFill>
                <a:latin typeface="Arial" pitchFamily="34" charset="0"/>
                <a:ea typeface="Arial" pitchFamily="34" charset="-122"/>
                <a:cs typeface="Arial" pitchFamily="34" charset="-120"/>
              </a:rPr>
              <a:t>Became law without the President’s signature. Congress cleared H.R. 6644 on June 23, 2026 and presented it to the President on June 29.</a:t>
            </a:r>
            <a:endParaRPr lang="en-US" sz="1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100" b="1" dirty="0">
                <a:solidFill>
                  <a:srgbClr val="154360"/>
                </a:solidFill>
                <a:latin typeface="Arial" pitchFamily="34" charset="0"/>
                <a:ea typeface="Arial" pitchFamily="34" charset="-122"/>
                <a:cs typeface="Arial" pitchFamily="34" charset="-120"/>
              </a:rPr>
              <a:t>What changes for State &amp; Local Housing Finance Agencies</a:t>
            </a:r>
            <a:endParaRPr lang="en-US" sz="21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(1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5</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501</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HOME Investment Partnerships Reauthorization and Reform Act</a:t>
            </a:r>
            <a:endParaRPr lang="en-US" sz="12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 top-to-bottom modernization of HOME, the block grant that states and larger localities use for affordable rental and homeownership housing. It permanently authorizes the program, raises the income and price limits for homeownership assistance, lets non-CDBG…</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202</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Whole-Home Repairs Act</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Authorizes a HUD pilot that funds states, localities, and Tribes ("implementing organizations") to run whole-home repair programs: grants to homeowners at or below 80 percent of AMI (or income-eligible for Medicaid, CHIP, SSI, SNAP, or TANF) and loans — which may be…</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208</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Innovation Fund</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Authorizes $200 million a year for FY2027–FY2031 for competitive HUD grants to metropolitan cities, urban counties, other local governments, and Tribes that can show an "objective improvement in housing supply growth" under a HUD methodology published for comment at…</a:t>
            </a:r>
            <a:endParaRPr lang="en-US" sz="11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100" b="1" dirty="0">
                <a:solidFill>
                  <a:srgbClr val="154360"/>
                </a:solidFill>
                <a:latin typeface="Arial" pitchFamily="34" charset="0"/>
                <a:ea typeface="Arial" pitchFamily="34" charset="-122"/>
                <a:cs typeface="Arial" pitchFamily="34" charset="-120"/>
              </a:rPr>
              <a:t>What changes for State &amp; Local Housing Finance Agencies</a:t>
            </a:r>
            <a:endParaRPr lang="en-US" sz="21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(2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6</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209</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Accelerating Home Building Act</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Authorizes HUD grants to local governments, municipal membership organizations, and Tribes to select pre-reviewed designs — "pattern books" — for small mixed-income housing types of up to 25 units…</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210</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Revitalizing Empty Structures Into Desirable Environments (RESIDE) Act</a:t>
            </a:r>
            <a:endParaRPr lang="en-US" sz="12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Adds a new Section 227 to the HOME statute authorizing a FY2027–FY2031 pilot of competitive grants to HOME participating jurisdictions to convert vacant and abandoned commercial and industrial buildings — warehouses, factories, malls, hotels — into "attainable housing."</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211</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Housing Affordability Act</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Roughly quadruples the statutory per-unit mortgage limits for FHA’s multifamily insurance programs (Sections 207, 213, 220, 221(d)(4), 231, and 234) — for example, the Section 207 limits move from $38,025–$85,328 to $167,310–$375,443 — and switches annual indexing to…</a:t>
            </a:r>
            <a:endParaRPr lang="en-US"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100" b="1" dirty="0">
                <a:solidFill>
                  <a:srgbClr val="154360"/>
                </a:solidFill>
                <a:latin typeface="Arial" pitchFamily="34" charset="0"/>
                <a:ea typeface="Arial" pitchFamily="34" charset="-122"/>
                <a:cs typeface="Arial" pitchFamily="34" charset="-120"/>
              </a:rPr>
              <a:t>What changes for State &amp; Local Housing Finance Agencies</a:t>
            </a:r>
            <a:endParaRPr lang="en-US" sz="21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(3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7</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213</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Build Now Act</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Ties a slice of CDBG entitlement money to housing production. Starting with the third full fiscal year after enactment and running through FY2043, HUD computes each metropolitan city’s and urban county’s "housing growth improvement rate" — a normalized index: the last…</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105</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FHA Small-Dollar Mortgages</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Authorizes (but does not require) HUD, through the FHA Commissioner, to launch a pilot within one year to expand access to mortgages of $100,000 or less on one- to four-unit principal residences.</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303</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Property Improvement and Manufactured Housing Loan Modernization Act</a:t>
            </a:r>
            <a:endParaRPr lang="en-US" sz="12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Raises FHA Title I loan limits substantially: $75,000 for single-family (including manufactured home) improvement loans; $150,000 per structure and $37,500 per unit for multifamily improvements; $106,405 (single-section) and $195,322 (multi-section) for manufactured…</a:t>
            </a:r>
            <a:endParaRPr lang="en-US" sz="11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100" b="1" dirty="0">
                <a:solidFill>
                  <a:srgbClr val="154360"/>
                </a:solidFill>
                <a:latin typeface="Arial" pitchFamily="34" charset="0"/>
                <a:ea typeface="Arial" pitchFamily="34" charset="-122"/>
                <a:cs typeface="Arial" pitchFamily="34" charset="-120"/>
              </a:rPr>
              <a:t>What changes for State &amp; Local Housing Finance Agencies</a:t>
            </a:r>
            <a:endParaRPr lang="en-US" sz="21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(4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8</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304</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PRICE Act</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Codifies HUD’s PRICE program as new Section 123 of the Housing and Community Development Act, captioned "Preservation and Reinvestment for Community Enhancement" (HUD’s administrative name for the program does include "Initiative"): competitive grants, subject to…</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405</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Choice in Affordable Housing Act</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Streamlines Housing Choice Voucher inspections. A unit in a LIHTC, HOME-assisted, or USDA Rural Housing Service-assisted property that passed a physical inspection in the prior 12 months is deemed to meet HCV inspection requirements if the PHA can obtain the results…</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504</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Reforming Disaster Recovery Act</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Puts the long-running, ad hoc CDBG Disaster Recovery (CDBG-DR) program on a statutory footing — but only for three years. It spells out HUD’s disaster duties, creates a HUD Office of Disaster Management and Resiliency and a Long-Term Disaster Recovery Fund in the…</a:t>
            </a:r>
            <a:endParaRPr lang="en-US" sz="11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Also relevant</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More sections that touch state &amp; local housing finance agencies — full summaries and citations on the hub</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9</a:t>
            </a:r>
            <a:endParaRPr lang="en-US" sz="900" dirty="0"/>
          </a:p>
        </p:txBody>
      </p:sp>
      <p:sp>
        <p:nvSpPr>
          <p:cNvPr id="11" name="Shape 9"/>
          <p:cNvSpPr/>
          <p:nvPr/>
        </p:nvSpPr>
        <p:spPr>
          <a:xfrm>
            <a:off x="457200" y="1197864"/>
            <a:ext cx="109728" cy="76810"/>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658368" y="1143000"/>
            <a:ext cx="3730752" cy="6309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203  </a:t>
            </a:r>
            <a:pPr indent="0" marL="0">
              <a:buNone/>
            </a:pPr>
            <a:r>
              <a:rPr lang="en-US" sz="1100" b="1" dirty="0">
                <a:solidFill>
                  <a:srgbClr val="154360"/>
                </a:solidFill>
                <a:latin typeface="Arial" pitchFamily="34" charset="0"/>
                <a:ea typeface="Arial" pitchFamily="34" charset="-122"/>
                <a:cs typeface="Arial" pitchFamily="34" charset="-120"/>
              </a:rPr>
              <a:t>Community Investment and Prosperity Act</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Raises the outer ceiling on public welfare investments — the authority national banks and state member banks use…</a:t>
            </a:r>
            <a:endParaRPr lang="en-US" sz="1100" dirty="0"/>
          </a:p>
        </p:txBody>
      </p:sp>
      <p:sp>
        <p:nvSpPr>
          <p:cNvPr id="13" name="Shape 11"/>
          <p:cNvSpPr/>
          <p:nvPr/>
        </p:nvSpPr>
        <p:spPr>
          <a:xfrm>
            <a:off x="457200" y="1883664"/>
            <a:ext cx="109728" cy="76810"/>
          </a:xfrm>
          <a:prstGeom prst="roundRect">
            <a:avLst>
              <a:gd name="adj" fmla="val 14286"/>
            </a:avLst>
          </a:prstGeom>
          <a:solidFill>
            <a:srgbClr val="D98E2B"/>
          </a:solidFill>
          <a:ln w="12700">
            <a:solidFill>
              <a:srgbClr val="D98E2B"/>
            </a:solidFill>
            <a:prstDash val="solid"/>
          </a:ln>
        </p:spPr>
      </p:sp>
      <p:sp>
        <p:nvSpPr>
          <p:cNvPr id="14" name="Text 12"/>
          <p:cNvSpPr/>
          <p:nvPr/>
        </p:nvSpPr>
        <p:spPr>
          <a:xfrm>
            <a:off x="658368" y="1828800"/>
            <a:ext cx="3730752" cy="6309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301  </a:t>
            </a:r>
            <a:pPr indent="0" marL="0">
              <a:buNone/>
            </a:pPr>
            <a:r>
              <a:rPr lang="en-US" sz="1100" b="1" dirty="0">
                <a:solidFill>
                  <a:srgbClr val="154360"/>
                </a:solidFill>
                <a:latin typeface="Arial" pitchFamily="34" charset="0"/>
                <a:ea typeface="Arial" pitchFamily="34" charset="-122"/>
                <a:cs typeface="Arial" pitchFamily="34" charset="-120"/>
              </a:rPr>
              <a:t>Housing Supply Expansion Act</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Redefines "manufactured home" in the 1974 HUD Code statute as built "with or without a permanent chassis," and…</a:t>
            </a:r>
            <a:endParaRPr lang="en-US" sz="1100" dirty="0"/>
          </a:p>
        </p:txBody>
      </p:sp>
      <p:sp>
        <p:nvSpPr>
          <p:cNvPr id="15" name="Shape 13"/>
          <p:cNvSpPr/>
          <p:nvPr/>
        </p:nvSpPr>
        <p:spPr>
          <a:xfrm>
            <a:off x="457200" y="2569464"/>
            <a:ext cx="109728" cy="76810"/>
          </a:xfrm>
          <a:prstGeom prst="roundRect">
            <a:avLst>
              <a:gd name="adj" fmla="val 14286"/>
            </a:avLst>
          </a:prstGeom>
          <a:solidFill>
            <a:srgbClr val="D98E2B"/>
          </a:solidFill>
          <a:ln w="12700">
            <a:solidFill>
              <a:srgbClr val="D98E2B"/>
            </a:solidFill>
            <a:prstDash val="solid"/>
          </a:ln>
        </p:spPr>
      </p:sp>
      <p:sp>
        <p:nvSpPr>
          <p:cNvPr id="16" name="Text 14"/>
          <p:cNvSpPr/>
          <p:nvPr/>
        </p:nvSpPr>
        <p:spPr>
          <a:xfrm>
            <a:off x="658368" y="2514600"/>
            <a:ext cx="3730752" cy="6309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502  </a:t>
            </a:r>
            <a:pPr indent="0" marL="0">
              <a:buNone/>
            </a:pPr>
            <a:r>
              <a:rPr lang="en-US" sz="1100" b="1" dirty="0">
                <a:solidFill>
                  <a:srgbClr val="154360"/>
                </a:solidFill>
                <a:latin typeface="Arial" pitchFamily="34" charset="0"/>
                <a:ea typeface="Arial" pitchFamily="34" charset="-122"/>
                <a:cs typeface="Arial" pitchFamily="34" charset="-120"/>
              </a:rPr>
              <a:t>Rural Housing Service Reform Act</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A broad update of USDA Rural Housing Service programs. Its centerpiece permanently establishes the Housing…</a:t>
            </a:r>
            <a:endParaRPr lang="en-US" sz="1100" dirty="0"/>
          </a:p>
        </p:txBody>
      </p:sp>
      <p:sp>
        <p:nvSpPr>
          <p:cNvPr id="17" name="Shape 15"/>
          <p:cNvSpPr/>
          <p:nvPr/>
        </p:nvSpPr>
        <p:spPr>
          <a:xfrm>
            <a:off x="457200" y="3255264"/>
            <a:ext cx="109728" cy="76810"/>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58368" y="3200400"/>
            <a:ext cx="3730752" cy="6309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101  </a:t>
            </a:r>
            <a:pPr indent="0" marL="0">
              <a:buNone/>
            </a:pPr>
            <a:r>
              <a:rPr lang="en-US" sz="1100" b="1" dirty="0">
                <a:solidFill>
                  <a:srgbClr val="154360"/>
                </a:solidFill>
                <a:latin typeface="Arial" pitchFamily="34" charset="0"/>
                <a:ea typeface="Arial" pitchFamily="34" charset="-122"/>
                <a:cs typeface="Arial" pitchFamily="34" charset="-120"/>
              </a:rPr>
              <a:t>Reforms to Housing Counseling and Financial Literacy Programs</a:t>
            </a:r>
            <a:endParaRPr lang="en-US" sz="1100" dirty="0"/>
          </a:p>
        </p:txBody>
      </p:sp>
      <p:sp>
        <p:nvSpPr>
          <p:cNvPr id="19" name="Shape 17"/>
          <p:cNvSpPr/>
          <p:nvPr/>
        </p:nvSpPr>
        <p:spPr>
          <a:xfrm>
            <a:off x="457200" y="3941064"/>
            <a:ext cx="109728" cy="76810"/>
          </a:xfrm>
          <a:prstGeom prst="roundRect">
            <a:avLst>
              <a:gd name="adj" fmla="val 14286"/>
            </a:avLst>
          </a:prstGeom>
          <a:solidFill>
            <a:srgbClr val="D98E2B"/>
          </a:solidFill>
          <a:ln w="12700">
            <a:solidFill>
              <a:srgbClr val="D98E2B"/>
            </a:solidFill>
            <a:prstDash val="solid"/>
          </a:ln>
        </p:spPr>
      </p:sp>
      <p:sp>
        <p:nvSpPr>
          <p:cNvPr id="20" name="Text 18"/>
          <p:cNvSpPr/>
          <p:nvPr/>
        </p:nvSpPr>
        <p:spPr>
          <a:xfrm>
            <a:off x="658368" y="3886200"/>
            <a:ext cx="3730752" cy="6309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403  </a:t>
            </a:r>
            <a:pPr indent="0" marL="0">
              <a:buNone/>
            </a:pPr>
            <a:r>
              <a:rPr lang="en-US" sz="1100" b="1" dirty="0">
                <a:solidFill>
                  <a:srgbClr val="154360"/>
                </a:solidFill>
                <a:latin typeface="Arial" pitchFamily="34" charset="0"/>
                <a:ea typeface="Arial" pitchFamily="34" charset="-122"/>
                <a:cs typeface="Arial" pitchFamily="34" charset="-120"/>
              </a:rPr>
              <a:t>Appraisal Industry Improvement Act</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Modernizes appraiser rules on two fronts. For FHA: roster appraisers must be state licensed or certified…</a:t>
            </a:r>
            <a:endParaRPr lang="en-US" sz="1100" dirty="0"/>
          </a:p>
        </p:txBody>
      </p:sp>
      <p:sp>
        <p:nvSpPr>
          <p:cNvPr id="21" name="Shape 19"/>
          <p:cNvSpPr/>
          <p:nvPr/>
        </p:nvSpPr>
        <p:spPr>
          <a:xfrm>
            <a:off x="4754880" y="1197864"/>
            <a:ext cx="109728" cy="76810"/>
          </a:xfrm>
          <a:prstGeom prst="roundRect">
            <a:avLst>
              <a:gd name="adj" fmla="val 14286"/>
            </a:avLst>
          </a:prstGeom>
          <a:solidFill>
            <a:srgbClr val="D98E2B"/>
          </a:solidFill>
          <a:ln w="12700">
            <a:solidFill>
              <a:srgbClr val="D98E2B"/>
            </a:solidFill>
            <a:prstDash val="solid"/>
          </a:ln>
        </p:spPr>
      </p:sp>
      <p:sp>
        <p:nvSpPr>
          <p:cNvPr id="22" name="Text 20"/>
          <p:cNvSpPr/>
          <p:nvPr/>
        </p:nvSpPr>
        <p:spPr>
          <a:xfrm>
            <a:off x="4956048" y="1143000"/>
            <a:ext cx="3730752" cy="6309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704  </a:t>
            </a:r>
            <a:pPr indent="0" marL="0">
              <a:buNone/>
            </a:pPr>
            <a:r>
              <a:rPr lang="en-US" sz="1100" b="1" dirty="0">
                <a:solidFill>
                  <a:srgbClr val="154360"/>
                </a:solidFill>
                <a:latin typeface="Arial" pitchFamily="34" charset="0"/>
                <a:ea typeface="Arial" pitchFamily="34" charset="-122"/>
                <a:cs typeface="Arial" pitchFamily="34" charset="-120"/>
              </a:rPr>
              <a:t>Appraisal Modernization Act</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Two appraisal-fairness steps. First, USDA, VA, the FHA Commissioner and FHFA must each require creditors on…</a:t>
            </a:r>
            <a:endParaRPr lang="en-US" sz="1100" dirty="0"/>
          </a:p>
        </p:txBody>
      </p:sp>
      <p:sp>
        <p:nvSpPr>
          <p:cNvPr id="23" name="Shape 21"/>
          <p:cNvSpPr/>
          <p:nvPr/>
        </p:nvSpPr>
        <p:spPr>
          <a:xfrm>
            <a:off x="4754880" y="1883664"/>
            <a:ext cx="109728" cy="76810"/>
          </a:xfrm>
          <a:prstGeom prst="roundRect">
            <a:avLst>
              <a:gd name="adj" fmla="val 14286"/>
            </a:avLst>
          </a:prstGeom>
          <a:solidFill>
            <a:srgbClr val="D98E2B"/>
          </a:solidFill>
          <a:ln w="12700">
            <a:solidFill>
              <a:srgbClr val="D98E2B"/>
            </a:solidFill>
            <a:prstDash val="solid"/>
          </a:ln>
        </p:spPr>
      </p:sp>
      <p:sp>
        <p:nvSpPr>
          <p:cNvPr id="24" name="Text 22"/>
          <p:cNvSpPr/>
          <p:nvPr/>
        </p:nvSpPr>
        <p:spPr>
          <a:xfrm>
            <a:off x="4956048" y="1828800"/>
            <a:ext cx="3730752" cy="6309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1001  </a:t>
            </a:r>
            <a:pPr indent="0" marL="0">
              <a:buNone/>
            </a:pPr>
            <a:r>
              <a:rPr lang="en-US" sz="1100" b="1" dirty="0">
                <a:solidFill>
                  <a:srgbClr val="154360"/>
                </a:solidFill>
                <a:latin typeface="Arial" pitchFamily="34" charset="0"/>
                <a:ea typeface="Arial" pitchFamily="34" charset="-122"/>
                <a:cs typeface="Arial" pitchFamily="34" charset="-120"/>
              </a:rPr>
              <a:t>Homes Are for People, Not Corporations</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The Act’s most debated provision. Starting 180 days after enactment (January 7, 2027), a "large institutional…</a:t>
            </a:r>
            <a:endParaRPr lang="en-US" sz="1100" dirty="0"/>
          </a:p>
        </p:txBody>
      </p:sp>
      <p:sp>
        <p:nvSpPr>
          <p:cNvPr id="25" name="Shape 23"/>
          <p:cNvSpPr/>
          <p:nvPr/>
        </p:nvSpPr>
        <p:spPr>
          <a:xfrm>
            <a:off x="4754880" y="2569464"/>
            <a:ext cx="109728" cy="76810"/>
          </a:xfrm>
          <a:prstGeom prst="roundRect">
            <a:avLst>
              <a:gd name="adj" fmla="val 14286"/>
            </a:avLst>
          </a:prstGeom>
          <a:solidFill>
            <a:srgbClr val="D98E2B"/>
          </a:solidFill>
          <a:ln w="12700">
            <a:solidFill>
              <a:srgbClr val="D98E2B"/>
            </a:solidFill>
            <a:prstDash val="solid"/>
          </a:ln>
        </p:spPr>
      </p:sp>
      <p:sp>
        <p:nvSpPr>
          <p:cNvPr id="26" name="Text 24"/>
          <p:cNvSpPr/>
          <p:nvPr/>
        </p:nvSpPr>
        <p:spPr>
          <a:xfrm>
            <a:off x="4956048" y="2514600"/>
            <a:ext cx="3730752" cy="6309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201  </a:t>
            </a:r>
            <a:pPr indent="0" marL="0">
              <a:buNone/>
            </a:pPr>
            <a:r>
              <a:rPr lang="en-US" sz="1100" b="1" dirty="0">
                <a:solidFill>
                  <a:srgbClr val="154360"/>
                </a:solidFill>
                <a:latin typeface="Arial" pitchFamily="34" charset="0"/>
                <a:ea typeface="Arial" pitchFamily="34" charset="-122"/>
                <a:cs typeface="Arial" pitchFamily="34" charset="-120"/>
              </a:rPr>
              <a:t>Increasing Housing in Opportunity Zones</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Lets HUD give extra weight, in any competitive grant for housing construction, modification, rehabilitation, or…</a:t>
            </a:r>
            <a:endParaRPr lang="en-US" sz="1100" dirty="0"/>
          </a:p>
        </p:txBody>
      </p:sp>
      <p:sp>
        <p:nvSpPr>
          <p:cNvPr id="27" name="Shape 25"/>
          <p:cNvSpPr/>
          <p:nvPr/>
        </p:nvSpPr>
        <p:spPr>
          <a:xfrm>
            <a:off x="4754880" y="3255264"/>
            <a:ext cx="109728" cy="76810"/>
          </a:xfrm>
          <a:prstGeom prst="roundRect">
            <a:avLst>
              <a:gd name="adj" fmla="val 14286"/>
            </a:avLst>
          </a:prstGeom>
          <a:solidFill>
            <a:srgbClr val="D98E2B"/>
          </a:solidFill>
          <a:ln w="12700">
            <a:solidFill>
              <a:srgbClr val="D98E2B"/>
            </a:solidFill>
            <a:prstDash val="solid"/>
          </a:ln>
        </p:spPr>
      </p:sp>
      <p:sp>
        <p:nvSpPr>
          <p:cNvPr id="28" name="Text 26"/>
          <p:cNvSpPr/>
          <p:nvPr/>
        </p:nvSpPr>
        <p:spPr>
          <a:xfrm>
            <a:off x="4956048" y="3200400"/>
            <a:ext cx="3730752" cy="6309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107  </a:t>
            </a:r>
            <a:pPr indent="0" marL="0">
              <a:buNone/>
            </a:pPr>
            <a:r>
              <a:rPr lang="en-US" sz="1100" b="1" dirty="0">
                <a:solidFill>
                  <a:srgbClr val="154360"/>
                </a:solidFill>
                <a:latin typeface="Arial" pitchFamily="34" charset="0"/>
                <a:ea typeface="Arial" pitchFamily="34" charset="-122"/>
                <a:cs typeface="Arial" pitchFamily="34" charset="-120"/>
              </a:rPr>
              <a:t>Housing Supply Frameworks</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Directs HUD’s Assistant Secretary for Policy Development and Research to publish guidelines and best practices for…</a:t>
            </a:r>
            <a:endParaRPr lang="en-US" sz="1100" dirty="0"/>
          </a:p>
        </p:txBody>
      </p:sp>
      <p:sp>
        <p:nvSpPr>
          <p:cNvPr id="29" name="Shape 27"/>
          <p:cNvSpPr/>
          <p:nvPr/>
        </p:nvSpPr>
        <p:spPr>
          <a:xfrm>
            <a:off x="4754880" y="3941064"/>
            <a:ext cx="109728" cy="76810"/>
          </a:xfrm>
          <a:prstGeom prst="roundRect">
            <a:avLst>
              <a:gd name="adj" fmla="val 14286"/>
            </a:avLst>
          </a:prstGeom>
          <a:solidFill>
            <a:srgbClr val="D98E2B"/>
          </a:solidFill>
          <a:ln w="12700">
            <a:solidFill>
              <a:srgbClr val="D98E2B"/>
            </a:solidFill>
            <a:prstDash val="solid"/>
          </a:ln>
        </p:spPr>
      </p:sp>
      <p:sp>
        <p:nvSpPr>
          <p:cNvPr id="30" name="Text 28"/>
          <p:cNvSpPr/>
          <p:nvPr/>
        </p:nvSpPr>
        <p:spPr>
          <a:xfrm>
            <a:off x="4956048" y="3886200"/>
            <a:ext cx="3730752" cy="6309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1202  </a:t>
            </a:r>
            <a:pPr indent="0" marL="0">
              <a:buNone/>
            </a:pPr>
            <a:r>
              <a:rPr lang="en-US" sz="1100" b="1" dirty="0">
                <a:solidFill>
                  <a:srgbClr val="154360"/>
                </a:solidFill>
                <a:latin typeface="Arial" pitchFamily="34" charset="0"/>
                <a:ea typeface="Arial" pitchFamily="34" charset="-122"/>
                <a:cs typeface="Arial" pitchFamily="34" charset="-120"/>
              </a:rPr>
              <a:t>No Additional Funds Authorized</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One sentence that shapes everything else: "No additional funds are authorized to be appropriated to carry out the…</a:t>
            </a:r>
            <a:endParaRPr lang="en-US" sz="11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AI Housers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21st Century ROAD to Housing Act — briefing for State &amp; Local Housing Finance Agencies</dc:title>
  <dc:subject>HOME is reauthorized and rewritten; LIHTC and the Housing Trust Fund are untouched.</dc:subject>
  <dc:creator>Houser Technologies LLC d/b/a AI Housers</dc:creator>
  <cp:lastModifiedBy>Houser Technologies LLC d/b/a AI Housers</cp:lastModifiedBy>
  <cp:revision>1</cp:revision>
  <dcterms:created xsi:type="dcterms:W3CDTF">2026-08-30T00:37:10Z</dcterms:created>
  <dcterms:modified xsi:type="dcterms:W3CDTF">2026-08-30T00:37:10Z</dcterms:modified>
</cp:coreProperties>
</file>