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staff, or leadership team. The 2026 housing law in one briefing — what it does, what it doesn’t, and what happens next.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PHAs — Brief your board on the Act: Sections 212 (RAD), 405 (HCV inspections), 505 (MTW), 404 (FSS escrow pilot), 602 (HUD-VASH income), 805 (accountability), 106 (temperature sensors), and 205–206… Why: The changes are already law; boards need to know what is self-executing versus what waits on HUD guidance or appropriations. 2) Developers — Talk to bank LIHTC and community-development investors about capacity: the public-welfare-investment cap moved from 15% to 20% of capital and surplus for national banks and state member… Why: Section 203 is self-executing; OCC and the Fed report on public welfare investments every two years starting in 2028. 3) Lenders — Community banks under $10 billion: re-check brokered-deposit classification of custodial and reciprocal deposits under Sections 901–902, confirm whether the $6 billion extended-exam-cycle… Why: These FDIA amendments are effective now; the FDIC study on reciprocal deposits is due about January 11, 2027. 4) Local Gov — Stand up a public, searchable database of all undeveloped land your jurisdiction owns before October 1, 2026, and charge creation and maintenance to CDBG. Why: Section 104 adds the database to the CDBG grantee certifications effective October 1, 2026; the statute does not define "undeveloped" and no HUD guidance had been located as of August 29, 2026. 5) Advocates — Monitor RAD conversions locally: HUD must now assess and publish annually whether pre-conversion residents remain in or return to converted properties and how tenants’ rights fared, and… Why: Section 212 codifies that tenant rights under RAD "shall remain enforceable by tenants" and gives HUD sanction authority it did not have in statute.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6) Rural &amp; Tribal — Update Section 504 outreach for the new authority to lend to low-income (not only very-low-income) applicants and the simpler security rule — repair loans under $15,000… Why: Section 502(g) amended 42 U.S.C. 1474(a) on enactment — the $7,500-to-$15,000 change is the promissory-note loan-security threshold, not a grant cap; Section 502(s) states a 90-day decision expectation with annual reports. 7) Veterans &amp; Homelessness — HUD-VASH partners (PHAs and VA medical centers): update intake and eligibility procedures so VA disability compensation and pension are excluded from income eligibility… Why: Section 602 amended 42 U.S.C. 1437a(b)(4)(B) on enactment; joint HUD/VA guidance is expected but had not been issued as of August 29, 2026. 8) HFAs — Update HOME homeownership program guidelines: 100% AMI income limit, 110% of area median purchase price value cap, the new resale-or-recapture language, shared-equity and community land trust… Why: Section 501(c), (h) and (r) changed the statute directly; NCSHA reads them as effective on enactment. 9) PHAs — Amend your HCV Administrative Plan to implement the automatic deeming of qualifying LIHTC, HOME, and USDA-RHS inspection results from the prior 12 months, add a remote or video inspection… Why: Section 405 rewrote 42 U.S.C. 1437f(o)(8); the statute is effective now — qualifying units "shall be deemed" to meet inspection requirements — and PHAs must give each family a list of pre-inspected units. 10) HFAs — Rewrite CHDO certification and set-aside procedures: the "significant" board-representation test is gone, a CHDO qualifies when it "materially participates," and set-aside funds uninvested… Why: Section 501(b), (j) and (s) broaden the CHDO pool and codify the rollover HUD had handled through appropriations riders.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Things to watch: No new money: Section 1202 says no additional funds are authorized, so the FSS pilot, temperature sensors, and MTW research all depend on appropriations that have not been made as of August 2026. LIHTC, the national Housing Trust Fund, HFA bond authority, and credit scoring are not in the Act; the 2025 LIHTC expansion came from a different law. No new construction subsidy: Section 1202 authorizes no additional appropriations; the supply programs are competitive, mostly unfunded, and routed through governments. Sections 401–402 are studies, not rules — the Senate’s CFPB rulemaking authority was dropped in the final text. Funding is the catch: the House FY2027 THUD bill kept CDBG flat at $3.3 billion, cut HOME to $500 million, and had no line for the Innovation Fund, planning grants, pattern books, RESIDE, or… Nothing new for extremely low-income renters: no Housing Trust Fund money, no new vouchers, and Section 1202 authorizes no funds; NLIHC lists RAD expansion (212) and the MTW cohort (505) as…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All housers is https://aihousers.com/road-to-housing. Sources worth handing out: H.R. 6644 — Enrolled bill text (21st Century ROAD to Housing Act) (GovInfo (GPO)); Public Law 119-101 — GovInfo details page (PDF, text, XML) (GovInfo (GPO)); Public Law 119-101 — slip law PDF (Congress.gov / GPO); Statute Compilation — 21st Century ROAD to Housing Act (COMPS-18421) (GovInfo (GPO)); H.R. 6644 — Engrossed Amendment Senate (SA 5823, June 22, 2026 text) (GovInfo (GPO)); H.R. 6644 — Engrossed Amendment House (May 20, 2026 text) (GovInfo (GPO)).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21st Century ROAD to Housing Act is law: 12 titles and 60 sections that reform how federal housing programs run — with almost no new money — and a clock that has already started. The 2026 housing law in one briefing — what it does, what it doesn’t, and what happens next. This general briefing covers the provisions that touch the most housers: voucher inspections, RAD, Moving to Work, HOME, CDBG, environmental review, manufactured housing, rural housing, the institutional-investor purchase limit, and the Act’s funding reality.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405, Choice in Affordable Housing Act: Streamlines Housing Choice Voucher inspections. A unit in a LIHTC, HOME-assisted, or USDA Rural Housing Service-assisted property that passed a physical inspection in the prior 12 months is deemed to meet HCV inspection requirements if the PHA can obtain the results; HUD may allow remote or video inspections in rural… Sec. 212, Rental Assistance Demonstration Program: Makes the Rental Assistance Demonstration (RAD) permanent by removing its September 30, 2029 end date, raises the public housing conversion cap from 455,000 to 555,000 units, and layers on accountability: HUD must annually assess and publish the impacts of First Component conversions on preservation, leveraging… Sec. 505, New Moving to Work Cohort: Authorizes HUD to add up to 25 high-performing public housing agencies to a new Moving to Work (MTW) cohort — the "Economic Opportunity and Pathways to Independence Cohort" — but only after HUD files a first comprehensive MTW report to Congress.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501, HOME Investment Partnerships Reauthorization and Reform Act: A top-to-bottom modernization of HOME, the block grant that states and larger localities use for affordable rental and homeownership housing. It permanently authorizes the program, raises the income and price limits for homeownership assistance, lets non-CDBG participating jurisdictions fund infrastructure next to… Sec. 208, Innovation Fund: 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 Sec. 213, Build Now Act: Ties a slice of CDBG entitlement money to housing production. Starting with the third full fiscal year after enactment and running through FY2043, HUD computes each metropolitan city’s and urban county’s "housing growth improvement rate" — a normalized index: the last five years’ average annual unit growth minus the…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204, Addition of Affordable Housing Construction as an Eligible Activity: For the first time, makes new construction of affordable housing (as defined in HOME Section 215) an eligible CDBG activity, capped at 20 percent of a recipient’s allocation, and counts it toward the low- and moderate-income benefit requirement. Applies only to CDBG funds appropriated after enactment. Sec. 206, Unlocking Housing Supply Through Streamlined and Modernized Reviews Act: Directs HUD to rewrite its environmental review regulations (24 CFR parts 50 and 58) through notice-and-comment rulemaking so that a long list of housing activities are exempt or categorically excluded from NEPA review. Sec. 301, Housing Supply Expansion Act: Redefines "manufactured home" in the 1974 HUD Code statute as built "with or without a permanent chassis," and directs HUD, with the Manufactured Housing Consensus Committee, to issue standards, a distinct label, data plate, and invoice notation for chassis-less homes.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502, Rural Housing Service Reform Act: A broad update of USDA Rural Housing Service programs. Its centerpiece permanently establishes the Housing Preservation and Revitalization program (new Housing Act of 1949 §545) and lets USDA keep Section 521 rental assistance in place — for 20-year terms — even after a Section 514/515 loan matures or cannot be… Sec. 1001, Homes Are for People, Not Corporations: The Act’s most debated provision. Starting 180 days after enactment (January 7, 2027), a "large institutional investor" — a for-profit fund, corporation, partnership, LLC or similar entity in the business of investing in single-family homes that, alone or in concert, has investment control of at least 350… Sec. 1202, No Additional Funds Authorized: 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All housers: Sep 9, 2026 — Sec. 213, HUD: Notify every eligible CDBG recipient of its "housing growth improvement rate" and whether it is above, at, or below the median, and share… Oct 1, 2026 — Sec. 104, HUD: New CDBG certification takes effect: each grantee must maintain a publicly accessible, searchable database of all undeveloped land it owns. Oct 1, 2026 — Sec. 805, Other: Each receiver or federal monitor currently overseeing a covered public housing agency delivers a written assessment of its management and… Oct 1, 2026 — Sec. 805, HUD: HUD must require each covered public housing agency to send an annual notice stating whether a receiver or Federal monitor remains…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staff, or leadership team</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 (1 of 2)</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first moves by audience — assign an owner to each that applies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SECS. 212, 405, 505 +7   ·   OWNER: [NAME]</a:t>
            </a:r>
            <a:endParaRPr lang="en-US" sz="800" dirty="0"/>
          </a:p>
        </p:txBody>
      </p:sp>
      <p:sp>
        <p:nvSpPr>
          <p:cNvPr id="13" name="Text 11"/>
          <p:cNvSpPr/>
          <p:nvPr/>
        </p:nvSpPr>
        <p:spPr>
          <a:xfrm>
            <a:off x="65836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PHAs — Brief your board on the Act: Sections 212 (RAD), 405 (HCV inspections), 505 (MTW), 404 (FSS escrow pilot), 602 (HUD-VASH income)…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 changes are already law; boards need to know what is self-executing versus what waits on HUD guidance or appropriations.</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203   ·   OWNER: [NAME]</a:t>
            </a:r>
            <a:endParaRPr lang="en-US" sz="800" dirty="0"/>
          </a:p>
        </p:txBody>
      </p:sp>
      <p:sp>
        <p:nvSpPr>
          <p:cNvPr id="16" name="Text 14"/>
          <p:cNvSpPr/>
          <p:nvPr/>
        </p:nvSpPr>
        <p:spPr>
          <a:xfrm>
            <a:off x="65836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Developers — Talk to bank LIHTC and community-development investors about capacity: the public-welfare-investment cap moved from 15% to 20% of…</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203 is self-executing; OCC and the Fed report on public welfare investments every two years starting in 2028.</a:t>
            </a:r>
            <a:endParaRPr lang="en-US" sz="1100" dirty="0"/>
          </a:p>
        </p:txBody>
      </p:sp>
      <p:sp>
        <p:nvSpPr>
          <p:cNvPr id="17" name="Shape 15"/>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429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SECS. 901, 902, 903 +2   ·   OWNER: [NAME]</a:t>
            </a:r>
            <a:endParaRPr lang="en-US" sz="800" dirty="0"/>
          </a:p>
        </p:txBody>
      </p:sp>
      <p:sp>
        <p:nvSpPr>
          <p:cNvPr id="19" name="Text 17"/>
          <p:cNvSpPr/>
          <p:nvPr/>
        </p:nvSpPr>
        <p:spPr>
          <a:xfrm>
            <a:off x="658368" y="3611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Lenders — Community banks under $10 billion: re-check brokered-deposit classification of custodial and reciprocal deposits under Sections 901–902…</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These FDIA amendments are effective now; the FDIC study on reciprocal deposits is due about January 11, 2027.</a:t>
            </a:r>
            <a:endParaRPr lang="en-US" sz="1100" dirty="0"/>
          </a:p>
        </p:txBody>
      </p:sp>
      <p:sp>
        <p:nvSpPr>
          <p:cNvPr id="20" name="Shape 18"/>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1" name="Text 19"/>
          <p:cNvSpPr/>
          <p:nvPr/>
        </p:nvSpPr>
        <p:spPr>
          <a:xfrm>
            <a:off x="495604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104   ·   OWNER: [NAME]</a:t>
            </a:r>
            <a:endParaRPr lang="en-US" sz="800" dirty="0"/>
          </a:p>
        </p:txBody>
      </p:sp>
      <p:sp>
        <p:nvSpPr>
          <p:cNvPr id="22" name="Text 20"/>
          <p:cNvSpPr/>
          <p:nvPr/>
        </p:nvSpPr>
        <p:spPr>
          <a:xfrm>
            <a:off x="495604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Local Gov — Stand up a public, searchable database of all undeveloped land your jurisdiction owns before October 1, 2026…</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104 adds the database to the CDBG grantee certifications effective October 1, 2026; the statute does not define…</a:t>
            </a:r>
            <a:endParaRPr lang="en-US" sz="1100" dirty="0"/>
          </a:p>
        </p:txBody>
      </p:sp>
      <p:sp>
        <p:nvSpPr>
          <p:cNvPr id="23" name="Shape 21"/>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212   ·   OWNER: [NAME]</a:t>
            </a:r>
            <a:endParaRPr lang="en-US" sz="800" dirty="0"/>
          </a:p>
        </p:txBody>
      </p:sp>
      <p:sp>
        <p:nvSpPr>
          <p:cNvPr id="25" name="Text 23"/>
          <p:cNvSpPr/>
          <p:nvPr/>
        </p:nvSpPr>
        <p:spPr>
          <a:xfrm>
            <a:off x="495604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Advocates — Monitor RAD conversions locally: HUD must now assess and publish annually whether pre-conversion residents remain in or return to…</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212 codifies that tenant rights under RAD "shall remain enforceable by tenants" and gives HUD sanction authority it did…</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 (2 of 2)</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first moves by audience — assign an owner to each that applies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502   ·   OWNER: [NAME]</a:t>
            </a:r>
            <a:endParaRPr lang="en-US" sz="800" dirty="0"/>
          </a:p>
        </p:txBody>
      </p:sp>
      <p:sp>
        <p:nvSpPr>
          <p:cNvPr id="13" name="Text 11"/>
          <p:cNvSpPr/>
          <p:nvPr/>
        </p:nvSpPr>
        <p:spPr>
          <a:xfrm>
            <a:off x="65836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Rural &amp; Tribal — Update Section 504 outreach for the new authority to lend to low-income (not only very-low-income) applicants and the simpler…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502(g) amended 42 U.S.C. 1474(a) on enactment — the $7,500-to-$15,000 change is the promissory-note loan-security…</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602   ·   OWNER: [NAME]</a:t>
            </a:r>
            <a:endParaRPr lang="en-US" sz="800" dirty="0"/>
          </a:p>
        </p:txBody>
      </p:sp>
      <p:sp>
        <p:nvSpPr>
          <p:cNvPr id="16" name="Text 14"/>
          <p:cNvSpPr/>
          <p:nvPr/>
        </p:nvSpPr>
        <p:spPr>
          <a:xfrm>
            <a:off x="65836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Veterans &amp; Homelessness — HUD-VASH partners (PHAs and VA medical centers): update intake and eligibility procedures so VA disability compensation…</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602 amended 42 U.S.C. 1437a(b)(4)(B) on enactment; joint HUD/VA guidance is expected but had not been issued as of…</a:t>
            </a:r>
            <a:endParaRPr lang="en-US" sz="1100" dirty="0"/>
          </a:p>
        </p:txBody>
      </p:sp>
      <p:sp>
        <p:nvSpPr>
          <p:cNvPr id="17" name="Shape 15"/>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429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501   ·   OWNER: [NAME]</a:t>
            </a:r>
            <a:endParaRPr lang="en-US" sz="800" dirty="0"/>
          </a:p>
        </p:txBody>
      </p:sp>
      <p:sp>
        <p:nvSpPr>
          <p:cNvPr id="19" name="Text 17"/>
          <p:cNvSpPr/>
          <p:nvPr/>
        </p:nvSpPr>
        <p:spPr>
          <a:xfrm>
            <a:off x="658368" y="3611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HFAs — Update HOME homeownership program guidelines: 100% AMI income limit, 110% of area median purchase price value cap…</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501(c), (h) and (r) changed the statute directly; NCSHA reads them as effective on enactment.</a:t>
            </a:r>
            <a:endParaRPr lang="en-US" sz="1100" dirty="0"/>
          </a:p>
        </p:txBody>
      </p:sp>
      <p:sp>
        <p:nvSpPr>
          <p:cNvPr id="20" name="Shape 18"/>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1" name="Text 19"/>
          <p:cNvSpPr/>
          <p:nvPr/>
        </p:nvSpPr>
        <p:spPr>
          <a:xfrm>
            <a:off x="4956048" y="1143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22" name="Text 20"/>
          <p:cNvSpPr/>
          <p:nvPr/>
        </p:nvSpPr>
        <p:spPr>
          <a:xfrm>
            <a:off x="4956048" y="1325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PHAs — Amend your HCV Administrative Plan to implement the automatic deeming of qualifying LIHTC, HOME, and USDA-RHS inspection results from the…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405 rewrote 42 U.S.C. 1437f(o)(8); the statute is effective now — qualifying units "shall be deemed" to meet inspection…</a:t>
            </a:r>
            <a:endParaRPr lang="en-US" sz="1100" dirty="0"/>
          </a:p>
        </p:txBody>
      </p:sp>
      <p:sp>
        <p:nvSpPr>
          <p:cNvPr id="23" name="Shape 21"/>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2286000"/>
            <a:ext cx="373075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501   ·   OWNER: [NAME]</a:t>
            </a:r>
            <a:endParaRPr lang="en-US" sz="800" dirty="0"/>
          </a:p>
        </p:txBody>
      </p:sp>
      <p:sp>
        <p:nvSpPr>
          <p:cNvPr id="25" name="Text 23"/>
          <p:cNvSpPr/>
          <p:nvPr/>
        </p:nvSpPr>
        <p:spPr>
          <a:xfrm>
            <a:off x="4956048" y="2468880"/>
            <a:ext cx="373075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HFAs — Rewrite CHDO certification and set-aside procedures: the "significant" board-representation test is gone…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501(b), (j) and (s) broaden the CHDO pool and codify the rollover HUD had handled through appropriations riders.</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Open questions and caveats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Shape 9"/>
          <p:cNvSpPr/>
          <p:nvPr/>
        </p:nvSpPr>
        <p:spPr>
          <a:xfrm>
            <a:off x="457200" y="1143000"/>
            <a:ext cx="2590800" cy="1531620"/>
          </a:xfrm>
          <a:prstGeom prst="roundRect">
            <a:avLst>
              <a:gd name="adj" fmla="val 4776"/>
            </a:avLst>
          </a:prstGeom>
          <a:solidFill>
            <a:srgbClr val="EFF2F6"/>
          </a:solidFill>
          <a:ln w="12700">
            <a:solidFill>
              <a:srgbClr val="EFF2F6"/>
            </a:solidFill>
            <a:prstDash val="solid"/>
          </a:ln>
        </p:spPr>
      </p:sp>
      <p:sp>
        <p:nvSpPr>
          <p:cNvPr id="12" name="Shape 10"/>
          <p:cNvSpPr/>
          <p:nvPr/>
        </p:nvSpPr>
        <p:spPr>
          <a:xfrm>
            <a:off x="658368" y="1362456"/>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58368" y="155448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No new money: Section 1202 says no additional funds are authorized, so the FSS pilot, temperature sensors, and MTW research all depend on appropriations that have not been made as of August 2026.</a:t>
            </a:r>
            <a:endParaRPr lang="en-US" sz="1000" dirty="0"/>
          </a:p>
        </p:txBody>
      </p:sp>
      <p:sp>
        <p:nvSpPr>
          <p:cNvPr id="14" name="Shape 12"/>
          <p:cNvSpPr/>
          <p:nvPr/>
        </p:nvSpPr>
        <p:spPr>
          <a:xfrm>
            <a:off x="3276600" y="1143000"/>
            <a:ext cx="2590800" cy="1531620"/>
          </a:xfrm>
          <a:prstGeom prst="roundRect">
            <a:avLst>
              <a:gd name="adj" fmla="val 4776"/>
            </a:avLst>
          </a:prstGeom>
          <a:solidFill>
            <a:srgbClr val="EFF2F6"/>
          </a:solidFill>
          <a:ln w="12700">
            <a:solidFill>
              <a:srgbClr val="EFF2F6"/>
            </a:solidFill>
            <a:prstDash val="solid"/>
          </a:ln>
        </p:spPr>
      </p:sp>
      <p:sp>
        <p:nvSpPr>
          <p:cNvPr id="15" name="Shape 13"/>
          <p:cNvSpPr/>
          <p:nvPr/>
        </p:nvSpPr>
        <p:spPr>
          <a:xfrm>
            <a:off x="3477768" y="1362456"/>
            <a:ext cx="128016" cy="89611"/>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3477768" y="155448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LIHTC, the national Housing Trust Fund, HFA bond authority, and credit scoring are not in the Act; the 2025 LIHTC expansion came from a different law.</a:t>
            </a:r>
            <a:endParaRPr lang="en-US" sz="1000" dirty="0"/>
          </a:p>
        </p:txBody>
      </p:sp>
      <p:sp>
        <p:nvSpPr>
          <p:cNvPr id="17" name="Shape 15"/>
          <p:cNvSpPr/>
          <p:nvPr/>
        </p:nvSpPr>
        <p:spPr>
          <a:xfrm>
            <a:off x="6096000" y="1143000"/>
            <a:ext cx="2590800" cy="1531620"/>
          </a:xfrm>
          <a:prstGeom prst="roundRect">
            <a:avLst>
              <a:gd name="adj" fmla="val 4776"/>
            </a:avLst>
          </a:prstGeom>
          <a:solidFill>
            <a:srgbClr val="EFF2F6"/>
          </a:solidFill>
          <a:ln w="12700">
            <a:solidFill>
              <a:srgbClr val="EFF2F6"/>
            </a:solidFill>
            <a:prstDash val="solid"/>
          </a:ln>
        </p:spPr>
      </p:sp>
      <p:sp>
        <p:nvSpPr>
          <p:cNvPr id="18" name="Shape 16"/>
          <p:cNvSpPr/>
          <p:nvPr/>
        </p:nvSpPr>
        <p:spPr>
          <a:xfrm>
            <a:off x="6297168" y="1362456"/>
            <a:ext cx="128016" cy="89611"/>
          </a:xfrm>
          <a:prstGeom prst="roundRect">
            <a:avLst>
              <a:gd name="adj" fmla="val 14286"/>
            </a:avLst>
          </a:prstGeom>
          <a:solidFill>
            <a:srgbClr val="D98E2B"/>
          </a:solidFill>
          <a:ln w="12700">
            <a:solidFill>
              <a:srgbClr val="D98E2B"/>
            </a:solidFill>
            <a:prstDash val="solid"/>
          </a:ln>
        </p:spPr>
      </p:sp>
      <p:sp>
        <p:nvSpPr>
          <p:cNvPr id="19" name="Text 17"/>
          <p:cNvSpPr/>
          <p:nvPr/>
        </p:nvSpPr>
        <p:spPr>
          <a:xfrm>
            <a:off x="6297168" y="155448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No new construction subsidy: Section 1202 authorizes no additional appropriations; the supply programs are competitive, mostly unfunded, and routed through governments.</a:t>
            </a:r>
            <a:endParaRPr lang="en-US" sz="1000" dirty="0"/>
          </a:p>
        </p:txBody>
      </p:sp>
      <p:sp>
        <p:nvSpPr>
          <p:cNvPr id="20" name="Shape 18"/>
          <p:cNvSpPr/>
          <p:nvPr/>
        </p:nvSpPr>
        <p:spPr>
          <a:xfrm>
            <a:off x="457200" y="2903220"/>
            <a:ext cx="2590800" cy="1531620"/>
          </a:xfrm>
          <a:prstGeom prst="roundRect">
            <a:avLst>
              <a:gd name="adj" fmla="val 4776"/>
            </a:avLst>
          </a:prstGeom>
          <a:solidFill>
            <a:srgbClr val="EFF2F6"/>
          </a:solidFill>
          <a:ln w="12700">
            <a:solidFill>
              <a:srgbClr val="EFF2F6"/>
            </a:solidFill>
            <a:prstDash val="solid"/>
          </a:ln>
        </p:spPr>
      </p:sp>
      <p:sp>
        <p:nvSpPr>
          <p:cNvPr id="21" name="Shape 19"/>
          <p:cNvSpPr/>
          <p:nvPr/>
        </p:nvSpPr>
        <p:spPr>
          <a:xfrm>
            <a:off x="658368" y="3122676"/>
            <a:ext cx="128016" cy="89611"/>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658368" y="331470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Sections 401–402 are studies, not rules — the Senate’s CFPB rulemaking authority was dropped in the final text.</a:t>
            </a:r>
            <a:endParaRPr lang="en-US" sz="1000" dirty="0"/>
          </a:p>
        </p:txBody>
      </p:sp>
      <p:sp>
        <p:nvSpPr>
          <p:cNvPr id="23" name="Shape 21"/>
          <p:cNvSpPr/>
          <p:nvPr/>
        </p:nvSpPr>
        <p:spPr>
          <a:xfrm>
            <a:off x="3276600" y="2903220"/>
            <a:ext cx="2590800" cy="1531620"/>
          </a:xfrm>
          <a:prstGeom prst="roundRect">
            <a:avLst>
              <a:gd name="adj" fmla="val 4776"/>
            </a:avLst>
          </a:prstGeom>
          <a:solidFill>
            <a:srgbClr val="EFF2F6"/>
          </a:solidFill>
          <a:ln w="12700">
            <a:solidFill>
              <a:srgbClr val="EFF2F6"/>
            </a:solidFill>
            <a:prstDash val="solid"/>
          </a:ln>
        </p:spPr>
      </p:sp>
      <p:sp>
        <p:nvSpPr>
          <p:cNvPr id="24" name="Shape 22"/>
          <p:cNvSpPr/>
          <p:nvPr/>
        </p:nvSpPr>
        <p:spPr>
          <a:xfrm>
            <a:off x="3477768" y="3122676"/>
            <a:ext cx="128016" cy="89611"/>
          </a:xfrm>
          <a:prstGeom prst="roundRect">
            <a:avLst>
              <a:gd name="adj" fmla="val 14286"/>
            </a:avLst>
          </a:prstGeom>
          <a:solidFill>
            <a:srgbClr val="D98E2B"/>
          </a:solidFill>
          <a:ln w="12700">
            <a:solidFill>
              <a:srgbClr val="D98E2B"/>
            </a:solidFill>
            <a:prstDash val="solid"/>
          </a:ln>
        </p:spPr>
      </p:sp>
      <p:sp>
        <p:nvSpPr>
          <p:cNvPr id="25" name="Text 23"/>
          <p:cNvSpPr/>
          <p:nvPr/>
        </p:nvSpPr>
        <p:spPr>
          <a:xfrm>
            <a:off x="3477768" y="331470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Funding is the catch: the House FY2027 THUD bill kept CDBG flat at $3.3 billion, cut HOME to $500 million, and had no line for the Innovation Fund, planning grants, pattern books, RESIDE…</a:t>
            </a:r>
            <a:endParaRPr lang="en-US" sz="1000" dirty="0"/>
          </a:p>
        </p:txBody>
      </p:sp>
      <p:sp>
        <p:nvSpPr>
          <p:cNvPr id="26" name="Shape 24"/>
          <p:cNvSpPr/>
          <p:nvPr/>
        </p:nvSpPr>
        <p:spPr>
          <a:xfrm>
            <a:off x="6096000" y="2903220"/>
            <a:ext cx="2590800" cy="1531620"/>
          </a:xfrm>
          <a:prstGeom prst="roundRect">
            <a:avLst>
              <a:gd name="adj" fmla="val 4776"/>
            </a:avLst>
          </a:prstGeom>
          <a:solidFill>
            <a:srgbClr val="EFF2F6"/>
          </a:solidFill>
          <a:ln w="12700">
            <a:solidFill>
              <a:srgbClr val="EFF2F6"/>
            </a:solidFill>
            <a:prstDash val="solid"/>
          </a:ln>
        </p:spPr>
      </p:sp>
      <p:sp>
        <p:nvSpPr>
          <p:cNvPr id="27" name="Shape 25"/>
          <p:cNvSpPr/>
          <p:nvPr/>
        </p:nvSpPr>
        <p:spPr>
          <a:xfrm>
            <a:off x="6297168" y="3122676"/>
            <a:ext cx="128016" cy="89611"/>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6297168" y="3314700"/>
            <a:ext cx="2188464" cy="982980"/>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Nothing new for extremely low-income renters: no Housing Trust Fund money, no new vouchers, and Section 1202 authorizes no funds; NLIHC lists RAD expansion (212) and the MTW cohort…</a:t>
            </a:r>
            <a:endParaRPr lang="en-US"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Public Law 119-101 — GovInfo details page (PDF, text, XML)</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Public Law 119-101 — slip law PDF</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Congress.gov /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Statute Compilation — 21st Century ROAD to Housing Act (COMPS-18421)</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H.R. 6644 — Engrossed Amendment Senate (SA 5823, June 22, 2026 text)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H.R. 6644 — Engrossed Amendment House (May 20, 2026 text)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200" b="1" dirty="0">
                <a:solidFill>
                  <a:srgbClr val="154360"/>
                </a:solidFill>
                <a:latin typeface="Arial" pitchFamily="34" charset="0"/>
                <a:ea typeface="Arial" pitchFamily="34" charset="-122"/>
                <a:cs typeface="Arial" pitchFamily="34" charset="-120"/>
              </a:rPr>
              <a:t>The 21st Century ROAD to Housing Act is law: 12 titles and 60 sections that reform how federal housing programs run — with almost no new money — and a clock that has already started.</a:t>
            </a:r>
            <a:endParaRPr lang="en-US" sz="22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The 2026 housing law in one briefing — what it does, what it doesn’t, and what happens next.</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housers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Choice in Affordable Housing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 prior 12 months is deemed to meet HCV inspection requirements if the PHA can obtain the results…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Rental Assistance Demonstration Program</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Makes the Rental Assistance Demonstration (RAD) permanent by removing its September 30, 2029 end date, raises the public housing conversion cap from 455,000 to 555,000 units, and layers on accountability: HUD must annually assess and publish the impacts of First…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New Moving to Work Cohort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to add up to 25 high-performing public housing agencies to a new Moving to Work (MTW) cohort — the "Economic Opportunity and Pathways to Independence Cohort" — but only after HUD files a first comprehensive MTW report to Congress.</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housers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top-to-bottom modernization of HOME, the block grant that states and larger localities use for affordable rental and homeownership housing. It permanently authorizes the program, raises the income and price limits for homeownership assistance, lets non-CDBG…</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208</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Innovation Fund</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Build Now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Ties a slice of CDBG entitlement money to housing production. Starting with the third full fiscal year after enactment and running through FY2043, HUD computes each metropolitan city’s and urban county’s "housing growth improvement rate" — a normalized index: the last…</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housers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204</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Addition of Affordable Housing Construction as an Eligible Activity</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For the first time, makes new construction of affordable housing (as defined in HOME Section 215) an eligible CDBG activity, capped at 20 percent of a recipient’s allocation, and counts it toward the low- and moderate-income benefit requirement.</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206</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Unlocking Housing Supply Through Streamlined and Modernized Reviews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 to rewrite its environmental review regulations (24 CFR parts 50 and 58) through notice-and-comment rulemaking so that a long list of housing activities are exempt or categorically excluded from NEPA review.</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Supply Expansion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Redefines "manufactured home" in the 1974 HUD Code statute as built "with or without a permanent chassis," and directs HUD, with the Manufactured Housing Consensus Committee, to issue standards, a distinct label, data plate, and invoice notation for chassis-less homes.</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housers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Rural Housing Service Reform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broad update of USDA Rural Housing Service programs. Its centerpiece permanently establishes the Housing Preservation and Revitalization program (new Housing Act of 1949 §545) and lets USDA keep Section 521 rental assistance in place — for 20-year terms — even after…</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1001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Homes Are for People, Not Corporations</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The Act’s most debated provision. Starting 180 days after enactment (January 7, 2027), a "large institutional investor" — a for-profit fund, corporation, partnership, LLC or similar entity in the business of investing in single-family homes that, alone or in concert…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1202</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No Additional Funds Authorized</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graphicFrame>
        <p:nvGraphicFramePr>
          <p:cNvPr id="10"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Sep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213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Notify every eligible CDBG recipient of its "housing growth improvement rate" and whether it is above, at, or below the median, and share best-practice guidance on reducing…</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New CDBG certification takes effect: each grantee must maintain a publicly accessible, searchable database of all undeveloped land it owns.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Each receiver or federal monitor currently overseeing a covered public housing agency delivers a written assessment of its management and oversight activities to House Financial…</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Other</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805</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must require each covered public housing agency to send an annual notice stating whether a receiver or Federal monitor remains appointed as of October 1, the date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House Financial Services and Senate Banking on how quickly USDA decides Section 502 and 504 loan and grant applications, with justifications for eligibility…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Set eligibility criteria for PHAs and owners to join the temperature sensor pilot, define "temperature-related complaints" and "temperature-related violations," and set standards…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Complete a review of how Build America, Buy America (BABA) applies to HOME-assisted activities; issue updated guidance within 90 days after the review; report to Congress by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an advance notice of proposed rulemaking and consult stakeholders for the new Housing Preservation and Revitalization Program (new Housing Act of 1949 §545); an interim…</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All housers</dc:title>
  <dc:subject>The 2026 housing law in one briefing — what it does, what it doesn’t, and what happens next.</dc:subject>
  <dc:creator>Houser Technologies LLC d/b/a AI Housers</dc:creator>
  <cp:lastModifiedBy>Houser Technologies LLC d/b/a AI Housers</cp:lastModifiedBy>
  <cp:revision>1</cp:revision>
  <dcterms:created xsi:type="dcterms:W3CDTF">2026-08-30T00:36:13Z</dcterms:created>
  <dcterms:modified xsi:type="dcterms:W3CDTF">2026-08-30T00:36:13Z</dcterms:modified>
</cp:coreProperties>
</file>