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notesMasterIdLst>
    <p:notesMasterId r:id="rId17"/>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esProps" Target="presProps.xml"/><Relationship Id="rId19" Type="http://schemas.openxmlformats.org/officeDocument/2006/relationships/viewProps" Target="viewProps.xml"/><Relationship Id="rId20" Type="http://schemas.openxmlformats.org/officeDocument/2006/relationships/theme" Target="theme/theme1.xml"/><Relationship Id="rId2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This is a briefing on the 21st Century ROAD to Housing Act, Public Law 119-101, prepared for your board, staff, or leadership team. The 2026 housing law in one briefing — what it does, what it doesn’t, and what happens next. Make it yours: replace [Agency Name], [Presenter], [Date] and each [Name] owner before you present. Everything in the deck traces to the enrolled text and official sources; the hub page linked at the end carries the citations.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Suggested first steps: 1) PHAs — Brief your board on the Act: Sections 212 (RAD), 405 (HCV inspections), 505 (MTW), 404 (FSS escrow pilot), 602 (HUD-VASH income), 805 (accountability), 106 (temperature sensors), and 205–206… Why: The changes are already law; boards need to know what is self-executing versus what waits on HUD guidance or appropriations. 2) Developers — Talk to bank LIHTC and community-development investors about capacity: the public-welfare-investment cap moved from 15% to 20% of capital and surplus for national banks and state member… Why: Section 203 is self-executing; OCC and the Fed report on public welfare investments every two years starting in 2028. 3) Lenders — Community banks under $10 billion: re-check brokered-deposit classification of custodial and reciprocal deposits under Sections 901–902, confirm whether the $6 billion extended-exam-cycle… Why: These FDIA amendments are effective now; the FDIC study on reciprocal deposits is due about January 11, 2027. 4) Local Gov — Stand up a public, searchable database of all undeveloped land your jurisdiction owns before October 1, 2026, and charge creation and maintenance to CDBG. Why: Section 104 adds the database to the CDBG grantee certifications effective October 1, 2026; the statute does not define "undeveloped" and no HUD guidance had been located as of August 29, 2026. 5) Advocates — Monitor RAD conversions locally: HUD must now assess and publish annually whether pre-conversion residents remain in or return to converted properties and how tenants’ rights fared, and… Why: Section 212 codifies that tenant rights under RAD "shall remain enforceable by tenants" and gives HUD sanction authority it did not have in statute. Assign an owner and a check-in date for each; the placeholders in the deck are meant to be edited.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Suggested first steps: 6) Rural &amp; Tribal — Update Section 504 outreach for the new authority to lend to low-income (not only very-low-income) applicants and the simpler security rule — repair loans under $15,000… Why: Section 502(g) amended 42 U.S.C. 1474(a) on enactment — the $7,500-to-$15,000 change is the promissory-note loan-security threshold, not a grant cap; Section 502(s) states a 90-day decision expectation with annual reports. 7) Veterans &amp; Homelessness — HUD-VASH partners (PHAs and VA medical centers): update intake and eligibility procedures so VA disability compensation and pension are excluded from income eligibility… Why: Section 602 amended 42 U.S.C. 1437a(b)(4)(B) on enactment; joint HUD/VA guidance is expected but had not been issued as of August 29, 2026. 8) HFAs — Update HOME homeownership program guidelines: 100% AMI income limit, 110% of area median purchase price value cap, the new resale-or-recapture language, shared-equity and community land trust… Why: Section 501(c), (h) and (r) changed the statute directly; NCSHA reads them as effective on enactment. 9) PHAs — Amend your HCV Administrative Plan to implement the automatic deeming of qualifying LIHTC, HOME, and USDA-RHS inspection results from the prior 12 months, add a remote or video inspection… Why: Section 405 rewrote 42 U.S.C. 1437f(o)(8); the statute is effective now — qualifying units "shall be deemed" to meet inspection requirements — and PHAs must give each family a list of pre-inspected units. 10) HFAs — Rewrite CHDO certification and set-aside procedures: the "significant" board-representation test is gone, a CHDO qualifies when it "materially participates," and set-aside funds uninvested… Why: Section 501(b), (j) and (s) broaden the CHDO pool and codify the rollover HUD had handled through appropriations riders. Assign an owner and a check-in date for each; the placeholders in the deck are meant to be edited.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Things to watch: No new money: Section 1202 says no additional funds are authorized, so the FSS pilot, temperature sensors, and MTW research all depend on appropriations that have not been made as of August 2026. LIHTC, the national Housing Trust Fund, HFA bond authority, and credit scoring are not in the Act; the 2025 LIHTC expansion came from a different law. No new construction subsidy: Section 1202 authorizes no additional appropriations; the supply programs are competitive, mostly unfunded, and routed through governments. Sections 401–402 are studies, not rules — the Senate’s CFPB rulemaking authority was dropped in the final text. Funding is the catch: the House FY2027 THUD bill kept CDBG flat at $3.3 billion, cut HOME to $500 million, and had no line for the Innovation Fund, planning grants, pattern books, RESIDE, or… Nothing new for extremely low-income renters: no Housing Trust Fund money, no new vouchers, and Section 1202 authorizes no funds; NLIHC lists RAD expansion (212) and the MTW cohort (505) as…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CBO scores the enacted law at ≈$0 net deficit effect ("Estimated Budgetary Effects of H.R. 6644" (pub. 62570, July 14, 2026, as enacted): net deficit effect rounds to $0 over 2026–2036; spending subject to appropriation not estimated). One sentence that shapes everything else: "No additional funds are authorized to be appropriated to carry out the requirements of this Act or any amendment made by this Act." The Innovation Fund is $200M / yr, Authorized for FY2027–FY2031 (Sec. 208) — not yet appropriated. Plan for reforms that are effective now versus programs that wait on appropriations.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hub page for All housers is https://aihousers.com/road-to-housing. Sources worth handing out: H.R. 6644 — Enrolled bill text (21st Century ROAD to Housing Act) (GovInfo (GPO)); Public Law 119-101 — GovInfo details page (PDF, text, XML) (GovInfo (GPO)); Public Law 119-101 — slip law PDF (Congress.gov / GPO); Statute Compilation — 21st Century ROAD to Housing Act (COMPS-18421) (GovInfo (GPO)); H.R. 6644 — Engrossed Amendment Senate (SA 5823, June 22, 2026 text) (GovInfo (GPO)); H.R. 6644 — Engrossed Amendment House (May 20, 2026 text) (GovInfo (GPO)). Make it yours: replace [Agency Name], [Presenter], [Date] and each [Name] owner before you present.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by pointing people to the hub page for sources and updates. Independent, plain-language explainer prepared by AI Housers (Houser Technologies LLC). Not legal, compliance, or financial advice; not affiliated with HUD, USDA, Congress, or any agency. Every fact traces to a primary or authoritative source; confirm against the enacted text and official agency guidance before acting. Prepared from aihousers.com/road-to-housing · content reviewed August 29, 2026. Reuse freely, including with your own logo, with attribution to AI Housers — aihousers.com/road-to-housing (CC BY 4.0).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21st Century ROAD to Housing Act is law: 12 titles and 60 sections that reform how federal housing programs run — with almost no new money — and a clock that has already started. The 2026 housing law in one briefing — what it does, what it doesn’t, and what happens next. This general briefing covers the provisions that touch the most housers: voucher inspections, RAD, Moving to Work, HOME, CDBG, environmental review, manufactured housing, rural housing, the institutional-investor purchase limit, and the Act’s funding reality.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Became law without the President’s signature. Congress cleared H.R. 6644 on June 23, 2026 and presented it to the President on June 29. The President publicly declined to sign it, and because Congress remained in session the ten-day window under Article I, Section 7 (Sundays excepted) ran out and the bill became law automatically on July 11, 2026. It is Public Law 119-101, published at 140 Stat. 846–984. The numbers on this slide: Titles / sections — 12 / 60 (Sec. 1 plus Secs. 101–1202 in the enrolled text); Public Law — 119-101 (Became law without the President’s signature, July 11, 2026); Institutional-investor threshold — 350 homes (Sec. 1001 purchase ban applies to investors controlling 350+ single-family homes); First big deadline cluster — Jan 7, 2027 (180 days after enactment — investor ban takes effect; several HUD/USDA deliverables due).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bill moved through five recorded votes: House Feb 9, 2026, 390–9; Senate Mar 12, 2026, 89–10; House May 20, 2026, 396–13; Senate Jun 22, 2026, 85–5; House Jun 23, 2026, 358–32. Became law without the President’s signature. Congress cleared H.R. 6644 on June 23, 2026 and presented it to the President on June 29. The President publicly declined to sign it, and because Congress remained in session the ten-day window under Article I, Section 7 (Sundays excepted) ran out and the bill became law automatically on July 11, 2026. It is Public Law 119-101, published at 140 Stat. 846–984.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 405, Choice in Affordable Housing Act: Streamlines Housing Choice Voucher inspections. A unit in a LIHTC, HOME-assisted, or USDA Rural Housing Service-assisted property that passed a physical inspection in the prior 12 months is deemed to meet HCV inspection requirements if the PHA can obtain the results; HUD may allow remote or video inspections in rural… Sec. 212, Rental Assistance Demonstration Program: Makes the Rental Assistance Demonstration (RAD) permanent by removing its September 30, 2029 end date, raises the public housing conversion cap from 455,000 to 555,000 units, and layers on accountability: HUD must annually assess and publish the impacts of First Component conversions on preservation, leveraging… Sec. 505, New Moving to Work Cohort: Authorizes HUD to add up to 25 high-performing public housing agencies to a new Moving to Work (MTW) cohort — the "Economic Opportunity and Pathways to Independence Cohort" — but only after HUD files a first comprehensive MTW report to Congress.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 501, HOME Investment Partnerships Reauthorization and Reform Act: A top-to-bottom modernization of HOME, the block grant that states and larger localities use for affordable rental and homeownership housing. It permanently authorizes the program, raises the income and price limits for homeownership assistance, lets non-CDBG participating jurisdictions fund infrastructure next to… Sec. 208, Innovation Fund: Authorizes $200 million a year for FY2027–FY2031 for competitive HUD grants to metropolitan cities, urban counties, other local governments, and Tribes that can show an "objective improvement in housing supply growth" under a HUD methodology published for comment at least 90 days before each NOFO. Sec. 213, Build Now Act: Ties a slice of CDBG entitlement money to housing production. Starting with the third full fiscal year after enactment and running through FY2043, HUD computes each metropolitan city’s and urban county’s "housing growth improvement rate" — a normalized index: the last five years’ average annual unit growth minus the…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 204, Addition of Affordable Housing Construction as an Eligible Activity: For the first time, makes new construction of affordable housing (as defined in HOME Section 215) an eligible CDBG activity, capped at 20 percent of a recipient’s allocation, and counts it toward the low- and moderate-income benefit requirement. Applies only to CDBG funds appropriated after enactment. Sec. 206, Unlocking Housing Supply Through Streamlined and Modernized Reviews Act: Directs HUD to rewrite its environmental review regulations (24 CFR parts 50 and 58) through notice-and-comment rulemaking so that a long list of housing activities are exempt or categorically excluded from NEPA review. Sec. 301, Housing Supply Expansion Act: Redefines "manufactured home" in the 1974 HUD Code statute as built "with or without a permanent chassis," and directs HUD, with the Manufactured Housing Consensus Committee, to issue standards, a distinct label, data plate, and invoice notation for chassis-less homes.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 502, Rural Housing Service Reform Act: A broad update of USDA Rural Housing Service programs. Its centerpiece permanently establishes the Housing Preservation and Revitalization program (new Housing Act of 1949 §545) and lets USDA keep Section 521 rental assistance in place — for 20-year terms — even after a Section 514/515 loan matures or cannot be… Sec. 1001, Homes Are for People, Not Corporations: The Act’s most debated provision. Starting 180 days after enactment (January 7, 2027), a "large institutional investor" — a for-profit fund, corporation, partnership, LLC or similar entity in the business of investing in single-family homes that, alone or in concert, has investment control of at least 350… Sec. 1202, No Additional Funds Authorized: One sentence that shapes everything else: "No additional funds are authorized to be appropriated to carry out the requirements of this Act or any amendment made by this Act." The Act creates or reshapes dozens of programs, pilots and studies, but — with the notable exception of the Innovation Fund’s $200…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nearest dated deadlines for All housers: Sep 9, 2026 — Sec. 213, HUD: Notify every eligible CDBG recipient of its "housing growth improvement rate" and whether it is above, at, or below the median, and share… Oct 1, 2026 — Sec. 104, HUD: New CDBG certification takes effect: each grantee must maintain a publicly accessible, searchable database of all undeveloped land it owns. Oct 1, 2026 — Sec. 805, Other: Each receiver or federal monitor currently overseeing a covered public housing agency delivers a written assessment of its management and… Oct 1, 2026 — Sec. 805, HUD: HUD must require each covered public housing agency to send an annual notice stating whether a receiver or Federal monitor remains… Dates are computed from the July 11, 2026 enactment; the hub tracks status.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2" Type="http://schemas.openxmlformats.org/officeDocument/2006/relationships/hyperlink" Target="https://aihousers.com/road-to-housing" TargetMode="External"/><Relationship Id="rId1" Type="http://schemas.openxmlformats.org/officeDocument/2006/relationships/image" Target="../media/image-14-1.png"/><Relationship Id="rId3" Type="http://schemas.openxmlformats.org/officeDocument/2006/relationships/slideLayout" Target="../slideLayouts/slideLayout1.xml"/><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54360"/>
        </a:solidFill>
      </p:bgPr>
    </p:bg>
    <p:spTree>
      <p:nvGrpSpPr>
        <p:cNvPr id="1" name=""/>
        <p:cNvGrpSpPr/>
        <p:nvPr/>
      </p:nvGrpSpPr>
      <p:grpSpPr>
        <a:xfrm>
          <a:off x="0" y="0"/>
          <a:ext cx="0" cy="0"/>
          <a:chOff x="0" y="0"/>
          <a:chExt cx="0" cy="0"/>
        </a:xfrm>
      </p:grpSpPr>
      <p:sp>
        <p:nvSpPr>
          <p:cNvPr id="2" name="Shape 0"/>
          <p:cNvSpPr/>
          <p:nvPr/>
        </p:nvSpPr>
        <p:spPr>
          <a:xfrm>
            <a:off x="457200" y="457200"/>
            <a:ext cx="371659" cy="161052"/>
          </a:xfrm>
          <a:custGeom>
            <a:avLst/>
            <a:gdLst/>
            <a:ahLst/>
            <a:cxnLst/>
            <a:rect l="l" t="t" r="r" b="b"/>
            <a:pathLst>
              <a:path w="371659" h="161052">
                <a:moveTo>
                  <a:pt x="0" y="161052"/>
                </a:moveTo>
                <a:lnTo>
                  <a:pt x="185830" y="0"/>
                </a:lnTo>
                <a:lnTo>
                  <a:pt x="371659" y="161052"/>
                </a:lnTo>
                <a:lnTo>
                  <a:pt x="297327" y="161052"/>
                </a:lnTo>
                <a:lnTo>
                  <a:pt x="185830" y="65040"/>
                </a:lnTo>
                <a:lnTo>
                  <a:pt x="74332" y="161052"/>
                </a:lnTo>
                <a:close/>
              </a:path>
            </a:pathLst>
          </a:custGeom>
          <a:solidFill>
            <a:srgbClr val="FFFFFF"/>
          </a:solidFill>
          <a:ln w="12700">
            <a:solidFill>
              <a:srgbClr val="FFFFFF"/>
            </a:solidFill>
            <a:prstDash val="solid"/>
          </a:ln>
        </p:spPr>
      </p:sp>
      <p:sp>
        <p:nvSpPr>
          <p:cNvPr id="3" name="Shape 1"/>
          <p:cNvSpPr/>
          <p:nvPr/>
        </p:nvSpPr>
        <p:spPr>
          <a:xfrm>
            <a:off x="506755" y="643030"/>
            <a:ext cx="123886" cy="86721"/>
          </a:xfrm>
          <a:prstGeom prst="roundRect">
            <a:avLst>
              <a:gd name="adj" fmla="val 14286"/>
            </a:avLst>
          </a:prstGeom>
          <a:solidFill>
            <a:srgbClr val="FFFFFF"/>
          </a:solidFill>
          <a:ln w="12700">
            <a:solidFill>
              <a:srgbClr val="FFFFFF"/>
            </a:solidFill>
            <a:prstDash val="solid"/>
          </a:ln>
        </p:spPr>
      </p:sp>
      <p:sp>
        <p:nvSpPr>
          <p:cNvPr id="4" name="Shape 2"/>
          <p:cNvSpPr/>
          <p:nvPr/>
        </p:nvSpPr>
        <p:spPr>
          <a:xfrm>
            <a:off x="655418" y="643030"/>
            <a:ext cx="123886" cy="86721"/>
          </a:xfrm>
          <a:prstGeom prst="roundRect">
            <a:avLst>
              <a:gd name="adj" fmla="val 14286"/>
            </a:avLst>
          </a:prstGeom>
          <a:solidFill>
            <a:srgbClr val="D98E2B"/>
          </a:solidFill>
          <a:ln w="12700">
            <a:solidFill>
              <a:srgbClr val="D98E2B"/>
            </a:solidFill>
            <a:prstDash val="solid"/>
          </a:ln>
        </p:spPr>
      </p:sp>
      <p:sp>
        <p:nvSpPr>
          <p:cNvPr id="5" name="Shape 3"/>
          <p:cNvSpPr/>
          <p:nvPr/>
        </p:nvSpPr>
        <p:spPr>
          <a:xfrm>
            <a:off x="506755" y="754527"/>
            <a:ext cx="123886" cy="86721"/>
          </a:xfrm>
          <a:prstGeom prst="roundRect">
            <a:avLst>
              <a:gd name="adj" fmla="val 14286"/>
            </a:avLst>
          </a:prstGeom>
          <a:solidFill>
            <a:srgbClr val="FFFFFF"/>
          </a:solidFill>
          <a:ln w="12700">
            <a:solidFill>
              <a:srgbClr val="FFFFFF"/>
            </a:solidFill>
            <a:prstDash val="solid"/>
          </a:ln>
        </p:spPr>
      </p:sp>
      <p:sp>
        <p:nvSpPr>
          <p:cNvPr id="6" name="Shape 4"/>
          <p:cNvSpPr/>
          <p:nvPr/>
        </p:nvSpPr>
        <p:spPr>
          <a:xfrm>
            <a:off x="655418" y="754527"/>
            <a:ext cx="123886" cy="86721"/>
          </a:xfrm>
          <a:prstGeom prst="roundRect">
            <a:avLst>
              <a:gd name="adj" fmla="val 14286"/>
            </a:avLst>
          </a:prstGeom>
          <a:solidFill>
            <a:srgbClr val="FFFFFF"/>
          </a:solidFill>
          <a:ln w="12700">
            <a:solidFill>
              <a:srgbClr val="FFFFFF"/>
            </a:solidFill>
            <a:prstDash val="solid"/>
          </a:ln>
        </p:spPr>
      </p:sp>
      <p:sp>
        <p:nvSpPr>
          <p:cNvPr id="7" name="Text 5"/>
          <p:cNvSpPr/>
          <p:nvPr/>
        </p:nvSpPr>
        <p:spPr>
          <a:xfrm>
            <a:off x="940357" y="602147"/>
            <a:ext cx="2304288" cy="230429"/>
          </a:xfrm>
          <a:prstGeom prst="rect">
            <a:avLst/>
          </a:prstGeom>
          <a:noFill/>
          <a:ln/>
        </p:spPr>
        <p:txBody>
          <a:bodyPr wrap="square" lIns="0" tIns="0" rIns="0" bIns="0" rtlCol="0" anchor="ctr"/>
          <a:lstStyle/>
          <a:p>
            <a:pPr indent="0" marL="0">
              <a:buNone/>
            </a:pPr>
            <a:r>
              <a:rPr lang="en-US" sz="1497" b="1" dirty="0">
                <a:solidFill>
                  <a:srgbClr val="FFFFFF"/>
                </a:solidFill>
                <a:latin typeface="Arial" pitchFamily="34" charset="0"/>
                <a:ea typeface="Arial" pitchFamily="34" charset="-122"/>
                <a:cs typeface="Arial" pitchFamily="34" charset="-120"/>
              </a:rPr>
              <a:t>AI Housers</a:t>
            </a:r>
            <a:endParaRPr lang="en-US" sz="1497" dirty="0"/>
          </a:p>
        </p:txBody>
      </p:sp>
      <p:sp>
        <p:nvSpPr>
          <p:cNvPr id="8" name="Shape 6"/>
          <p:cNvSpPr/>
          <p:nvPr/>
        </p:nvSpPr>
        <p:spPr>
          <a:xfrm>
            <a:off x="457200" y="1691640"/>
            <a:ext cx="182880" cy="128016"/>
          </a:xfrm>
          <a:prstGeom prst="roundRect">
            <a:avLst>
              <a:gd name="adj" fmla="val 14286"/>
            </a:avLst>
          </a:prstGeom>
          <a:solidFill>
            <a:srgbClr val="D98E2B"/>
          </a:solidFill>
          <a:ln w="12700">
            <a:solidFill>
              <a:srgbClr val="D98E2B"/>
            </a:solidFill>
            <a:prstDash val="solid"/>
          </a:ln>
        </p:spPr>
      </p:sp>
      <p:sp>
        <p:nvSpPr>
          <p:cNvPr id="9" name="Text 7"/>
          <p:cNvSpPr/>
          <p:nvPr/>
        </p:nvSpPr>
        <p:spPr>
          <a:xfrm>
            <a:off x="457200" y="1874520"/>
            <a:ext cx="7680960" cy="914400"/>
          </a:xfrm>
          <a:prstGeom prst="rect">
            <a:avLst/>
          </a:prstGeom>
          <a:noFill/>
          <a:ln/>
        </p:spPr>
        <p:txBody>
          <a:bodyPr wrap="square" lIns="0" tIns="0" rIns="0" bIns="0" rtlCol="0" anchor="t"/>
          <a:lstStyle/>
          <a:p>
            <a:pPr indent="0" marL="0">
              <a:buNone/>
            </a:pPr>
            <a:r>
              <a:rPr lang="en-US" sz="3600" b="1" dirty="0">
                <a:solidFill>
                  <a:srgbClr val="FFFFFF"/>
                </a:solidFill>
                <a:latin typeface="Arial" pitchFamily="34" charset="0"/>
                <a:ea typeface="Arial" pitchFamily="34" charset="-122"/>
                <a:cs typeface="Arial" pitchFamily="34" charset="-120"/>
              </a:rPr>
              <a:t>21st Century ROAD to Housing Act</a:t>
            </a:r>
            <a:endParaRPr lang="en-US" sz="3600" dirty="0"/>
          </a:p>
        </p:txBody>
      </p:sp>
      <p:sp>
        <p:nvSpPr>
          <p:cNvPr id="10" name="Text 8"/>
          <p:cNvSpPr/>
          <p:nvPr/>
        </p:nvSpPr>
        <p:spPr>
          <a:xfrm>
            <a:off x="457200" y="2788920"/>
            <a:ext cx="7680960" cy="411480"/>
          </a:xfrm>
          <a:prstGeom prst="rect">
            <a:avLst/>
          </a:prstGeom>
          <a:noFill/>
          <a:ln/>
        </p:spPr>
        <p:txBody>
          <a:bodyPr wrap="square" lIns="0" tIns="0" rIns="0" bIns="0" rtlCol="0" anchor="t"/>
          <a:lstStyle/>
          <a:p>
            <a:pPr indent="0" marL="0">
              <a:buNone/>
            </a:pPr>
            <a:r>
              <a:rPr lang="en-US" sz="1800" dirty="0">
                <a:solidFill>
                  <a:srgbClr val="5DADE2"/>
                </a:solidFill>
                <a:latin typeface="Arial" pitchFamily="34" charset="0"/>
                <a:ea typeface="Arial" pitchFamily="34" charset="-122"/>
                <a:cs typeface="Arial" pitchFamily="34" charset="-120"/>
              </a:rPr>
              <a:t>A briefing for your board, staff, or leadership team</a:t>
            </a:r>
            <a:endParaRPr lang="en-US" sz="1800" dirty="0"/>
          </a:p>
        </p:txBody>
      </p:sp>
      <p:sp>
        <p:nvSpPr>
          <p:cNvPr id="11" name="Text 9"/>
          <p:cNvSpPr/>
          <p:nvPr/>
        </p:nvSpPr>
        <p:spPr>
          <a:xfrm>
            <a:off x="457200" y="3383280"/>
            <a:ext cx="7680960" cy="320040"/>
          </a:xfrm>
          <a:prstGeom prst="rect">
            <a:avLst/>
          </a:prstGeom>
          <a:noFill/>
          <a:ln/>
        </p:spPr>
        <p:txBody>
          <a:bodyPr wrap="square" lIns="0" tIns="0" rIns="0" bIns="0" rtlCol="0" anchor="ctr"/>
          <a:lstStyle/>
          <a:p>
            <a:pPr indent="0" marL="0">
              <a:buNone/>
            </a:pPr>
            <a:r>
              <a:rPr lang="en-US" sz="1400" dirty="0">
                <a:solidFill>
                  <a:srgbClr val="FFFFFF"/>
                </a:solidFill>
                <a:latin typeface="Arial" pitchFamily="34" charset="0"/>
                <a:ea typeface="Arial" pitchFamily="34" charset="-122"/>
                <a:cs typeface="Arial" pitchFamily="34" charset="-120"/>
              </a:rPr>
              <a:t>[Agency Name] · [Presenter] · [Date]</a:t>
            </a:r>
            <a:endParaRPr lang="en-US" sz="1400" dirty="0"/>
          </a:p>
        </p:txBody>
      </p:sp>
      <p:sp>
        <p:nvSpPr>
          <p:cNvPr id="12" name="Text 10"/>
          <p:cNvSpPr/>
          <p:nvPr/>
        </p:nvSpPr>
        <p:spPr>
          <a:xfrm>
            <a:off x="457200" y="4343400"/>
            <a:ext cx="7680960" cy="274320"/>
          </a:xfrm>
          <a:prstGeom prst="rect">
            <a:avLst/>
          </a:prstGeom>
          <a:noFill/>
          <a:ln/>
        </p:spPr>
        <p:txBody>
          <a:bodyPr wrap="square" lIns="0" tIns="0" rIns="0" bIns="0" rtlCol="0" anchor="ctr"/>
          <a:lstStyle/>
          <a:p>
            <a:pPr indent="0" marL="0">
              <a:buNone/>
            </a:pPr>
            <a:r>
              <a:rPr lang="en-US" sz="1100" dirty="0">
                <a:solidFill>
                  <a:srgbClr val="5DADE2"/>
                </a:solidFill>
                <a:latin typeface="Arial" pitchFamily="34" charset="0"/>
                <a:ea typeface="Arial" pitchFamily="34" charset="-122"/>
                <a:cs typeface="Arial" pitchFamily="34" charset="-120"/>
              </a:rPr>
              <a:t>Public Law 119-101 · became law July 11, 2026 · H.R. 6644 (119th Congress)</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Our first 90 days (1 of 2)</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Suggested first moves by audience — assign an owner to each that applies before this meeting ends</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10</a:t>
            </a:r>
            <a:endParaRPr lang="en-US" sz="900" dirty="0"/>
          </a:p>
        </p:txBody>
      </p:sp>
      <p:sp>
        <p:nvSpPr>
          <p:cNvPr id="11" name="Shape 9"/>
          <p:cNvSpPr/>
          <p:nvPr/>
        </p:nvSpPr>
        <p:spPr>
          <a:xfrm>
            <a:off x="457200" y="1197864"/>
            <a:ext cx="109728" cy="76810"/>
          </a:xfrm>
          <a:prstGeom prst="roundRect">
            <a:avLst>
              <a:gd name="adj" fmla="val 14286"/>
            </a:avLst>
          </a:prstGeom>
          <a:solidFill>
            <a:srgbClr val="D98E2B"/>
          </a:solidFill>
          <a:ln w="12700">
            <a:solidFill>
              <a:srgbClr val="D98E2B"/>
            </a:solidFill>
            <a:prstDash val="solid"/>
          </a:ln>
        </p:spPr>
      </p:sp>
      <p:sp>
        <p:nvSpPr>
          <p:cNvPr id="12" name="Text 10"/>
          <p:cNvSpPr/>
          <p:nvPr/>
        </p:nvSpPr>
        <p:spPr>
          <a:xfrm>
            <a:off x="658368" y="1143000"/>
            <a:ext cx="3730752" cy="182880"/>
          </a:xfrm>
          <a:prstGeom prst="rect">
            <a:avLst/>
          </a:prstGeom>
          <a:noFill/>
          <a:ln/>
        </p:spPr>
        <p:txBody>
          <a:bodyPr wrap="square" lIns="0" tIns="0" rIns="0" bIns="0" rtlCol="0" anchor="ctr"/>
          <a:lstStyle/>
          <a:p>
            <a:pPr indent="0" marL="0">
              <a:buNone/>
            </a:pPr>
            <a:r>
              <a:rPr lang="en-US" sz="800" b="1" spc="100" kern="0" dirty="0">
                <a:solidFill>
                  <a:srgbClr val="A66A15"/>
                </a:solidFill>
                <a:latin typeface="Arial" pitchFamily="34" charset="0"/>
                <a:ea typeface="Arial" pitchFamily="34" charset="-122"/>
                <a:cs typeface="Arial" pitchFamily="34" charset="-120"/>
              </a:rPr>
              <a:t>NOW   ·   SECS. 212, 405, 505 +7   ·   OWNER: [NAME]</a:t>
            </a:r>
            <a:endParaRPr lang="en-US" sz="800" dirty="0"/>
          </a:p>
        </p:txBody>
      </p:sp>
      <p:sp>
        <p:nvSpPr>
          <p:cNvPr id="13" name="Text 11"/>
          <p:cNvSpPr/>
          <p:nvPr/>
        </p:nvSpPr>
        <p:spPr>
          <a:xfrm>
            <a:off x="658368" y="1325880"/>
            <a:ext cx="3730752" cy="914400"/>
          </a:xfrm>
          <a:prstGeom prst="rect">
            <a:avLst/>
          </a:prstGeom>
          <a:noFill/>
          <a:ln/>
        </p:spPr>
        <p:txBody>
          <a:bodyPr wrap="square" lIns="0" tIns="0" rIns="0" bIns="0" rtlCol="0" anchor="t"/>
          <a:lstStyle/>
          <a:p>
            <a:pPr indent="0" marL="0">
              <a:buNone/>
            </a:pPr>
            <a:r>
              <a:rPr lang="en-US" sz="1100" b="1" dirty="0">
                <a:solidFill>
                  <a:srgbClr val="1A1A2E"/>
                </a:solidFill>
                <a:latin typeface="Arial" pitchFamily="34" charset="0"/>
                <a:ea typeface="Arial" pitchFamily="34" charset="-122"/>
                <a:cs typeface="Arial" pitchFamily="34" charset="-120"/>
              </a:rPr>
              <a:t>PHAs — Brief your board on the Act: Sections 212 (RAD), 405 (HCV inspections), 505 (MTW), 404 (FSS escrow pilot), 602 (HUD-VASH income)…</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The changes are already law; boards need to know what is self-executing versus what waits on HUD guidance or appropriations.</a:t>
            </a:r>
            <a:endParaRPr lang="en-US" sz="1100" dirty="0"/>
          </a:p>
        </p:txBody>
      </p:sp>
      <p:sp>
        <p:nvSpPr>
          <p:cNvPr id="14" name="Shape 12"/>
          <p:cNvSpPr/>
          <p:nvPr/>
        </p:nvSpPr>
        <p:spPr>
          <a:xfrm>
            <a:off x="457200" y="2340864"/>
            <a:ext cx="109728" cy="76810"/>
          </a:xfrm>
          <a:prstGeom prst="roundRect">
            <a:avLst>
              <a:gd name="adj" fmla="val 14286"/>
            </a:avLst>
          </a:prstGeom>
          <a:solidFill>
            <a:srgbClr val="D98E2B"/>
          </a:solidFill>
          <a:ln w="12700">
            <a:solidFill>
              <a:srgbClr val="D98E2B"/>
            </a:solidFill>
            <a:prstDash val="solid"/>
          </a:ln>
        </p:spPr>
      </p:sp>
      <p:sp>
        <p:nvSpPr>
          <p:cNvPr id="15" name="Text 13"/>
          <p:cNvSpPr/>
          <p:nvPr/>
        </p:nvSpPr>
        <p:spPr>
          <a:xfrm>
            <a:off x="658368" y="2286000"/>
            <a:ext cx="3730752" cy="182880"/>
          </a:xfrm>
          <a:prstGeom prst="rect">
            <a:avLst/>
          </a:prstGeom>
          <a:noFill/>
          <a:ln/>
        </p:spPr>
        <p:txBody>
          <a:bodyPr wrap="square" lIns="0" tIns="0" rIns="0" bIns="0" rtlCol="0" anchor="ctr"/>
          <a:lstStyle/>
          <a:p>
            <a:pPr indent="0" marL="0">
              <a:buNone/>
            </a:pPr>
            <a:r>
              <a:rPr lang="en-US" sz="800" b="1" spc="100" kern="0" dirty="0">
                <a:solidFill>
                  <a:srgbClr val="A66A15"/>
                </a:solidFill>
                <a:latin typeface="Arial" pitchFamily="34" charset="0"/>
                <a:ea typeface="Arial" pitchFamily="34" charset="-122"/>
                <a:cs typeface="Arial" pitchFamily="34" charset="-120"/>
              </a:rPr>
              <a:t>NOW   ·   SEC. 203   ·   OWNER: [NAME]</a:t>
            </a:r>
            <a:endParaRPr lang="en-US" sz="800" dirty="0"/>
          </a:p>
        </p:txBody>
      </p:sp>
      <p:sp>
        <p:nvSpPr>
          <p:cNvPr id="16" name="Text 14"/>
          <p:cNvSpPr/>
          <p:nvPr/>
        </p:nvSpPr>
        <p:spPr>
          <a:xfrm>
            <a:off x="658368" y="2468880"/>
            <a:ext cx="3730752" cy="914400"/>
          </a:xfrm>
          <a:prstGeom prst="rect">
            <a:avLst/>
          </a:prstGeom>
          <a:noFill/>
          <a:ln/>
        </p:spPr>
        <p:txBody>
          <a:bodyPr wrap="square" lIns="0" tIns="0" rIns="0" bIns="0" rtlCol="0" anchor="t"/>
          <a:lstStyle/>
          <a:p>
            <a:pPr indent="0" marL="0">
              <a:buNone/>
            </a:pPr>
            <a:r>
              <a:rPr lang="en-US" sz="1100" b="1" dirty="0">
                <a:solidFill>
                  <a:srgbClr val="1A1A2E"/>
                </a:solidFill>
                <a:latin typeface="Arial" pitchFamily="34" charset="0"/>
                <a:ea typeface="Arial" pitchFamily="34" charset="-122"/>
                <a:cs typeface="Arial" pitchFamily="34" charset="-120"/>
              </a:rPr>
              <a:t>Developers — Talk to bank LIHTC and community-development investors about capacity: the public-welfare-investment cap moved from 15% to 20% of…</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Section 203 is self-executing; OCC and the Fed report on public welfare investments every two years starting in 2028.</a:t>
            </a:r>
            <a:endParaRPr lang="en-US" sz="1100" dirty="0"/>
          </a:p>
        </p:txBody>
      </p:sp>
      <p:sp>
        <p:nvSpPr>
          <p:cNvPr id="17" name="Shape 15"/>
          <p:cNvSpPr/>
          <p:nvPr/>
        </p:nvSpPr>
        <p:spPr>
          <a:xfrm>
            <a:off x="457200" y="3483864"/>
            <a:ext cx="109728" cy="76810"/>
          </a:xfrm>
          <a:prstGeom prst="roundRect">
            <a:avLst>
              <a:gd name="adj" fmla="val 14286"/>
            </a:avLst>
          </a:prstGeom>
          <a:solidFill>
            <a:srgbClr val="D98E2B"/>
          </a:solidFill>
          <a:ln w="12700">
            <a:solidFill>
              <a:srgbClr val="D98E2B"/>
            </a:solidFill>
            <a:prstDash val="solid"/>
          </a:ln>
        </p:spPr>
      </p:sp>
      <p:sp>
        <p:nvSpPr>
          <p:cNvPr id="18" name="Text 16"/>
          <p:cNvSpPr/>
          <p:nvPr/>
        </p:nvSpPr>
        <p:spPr>
          <a:xfrm>
            <a:off x="658368" y="3429000"/>
            <a:ext cx="3730752" cy="182880"/>
          </a:xfrm>
          <a:prstGeom prst="rect">
            <a:avLst/>
          </a:prstGeom>
          <a:noFill/>
          <a:ln/>
        </p:spPr>
        <p:txBody>
          <a:bodyPr wrap="square" lIns="0" tIns="0" rIns="0" bIns="0" rtlCol="0" anchor="ctr"/>
          <a:lstStyle/>
          <a:p>
            <a:pPr indent="0" marL="0">
              <a:buNone/>
            </a:pPr>
            <a:r>
              <a:rPr lang="en-US" sz="800" b="1" spc="100" kern="0" dirty="0">
                <a:solidFill>
                  <a:srgbClr val="A66A15"/>
                </a:solidFill>
                <a:latin typeface="Arial" pitchFamily="34" charset="0"/>
                <a:ea typeface="Arial" pitchFamily="34" charset="-122"/>
                <a:cs typeface="Arial" pitchFamily="34" charset="-120"/>
              </a:rPr>
              <a:t>NOW   ·   SECS. 901, 902, 903 +2   ·   OWNER: [NAME]</a:t>
            </a:r>
            <a:endParaRPr lang="en-US" sz="800" dirty="0"/>
          </a:p>
        </p:txBody>
      </p:sp>
      <p:sp>
        <p:nvSpPr>
          <p:cNvPr id="19" name="Text 17"/>
          <p:cNvSpPr/>
          <p:nvPr/>
        </p:nvSpPr>
        <p:spPr>
          <a:xfrm>
            <a:off x="658368" y="3611880"/>
            <a:ext cx="3730752" cy="914400"/>
          </a:xfrm>
          <a:prstGeom prst="rect">
            <a:avLst/>
          </a:prstGeom>
          <a:noFill/>
          <a:ln/>
        </p:spPr>
        <p:txBody>
          <a:bodyPr wrap="square" lIns="0" tIns="0" rIns="0" bIns="0" rtlCol="0" anchor="t"/>
          <a:lstStyle/>
          <a:p>
            <a:pPr indent="0" marL="0">
              <a:buNone/>
            </a:pPr>
            <a:r>
              <a:rPr lang="en-US" sz="1100" b="1" dirty="0">
                <a:solidFill>
                  <a:srgbClr val="1A1A2E"/>
                </a:solidFill>
                <a:latin typeface="Arial" pitchFamily="34" charset="0"/>
                <a:ea typeface="Arial" pitchFamily="34" charset="-122"/>
                <a:cs typeface="Arial" pitchFamily="34" charset="-120"/>
              </a:rPr>
              <a:t>Lenders — Community banks under $10 billion: re-check brokered-deposit classification of custodial and reciprocal deposits under Sections 901–902…</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These FDIA amendments are effective now; the FDIC study on reciprocal deposits is due about January 11, 2027.</a:t>
            </a:r>
            <a:endParaRPr lang="en-US" sz="1100" dirty="0"/>
          </a:p>
        </p:txBody>
      </p:sp>
      <p:sp>
        <p:nvSpPr>
          <p:cNvPr id="20" name="Shape 18"/>
          <p:cNvSpPr/>
          <p:nvPr/>
        </p:nvSpPr>
        <p:spPr>
          <a:xfrm>
            <a:off x="4754880" y="1197864"/>
            <a:ext cx="109728" cy="76810"/>
          </a:xfrm>
          <a:prstGeom prst="roundRect">
            <a:avLst>
              <a:gd name="adj" fmla="val 14286"/>
            </a:avLst>
          </a:prstGeom>
          <a:solidFill>
            <a:srgbClr val="D98E2B"/>
          </a:solidFill>
          <a:ln w="12700">
            <a:solidFill>
              <a:srgbClr val="D98E2B"/>
            </a:solidFill>
            <a:prstDash val="solid"/>
          </a:ln>
        </p:spPr>
      </p:sp>
      <p:sp>
        <p:nvSpPr>
          <p:cNvPr id="21" name="Text 19"/>
          <p:cNvSpPr/>
          <p:nvPr/>
        </p:nvSpPr>
        <p:spPr>
          <a:xfrm>
            <a:off x="4956048" y="1143000"/>
            <a:ext cx="3730752" cy="182880"/>
          </a:xfrm>
          <a:prstGeom prst="rect">
            <a:avLst/>
          </a:prstGeom>
          <a:noFill/>
          <a:ln/>
        </p:spPr>
        <p:txBody>
          <a:bodyPr wrap="square" lIns="0" tIns="0" rIns="0" bIns="0" rtlCol="0" anchor="ctr"/>
          <a:lstStyle/>
          <a:p>
            <a:pPr indent="0" marL="0">
              <a:buNone/>
            </a:pPr>
            <a:r>
              <a:rPr lang="en-US" sz="800" b="1" spc="100" kern="0" dirty="0">
                <a:solidFill>
                  <a:srgbClr val="A66A15"/>
                </a:solidFill>
                <a:latin typeface="Arial" pitchFamily="34" charset="0"/>
                <a:ea typeface="Arial" pitchFamily="34" charset="-122"/>
                <a:cs typeface="Arial" pitchFamily="34" charset="-120"/>
              </a:rPr>
              <a:t>NOW   ·   SEC. 104   ·   OWNER: [NAME]</a:t>
            </a:r>
            <a:endParaRPr lang="en-US" sz="800" dirty="0"/>
          </a:p>
        </p:txBody>
      </p:sp>
      <p:sp>
        <p:nvSpPr>
          <p:cNvPr id="22" name="Text 20"/>
          <p:cNvSpPr/>
          <p:nvPr/>
        </p:nvSpPr>
        <p:spPr>
          <a:xfrm>
            <a:off x="4956048" y="1325880"/>
            <a:ext cx="3730752" cy="914400"/>
          </a:xfrm>
          <a:prstGeom prst="rect">
            <a:avLst/>
          </a:prstGeom>
          <a:noFill/>
          <a:ln/>
        </p:spPr>
        <p:txBody>
          <a:bodyPr wrap="square" lIns="0" tIns="0" rIns="0" bIns="0" rtlCol="0" anchor="t"/>
          <a:lstStyle/>
          <a:p>
            <a:pPr indent="0" marL="0">
              <a:buNone/>
            </a:pPr>
            <a:r>
              <a:rPr lang="en-US" sz="1100" b="1" dirty="0">
                <a:solidFill>
                  <a:srgbClr val="1A1A2E"/>
                </a:solidFill>
                <a:latin typeface="Arial" pitchFamily="34" charset="0"/>
                <a:ea typeface="Arial" pitchFamily="34" charset="-122"/>
                <a:cs typeface="Arial" pitchFamily="34" charset="-120"/>
              </a:rPr>
              <a:t>Local Gov — Stand up a public, searchable database of all undeveloped land your jurisdiction owns before October 1, 2026…</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Section 104 adds the database to the CDBG grantee certifications effective October 1, 2026; the statute does not define…</a:t>
            </a:r>
            <a:endParaRPr lang="en-US" sz="1100" dirty="0"/>
          </a:p>
        </p:txBody>
      </p:sp>
      <p:sp>
        <p:nvSpPr>
          <p:cNvPr id="23" name="Shape 21"/>
          <p:cNvSpPr/>
          <p:nvPr/>
        </p:nvSpPr>
        <p:spPr>
          <a:xfrm>
            <a:off x="4754880" y="2340864"/>
            <a:ext cx="109728" cy="76810"/>
          </a:xfrm>
          <a:prstGeom prst="roundRect">
            <a:avLst>
              <a:gd name="adj" fmla="val 14286"/>
            </a:avLst>
          </a:prstGeom>
          <a:solidFill>
            <a:srgbClr val="D98E2B"/>
          </a:solidFill>
          <a:ln w="12700">
            <a:solidFill>
              <a:srgbClr val="D98E2B"/>
            </a:solidFill>
            <a:prstDash val="solid"/>
          </a:ln>
        </p:spPr>
      </p:sp>
      <p:sp>
        <p:nvSpPr>
          <p:cNvPr id="24" name="Text 22"/>
          <p:cNvSpPr/>
          <p:nvPr/>
        </p:nvSpPr>
        <p:spPr>
          <a:xfrm>
            <a:off x="4956048" y="2286000"/>
            <a:ext cx="3730752" cy="182880"/>
          </a:xfrm>
          <a:prstGeom prst="rect">
            <a:avLst/>
          </a:prstGeom>
          <a:noFill/>
          <a:ln/>
        </p:spPr>
        <p:txBody>
          <a:bodyPr wrap="square" lIns="0" tIns="0" rIns="0" bIns="0" rtlCol="0" anchor="ctr"/>
          <a:lstStyle/>
          <a:p>
            <a:pPr indent="0" marL="0">
              <a:buNone/>
            </a:pPr>
            <a:r>
              <a:rPr lang="en-US" sz="800" b="1" spc="100" kern="0" dirty="0">
                <a:solidFill>
                  <a:srgbClr val="A66A15"/>
                </a:solidFill>
                <a:latin typeface="Arial" pitchFamily="34" charset="0"/>
                <a:ea typeface="Arial" pitchFamily="34" charset="-122"/>
                <a:cs typeface="Arial" pitchFamily="34" charset="-120"/>
              </a:rPr>
              <a:t>NOW   ·   SEC. 212   ·   OWNER: [NAME]</a:t>
            </a:r>
            <a:endParaRPr lang="en-US" sz="800" dirty="0"/>
          </a:p>
        </p:txBody>
      </p:sp>
      <p:sp>
        <p:nvSpPr>
          <p:cNvPr id="25" name="Text 23"/>
          <p:cNvSpPr/>
          <p:nvPr/>
        </p:nvSpPr>
        <p:spPr>
          <a:xfrm>
            <a:off x="4956048" y="2468880"/>
            <a:ext cx="3730752" cy="914400"/>
          </a:xfrm>
          <a:prstGeom prst="rect">
            <a:avLst/>
          </a:prstGeom>
          <a:noFill/>
          <a:ln/>
        </p:spPr>
        <p:txBody>
          <a:bodyPr wrap="square" lIns="0" tIns="0" rIns="0" bIns="0" rtlCol="0" anchor="t"/>
          <a:lstStyle/>
          <a:p>
            <a:pPr indent="0" marL="0">
              <a:buNone/>
            </a:pPr>
            <a:r>
              <a:rPr lang="en-US" sz="1100" b="1" dirty="0">
                <a:solidFill>
                  <a:srgbClr val="1A1A2E"/>
                </a:solidFill>
                <a:latin typeface="Arial" pitchFamily="34" charset="0"/>
                <a:ea typeface="Arial" pitchFamily="34" charset="-122"/>
                <a:cs typeface="Arial" pitchFamily="34" charset="-120"/>
              </a:rPr>
              <a:t>Advocates — Monitor RAD conversions locally: HUD must now assess and publish annually whether pre-conversion residents remain in or return to…</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Section 212 codifies that tenant rights under RAD "shall remain enforceable by tenants" and gives HUD sanction authority it did…</a:t>
            </a:r>
            <a:endParaRPr lang="en-US" sz="11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Our first 90 days (2 of 2)</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Suggested first moves by audience — assign an owner to each that applies before this meeting ends</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11</a:t>
            </a:r>
            <a:endParaRPr lang="en-US" sz="900" dirty="0"/>
          </a:p>
        </p:txBody>
      </p:sp>
      <p:sp>
        <p:nvSpPr>
          <p:cNvPr id="11" name="Shape 9"/>
          <p:cNvSpPr/>
          <p:nvPr/>
        </p:nvSpPr>
        <p:spPr>
          <a:xfrm>
            <a:off x="457200" y="1197864"/>
            <a:ext cx="109728" cy="76810"/>
          </a:xfrm>
          <a:prstGeom prst="roundRect">
            <a:avLst>
              <a:gd name="adj" fmla="val 14286"/>
            </a:avLst>
          </a:prstGeom>
          <a:solidFill>
            <a:srgbClr val="D98E2B"/>
          </a:solidFill>
          <a:ln w="12700">
            <a:solidFill>
              <a:srgbClr val="D98E2B"/>
            </a:solidFill>
            <a:prstDash val="solid"/>
          </a:ln>
        </p:spPr>
      </p:sp>
      <p:sp>
        <p:nvSpPr>
          <p:cNvPr id="12" name="Text 10"/>
          <p:cNvSpPr/>
          <p:nvPr/>
        </p:nvSpPr>
        <p:spPr>
          <a:xfrm>
            <a:off x="658368" y="1143000"/>
            <a:ext cx="3730752" cy="182880"/>
          </a:xfrm>
          <a:prstGeom prst="rect">
            <a:avLst/>
          </a:prstGeom>
          <a:noFill/>
          <a:ln/>
        </p:spPr>
        <p:txBody>
          <a:bodyPr wrap="square" lIns="0" tIns="0" rIns="0" bIns="0" rtlCol="0" anchor="ctr"/>
          <a:lstStyle/>
          <a:p>
            <a:pPr indent="0" marL="0">
              <a:buNone/>
            </a:pPr>
            <a:r>
              <a:rPr lang="en-US" sz="800" b="1" spc="100" kern="0" dirty="0">
                <a:solidFill>
                  <a:srgbClr val="A66A15"/>
                </a:solidFill>
                <a:latin typeface="Arial" pitchFamily="34" charset="0"/>
                <a:ea typeface="Arial" pitchFamily="34" charset="-122"/>
                <a:cs typeface="Arial" pitchFamily="34" charset="-120"/>
              </a:rPr>
              <a:t>NOW   ·   SEC. 502   ·   OWNER: [NAME]</a:t>
            </a:r>
            <a:endParaRPr lang="en-US" sz="800" dirty="0"/>
          </a:p>
        </p:txBody>
      </p:sp>
      <p:sp>
        <p:nvSpPr>
          <p:cNvPr id="13" name="Text 11"/>
          <p:cNvSpPr/>
          <p:nvPr/>
        </p:nvSpPr>
        <p:spPr>
          <a:xfrm>
            <a:off x="658368" y="1325880"/>
            <a:ext cx="3730752" cy="914400"/>
          </a:xfrm>
          <a:prstGeom prst="rect">
            <a:avLst/>
          </a:prstGeom>
          <a:noFill/>
          <a:ln/>
        </p:spPr>
        <p:txBody>
          <a:bodyPr wrap="square" lIns="0" tIns="0" rIns="0" bIns="0" rtlCol="0" anchor="t"/>
          <a:lstStyle/>
          <a:p>
            <a:pPr indent="0" marL="0">
              <a:buNone/>
            </a:pPr>
            <a:r>
              <a:rPr lang="en-US" sz="1100" b="1" dirty="0">
                <a:solidFill>
                  <a:srgbClr val="1A1A2E"/>
                </a:solidFill>
                <a:latin typeface="Arial" pitchFamily="34" charset="0"/>
                <a:ea typeface="Arial" pitchFamily="34" charset="-122"/>
                <a:cs typeface="Arial" pitchFamily="34" charset="-120"/>
              </a:rPr>
              <a:t>Rural &amp; Tribal — Update Section 504 outreach for the new authority to lend to low-income (not only very-low-income) applicants and the simpler…</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Section 502(g) amended 42 U.S.C. 1474(a) on enactment — the $7,500-to-$15,000 change is the promissory-note loan-security…</a:t>
            </a:r>
            <a:endParaRPr lang="en-US" sz="1100" dirty="0"/>
          </a:p>
        </p:txBody>
      </p:sp>
      <p:sp>
        <p:nvSpPr>
          <p:cNvPr id="14" name="Shape 12"/>
          <p:cNvSpPr/>
          <p:nvPr/>
        </p:nvSpPr>
        <p:spPr>
          <a:xfrm>
            <a:off x="457200" y="2340864"/>
            <a:ext cx="109728" cy="76810"/>
          </a:xfrm>
          <a:prstGeom prst="roundRect">
            <a:avLst>
              <a:gd name="adj" fmla="val 14286"/>
            </a:avLst>
          </a:prstGeom>
          <a:solidFill>
            <a:srgbClr val="D98E2B"/>
          </a:solidFill>
          <a:ln w="12700">
            <a:solidFill>
              <a:srgbClr val="D98E2B"/>
            </a:solidFill>
            <a:prstDash val="solid"/>
          </a:ln>
        </p:spPr>
      </p:sp>
      <p:sp>
        <p:nvSpPr>
          <p:cNvPr id="15" name="Text 13"/>
          <p:cNvSpPr/>
          <p:nvPr/>
        </p:nvSpPr>
        <p:spPr>
          <a:xfrm>
            <a:off x="658368" y="2286000"/>
            <a:ext cx="3730752" cy="182880"/>
          </a:xfrm>
          <a:prstGeom prst="rect">
            <a:avLst/>
          </a:prstGeom>
          <a:noFill/>
          <a:ln/>
        </p:spPr>
        <p:txBody>
          <a:bodyPr wrap="square" lIns="0" tIns="0" rIns="0" bIns="0" rtlCol="0" anchor="ctr"/>
          <a:lstStyle/>
          <a:p>
            <a:pPr indent="0" marL="0">
              <a:buNone/>
            </a:pPr>
            <a:r>
              <a:rPr lang="en-US" sz="800" b="1" spc="100" kern="0" dirty="0">
                <a:solidFill>
                  <a:srgbClr val="A66A15"/>
                </a:solidFill>
                <a:latin typeface="Arial" pitchFamily="34" charset="0"/>
                <a:ea typeface="Arial" pitchFamily="34" charset="-122"/>
                <a:cs typeface="Arial" pitchFamily="34" charset="-120"/>
              </a:rPr>
              <a:t>NOW   ·   SEC. 602   ·   OWNER: [NAME]</a:t>
            </a:r>
            <a:endParaRPr lang="en-US" sz="800" dirty="0"/>
          </a:p>
        </p:txBody>
      </p:sp>
      <p:sp>
        <p:nvSpPr>
          <p:cNvPr id="16" name="Text 14"/>
          <p:cNvSpPr/>
          <p:nvPr/>
        </p:nvSpPr>
        <p:spPr>
          <a:xfrm>
            <a:off x="658368" y="2468880"/>
            <a:ext cx="3730752" cy="914400"/>
          </a:xfrm>
          <a:prstGeom prst="rect">
            <a:avLst/>
          </a:prstGeom>
          <a:noFill/>
          <a:ln/>
        </p:spPr>
        <p:txBody>
          <a:bodyPr wrap="square" lIns="0" tIns="0" rIns="0" bIns="0" rtlCol="0" anchor="t"/>
          <a:lstStyle/>
          <a:p>
            <a:pPr indent="0" marL="0">
              <a:buNone/>
            </a:pPr>
            <a:r>
              <a:rPr lang="en-US" sz="1100" b="1" dirty="0">
                <a:solidFill>
                  <a:srgbClr val="1A1A2E"/>
                </a:solidFill>
                <a:latin typeface="Arial" pitchFamily="34" charset="0"/>
                <a:ea typeface="Arial" pitchFamily="34" charset="-122"/>
                <a:cs typeface="Arial" pitchFamily="34" charset="-120"/>
              </a:rPr>
              <a:t>Veterans &amp; Homelessness — HUD-VASH partners (PHAs and VA medical centers): update intake and eligibility procedures so VA disability compensation…</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Section 602 amended 42 U.S.C. 1437a(b)(4)(B) on enactment; joint HUD/VA guidance is expected but had not been issued as of…</a:t>
            </a:r>
            <a:endParaRPr lang="en-US" sz="1100" dirty="0"/>
          </a:p>
        </p:txBody>
      </p:sp>
      <p:sp>
        <p:nvSpPr>
          <p:cNvPr id="17" name="Shape 15"/>
          <p:cNvSpPr/>
          <p:nvPr/>
        </p:nvSpPr>
        <p:spPr>
          <a:xfrm>
            <a:off x="457200" y="3483864"/>
            <a:ext cx="109728" cy="76810"/>
          </a:xfrm>
          <a:prstGeom prst="roundRect">
            <a:avLst>
              <a:gd name="adj" fmla="val 14286"/>
            </a:avLst>
          </a:prstGeom>
          <a:solidFill>
            <a:srgbClr val="D98E2B"/>
          </a:solidFill>
          <a:ln w="12700">
            <a:solidFill>
              <a:srgbClr val="D98E2B"/>
            </a:solidFill>
            <a:prstDash val="solid"/>
          </a:ln>
        </p:spPr>
      </p:sp>
      <p:sp>
        <p:nvSpPr>
          <p:cNvPr id="18" name="Text 16"/>
          <p:cNvSpPr/>
          <p:nvPr/>
        </p:nvSpPr>
        <p:spPr>
          <a:xfrm>
            <a:off x="658368" y="3429000"/>
            <a:ext cx="3730752" cy="182880"/>
          </a:xfrm>
          <a:prstGeom prst="rect">
            <a:avLst/>
          </a:prstGeom>
          <a:noFill/>
          <a:ln/>
        </p:spPr>
        <p:txBody>
          <a:bodyPr wrap="square" lIns="0" tIns="0" rIns="0" bIns="0" rtlCol="0" anchor="ctr"/>
          <a:lstStyle/>
          <a:p>
            <a:pPr indent="0" marL="0">
              <a:buNone/>
            </a:pPr>
            <a:r>
              <a:rPr lang="en-US" sz="800" b="1" spc="100" kern="0" dirty="0">
                <a:solidFill>
                  <a:srgbClr val="A66A15"/>
                </a:solidFill>
                <a:latin typeface="Arial" pitchFamily="34" charset="0"/>
                <a:ea typeface="Arial" pitchFamily="34" charset="-122"/>
                <a:cs typeface="Arial" pitchFamily="34" charset="-120"/>
              </a:rPr>
              <a:t>NEXT 90 DAYS   ·   SEC. 501   ·   OWNER: [NAME]</a:t>
            </a:r>
            <a:endParaRPr lang="en-US" sz="800" dirty="0"/>
          </a:p>
        </p:txBody>
      </p:sp>
      <p:sp>
        <p:nvSpPr>
          <p:cNvPr id="19" name="Text 17"/>
          <p:cNvSpPr/>
          <p:nvPr/>
        </p:nvSpPr>
        <p:spPr>
          <a:xfrm>
            <a:off x="658368" y="3611880"/>
            <a:ext cx="3730752" cy="914400"/>
          </a:xfrm>
          <a:prstGeom prst="rect">
            <a:avLst/>
          </a:prstGeom>
          <a:noFill/>
          <a:ln/>
        </p:spPr>
        <p:txBody>
          <a:bodyPr wrap="square" lIns="0" tIns="0" rIns="0" bIns="0" rtlCol="0" anchor="t"/>
          <a:lstStyle/>
          <a:p>
            <a:pPr indent="0" marL="0">
              <a:buNone/>
            </a:pPr>
            <a:r>
              <a:rPr lang="en-US" sz="1100" b="1" dirty="0">
                <a:solidFill>
                  <a:srgbClr val="1A1A2E"/>
                </a:solidFill>
                <a:latin typeface="Arial" pitchFamily="34" charset="0"/>
                <a:ea typeface="Arial" pitchFamily="34" charset="-122"/>
                <a:cs typeface="Arial" pitchFamily="34" charset="-120"/>
              </a:rPr>
              <a:t>HFAs — Update HOME homeownership program guidelines: 100% AMI income limit, 110% of area median purchase price value cap…</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Section 501(c), (h) and (r) changed the statute directly; NCSHA reads them as effective on enactment.</a:t>
            </a:r>
            <a:endParaRPr lang="en-US" sz="1100" dirty="0"/>
          </a:p>
        </p:txBody>
      </p:sp>
      <p:sp>
        <p:nvSpPr>
          <p:cNvPr id="20" name="Shape 18"/>
          <p:cNvSpPr/>
          <p:nvPr/>
        </p:nvSpPr>
        <p:spPr>
          <a:xfrm>
            <a:off x="4754880" y="1197864"/>
            <a:ext cx="109728" cy="76810"/>
          </a:xfrm>
          <a:prstGeom prst="roundRect">
            <a:avLst>
              <a:gd name="adj" fmla="val 14286"/>
            </a:avLst>
          </a:prstGeom>
          <a:solidFill>
            <a:srgbClr val="D98E2B"/>
          </a:solidFill>
          <a:ln w="12700">
            <a:solidFill>
              <a:srgbClr val="D98E2B"/>
            </a:solidFill>
            <a:prstDash val="solid"/>
          </a:ln>
        </p:spPr>
      </p:sp>
      <p:sp>
        <p:nvSpPr>
          <p:cNvPr id="21" name="Text 19"/>
          <p:cNvSpPr/>
          <p:nvPr/>
        </p:nvSpPr>
        <p:spPr>
          <a:xfrm>
            <a:off x="4956048" y="1143000"/>
            <a:ext cx="3730752" cy="182880"/>
          </a:xfrm>
          <a:prstGeom prst="rect">
            <a:avLst/>
          </a:prstGeom>
          <a:noFill/>
          <a:ln/>
        </p:spPr>
        <p:txBody>
          <a:bodyPr wrap="square" lIns="0" tIns="0" rIns="0" bIns="0" rtlCol="0" anchor="ctr"/>
          <a:lstStyle/>
          <a:p>
            <a:pPr indent="0" marL="0">
              <a:buNone/>
            </a:pPr>
            <a:r>
              <a:rPr lang="en-US" sz="800" b="1" spc="100" kern="0" dirty="0">
                <a:solidFill>
                  <a:srgbClr val="A66A15"/>
                </a:solidFill>
                <a:latin typeface="Arial" pitchFamily="34" charset="0"/>
                <a:ea typeface="Arial" pitchFamily="34" charset="-122"/>
                <a:cs typeface="Arial" pitchFamily="34" charset="-120"/>
              </a:rPr>
              <a:t>NEXT 90 DAYS   ·   SEC. 405   ·   OWNER: [NAME]</a:t>
            </a:r>
            <a:endParaRPr lang="en-US" sz="800" dirty="0"/>
          </a:p>
        </p:txBody>
      </p:sp>
      <p:sp>
        <p:nvSpPr>
          <p:cNvPr id="22" name="Text 20"/>
          <p:cNvSpPr/>
          <p:nvPr/>
        </p:nvSpPr>
        <p:spPr>
          <a:xfrm>
            <a:off x="4956048" y="1325880"/>
            <a:ext cx="3730752" cy="914400"/>
          </a:xfrm>
          <a:prstGeom prst="rect">
            <a:avLst/>
          </a:prstGeom>
          <a:noFill/>
          <a:ln/>
        </p:spPr>
        <p:txBody>
          <a:bodyPr wrap="square" lIns="0" tIns="0" rIns="0" bIns="0" rtlCol="0" anchor="t"/>
          <a:lstStyle/>
          <a:p>
            <a:pPr indent="0" marL="0">
              <a:buNone/>
            </a:pPr>
            <a:r>
              <a:rPr lang="en-US" sz="1100" b="1" dirty="0">
                <a:solidFill>
                  <a:srgbClr val="1A1A2E"/>
                </a:solidFill>
                <a:latin typeface="Arial" pitchFamily="34" charset="0"/>
                <a:ea typeface="Arial" pitchFamily="34" charset="-122"/>
                <a:cs typeface="Arial" pitchFamily="34" charset="-120"/>
              </a:rPr>
              <a:t>PHAs — Amend your HCV Administrative Plan to implement the automatic deeming of qualifying LIHTC, HOME, and USDA-RHS inspection results from the…</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Section 405 rewrote 42 U.S.C. 1437f(o)(8); the statute is effective now — qualifying units "shall be deemed" to meet inspection…</a:t>
            </a:r>
            <a:endParaRPr lang="en-US" sz="1100" dirty="0"/>
          </a:p>
        </p:txBody>
      </p:sp>
      <p:sp>
        <p:nvSpPr>
          <p:cNvPr id="23" name="Shape 21"/>
          <p:cNvSpPr/>
          <p:nvPr/>
        </p:nvSpPr>
        <p:spPr>
          <a:xfrm>
            <a:off x="4754880" y="2340864"/>
            <a:ext cx="109728" cy="76810"/>
          </a:xfrm>
          <a:prstGeom prst="roundRect">
            <a:avLst>
              <a:gd name="adj" fmla="val 14286"/>
            </a:avLst>
          </a:prstGeom>
          <a:solidFill>
            <a:srgbClr val="D98E2B"/>
          </a:solidFill>
          <a:ln w="12700">
            <a:solidFill>
              <a:srgbClr val="D98E2B"/>
            </a:solidFill>
            <a:prstDash val="solid"/>
          </a:ln>
        </p:spPr>
      </p:sp>
      <p:sp>
        <p:nvSpPr>
          <p:cNvPr id="24" name="Text 22"/>
          <p:cNvSpPr/>
          <p:nvPr/>
        </p:nvSpPr>
        <p:spPr>
          <a:xfrm>
            <a:off x="4956048" y="2286000"/>
            <a:ext cx="3730752" cy="182880"/>
          </a:xfrm>
          <a:prstGeom prst="rect">
            <a:avLst/>
          </a:prstGeom>
          <a:noFill/>
          <a:ln/>
        </p:spPr>
        <p:txBody>
          <a:bodyPr wrap="square" lIns="0" tIns="0" rIns="0" bIns="0" rtlCol="0" anchor="ctr"/>
          <a:lstStyle/>
          <a:p>
            <a:pPr indent="0" marL="0">
              <a:buNone/>
            </a:pPr>
            <a:r>
              <a:rPr lang="en-US" sz="800" b="1" spc="100" kern="0" dirty="0">
                <a:solidFill>
                  <a:srgbClr val="A66A15"/>
                </a:solidFill>
                <a:latin typeface="Arial" pitchFamily="34" charset="0"/>
                <a:ea typeface="Arial" pitchFamily="34" charset="-122"/>
                <a:cs typeface="Arial" pitchFamily="34" charset="-120"/>
              </a:rPr>
              <a:t>NEXT 90 DAYS   ·   SEC. 501   ·   OWNER: [NAME]</a:t>
            </a:r>
            <a:endParaRPr lang="en-US" sz="800" dirty="0"/>
          </a:p>
        </p:txBody>
      </p:sp>
      <p:sp>
        <p:nvSpPr>
          <p:cNvPr id="25" name="Text 23"/>
          <p:cNvSpPr/>
          <p:nvPr/>
        </p:nvSpPr>
        <p:spPr>
          <a:xfrm>
            <a:off x="4956048" y="2468880"/>
            <a:ext cx="3730752" cy="914400"/>
          </a:xfrm>
          <a:prstGeom prst="rect">
            <a:avLst/>
          </a:prstGeom>
          <a:noFill/>
          <a:ln/>
        </p:spPr>
        <p:txBody>
          <a:bodyPr wrap="square" lIns="0" tIns="0" rIns="0" bIns="0" rtlCol="0" anchor="t"/>
          <a:lstStyle/>
          <a:p>
            <a:pPr indent="0" marL="0">
              <a:buNone/>
            </a:pPr>
            <a:r>
              <a:rPr lang="en-US" sz="1100" b="1" dirty="0">
                <a:solidFill>
                  <a:srgbClr val="1A1A2E"/>
                </a:solidFill>
                <a:latin typeface="Arial" pitchFamily="34" charset="0"/>
                <a:ea typeface="Arial" pitchFamily="34" charset="-122"/>
                <a:cs typeface="Arial" pitchFamily="34" charset="-120"/>
              </a:rPr>
              <a:t>HFAs — Rewrite CHDO certification and set-aside procedures: the "significant" board-representation test is gone…</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Section 501(b), (j) and (s) broaden the CHDO pool and codify the rollover HUD had handled through appropriations riders.</a:t>
            </a:r>
            <a:endParaRPr lang="en-US" sz="11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Later in 2026–2027 &amp; what to watch</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Open questions and caveats that could change the picture</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12</a:t>
            </a:r>
            <a:endParaRPr lang="en-US" sz="900" dirty="0"/>
          </a:p>
        </p:txBody>
      </p:sp>
      <p:sp>
        <p:nvSpPr>
          <p:cNvPr id="11" name="Shape 9"/>
          <p:cNvSpPr/>
          <p:nvPr/>
        </p:nvSpPr>
        <p:spPr>
          <a:xfrm>
            <a:off x="457200" y="1143000"/>
            <a:ext cx="2590800" cy="1531620"/>
          </a:xfrm>
          <a:prstGeom prst="roundRect">
            <a:avLst>
              <a:gd name="adj" fmla="val 4776"/>
            </a:avLst>
          </a:prstGeom>
          <a:solidFill>
            <a:srgbClr val="EFF2F6"/>
          </a:solidFill>
          <a:ln w="12700">
            <a:solidFill>
              <a:srgbClr val="EFF2F6"/>
            </a:solidFill>
            <a:prstDash val="solid"/>
          </a:ln>
        </p:spPr>
      </p:sp>
      <p:sp>
        <p:nvSpPr>
          <p:cNvPr id="12" name="Shape 10"/>
          <p:cNvSpPr/>
          <p:nvPr/>
        </p:nvSpPr>
        <p:spPr>
          <a:xfrm>
            <a:off x="658368" y="1362456"/>
            <a:ext cx="128016" cy="89611"/>
          </a:xfrm>
          <a:prstGeom prst="roundRect">
            <a:avLst>
              <a:gd name="adj" fmla="val 14286"/>
            </a:avLst>
          </a:prstGeom>
          <a:solidFill>
            <a:srgbClr val="D98E2B"/>
          </a:solidFill>
          <a:ln w="12700">
            <a:solidFill>
              <a:srgbClr val="D98E2B"/>
            </a:solidFill>
            <a:prstDash val="solid"/>
          </a:ln>
        </p:spPr>
      </p:sp>
      <p:sp>
        <p:nvSpPr>
          <p:cNvPr id="13" name="Text 11"/>
          <p:cNvSpPr/>
          <p:nvPr/>
        </p:nvSpPr>
        <p:spPr>
          <a:xfrm>
            <a:off x="658368" y="1554480"/>
            <a:ext cx="2188464" cy="982980"/>
          </a:xfrm>
          <a:prstGeom prst="rect">
            <a:avLst/>
          </a:prstGeom>
          <a:noFill/>
          <a:ln/>
        </p:spPr>
        <p:txBody>
          <a:bodyPr wrap="square" lIns="0" tIns="0" rIns="0" bIns="0" rtlCol="0" anchor="t"/>
          <a:lstStyle/>
          <a:p>
            <a:pPr indent="0" marL="0">
              <a:buNone/>
            </a:pPr>
            <a:r>
              <a:rPr lang="en-US" sz="1000" dirty="0">
                <a:solidFill>
                  <a:srgbClr val="1A1A2E"/>
                </a:solidFill>
                <a:latin typeface="Arial" pitchFamily="34" charset="0"/>
                <a:ea typeface="Arial" pitchFamily="34" charset="-122"/>
                <a:cs typeface="Arial" pitchFamily="34" charset="-120"/>
              </a:rPr>
              <a:t>No new money: Section 1202 says no additional funds are authorized, so the FSS pilot, temperature sensors, and MTW research all depend on appropriations that have not been made as of August 2026.</a:t>
            </a:r>
            <a:endParaRPr lang="en-US" sz="1000" dirty="0"/>
          </a:p>
        </p:txBody>
      </p:sp>
      <p:sp>
        <p:nvSpPr>
          <p:cNvPr id="14" name="Shape 12"/>
          <p:cNvSpPr/>
          <p:nvPr/>
        </p:nvSpPr>
        <p:spPr>
          <a:xfrm>
            <a:off x="3276600" y="1143000"/>
            <a:ext cx="2590800" cy="1531620"/>
          </a:xfrm>
          <a:prstGeom prst="roundRect">
            <a:avLst>
              <a:gd name="adj" fmla="val 4776"/>
            </a:avLst>
          </a:prstGeom>
          <a:solidFill>
            <a:srgbClr val="EFF2F6"/>
          </a:solidFill>
          <a:ln w="12700">
            <a:solidFill>
              <a:srgbClr val="EFF2F6"/>
            </a:solidFill>
            <a:prstDash val="solid"/>
          </a:ln>
        </p:spPr>
      </p:sp>
      <p:sp>
        <p:nvSpPr>
          <p:cNvPr id="15" name="Shape 13"/>
          <p:cNvSpPr/>
          <p:nvPr/>
        </p:nvSpPr>
        <p:spPr>
          <a:xfrm>
            <a:off x="3477768" y="1362456"/>
            <a:ext cx="128016" cy="89611"/>
          </a:xfrm>
          <a:prstGeom prst="roundRect">
            <a:avLst>
              <a:gd name="adj" fmla="val 14286"/>
            </a:avLst>
          </a:prstGeom>
          <a:solidFill>
            <a:srgbClr val="D98E2B"/>
          </a:solidFill>
          <a:ln w="12700">
            <a:solidFill>
              <a:srgbClr val="D98E2B"/>
            </a:solidFill>
            <a:prstDash val="solid"/>
          </a:ln>
        </p:spPr>
      </p:sp>
      <p:sp>
        <p:nvSpPr>
          <p:cNvPr id="16" name="Text 14"/>
          <p:cNvSpPr/>
          <p:nvPr/>
        </p:nvSpPr>
        <p:spPr>
          <a:xfrm>
            <a:off x="3477768" y="1554480"/>
            <a:ext cx="2188464" cy="982980"/>
          </a:xfrm>
          <a:prstGeom prst="rect">
            <a:avLst/>
          </a:prstGeom>
          <a:noFill/>
          <a:ln/>
        </p:spPr>
        <p:txBody>
          <a:bodyPr wrap="square" lIns="0" tIns="0" rIns="0" bIns="0" rtlCol="0" anchor="t"/>
          <a:lstStyle/>
          <a:p>
            <a:pPr indent="0" marL="0">
              <a:buNone/>
            </a:pPr>
            <a:r>
              <a:rPr lang="en-US" sz="1000" dirty="0">
                <a:solidFill>
                  <a:srgbClr val="1A1A2E"/>
                </a:solidFill>
                <a:latin typeface="Arial" pitchFamily="34" charset="0"/>
                <a:ea typeface="Arial" pitchFamily="34" charset="-122"/>
                <a:cs typeface="Arial" pitchFamily="34" charset="-120"/>
              </a:rPr>
              <a:t>LIHTC, the national Housing Trust Fund, HFA bond authority, and credit scoring are not in the Act; the 2025 LIHTC expansion came from a different law.</a:t>
            </a:r>
            <a:endParaRPr lang="en-US" sz="1000" dirty="0"/>
          </a:p>
        </p:txBody>
      </p:sp>
      <p:sp>
        <p:nvSpPr>
          <p:cNvPr id="17" name="Shape 15"/>
          <p:cNvSpPr/>
          <p:nvPr/>
        </p:nvSpPr>
        <p:spPr>
          <a:xfrm>
            <a:off x="6096000" y="1143000"/>
            <a:ext cx="2590800" cy="1531620"/>
          </a:xfrm>
          <a:prstGeom prst="roundRect">
            <a:avLst>
              <a:gd name="adj" fmla="val 4776"/>
            </a:avLst>
          </a:prstGeom>
          <a:solidFill>
            <a:srgbClr val="EFF2F6"/>
          </a:solidFill>
          <a:ln w="12700">
            <a:solidFill>
              <a:srgbClr val="EFF2F6"/>
            </a:solidFill>
            <a:prstDash val="solid"/>
          </a:ln>
        </p:spPr>
      </p:sp>
      <p:sp>
        <p:nvSpPr>
          <p:cNvPr id="18" name="Shape 16"/>
          <p:cNvSpPr/>
          <p:nvPr/>
        </p:nvSpPr>
        <p:spPr>
          <a:xfrm>
            <a:off x="6297168" y="1362456"/>
            <a:ext cx="128016" cy="89611"/>
          </a:xfrm>
          <a:prstGeom prst="roundRect">
            <a:avLst>
              <a:gd name="adj" fmla="val 14286"/>
            </a:avLst>
          </a:prstGeom>
          <a:solidFill>
            <a:srgbClr val="D98E2B"/>
          </a:solidFill>
          <a:ln w="12700">
            <a:solidFill>
              <a:srgbClr val="D98E2B"/>
            </a:solidFill>
            <a:prstDash val="solid"/>
          </a:ln>
        </p:spPr>
      </p:sp>
      <p:sp>
        <p:nvSpPr>
          <p:cNvPr id="19" name="Text 17"/>
          <p:cNvSpPr/>
          <p:nvPr/>
        </p:nvSpPr>
        <p:spPr>
          <a:xfrm>
            <a:off x="6297168" y="1554480"/>
            <a:ext cx="2188464" cy="982980"/>
          </a:xfrm>
          <a:prstGeom prst="rect">
            <a:avLst/>
          </a:prstGeom>
          <a:noFill/>
          <a:ln/>
        </p:spPr>
        <p:txBody>
          <a:bodyPr wrap="square" lIns="0" tIns="0" rIns="0" bIns="0" rtlCol="0" anchor="t"/>
          <a:lstStyle/>
          <a:p>
            <a:pPr indent="0" marL="0">
              <a:buNone/>
            </a:pPr>
            <a:r>
              <a:rPr lang="en-US" sz="1000" dirty="0">
                <a:solidFill>
                  <a:srgbClr val="1A1A2E"/>
                </a:solidFill>
                <a:latin typeface="Arial" pitchFamily="34" charset="0"/>
                <a:ea typeface="Arial" pitchFamily="34" charset="-122"/>
                <a:cs typeface="Arial" pitchFamily="34" charset="-120"/>
              </a:rPr>
              <a:t>No new construction subsidy: Section 1202 authorizes no additional appropriations; the supply programs are competitive, mostly unfunded, and routed through governments.</a:t>
            </a:r>
            <a:endParaRPr lang="en-US" sz="1000" dirty="0"/>
          </a:p>
        </p:txBody>
      </p:sp>
      <p:sp>
        <p:nvSpPr>
          <p:cNvPr id="20" name="Shape 18"/>
          <p:cNvSpPr/>
          <p:nvPr/>
        </p:nvSpPr>
        <p:spPr>
          <a:xfrm>
            <a:off x="457200" y="2903220"/>
            <a:ext cx="2590800" cy="1531620"/>
          </a:xfrm>
          <a:prstGeom prst="roundRect">
            <a:avLst>
              <a:gd name="adj" fmla="val 4776"/>
            </a:avLst>
          </a:prstGeom>
          <a:solidFill>
            <a:srgbClr val="EFF2F6"/>
          </a:solidFill>
          <a:ln w="12700">
            <a:solidFill>
              <a:srgbClr val="EFF2F6"/>
            </a:solidFill>
            <a:prstDash val="solid"/>
          </a:ln>
        </p:spPr>
      </p:sp>
      <p:sp>
        <p:nvSpPr>
          <p:cNvPr id="21" name="Shape 19"/>
          <p:cNvSpPr/>
          <p:nvPr/>
        </p:nvSpPr>
        <p:spPr>
          <a:xfrm>
            <a:off x="658368" y="3122676"/>
            <a:ext cx="128016" cy="89611"/>
          </a:xfrm>
          <a:prstGeom prst="roundRect">
            <a:avLst>
              <a:gd name="adj" fmla="val 14286"/>
            </a:avLst>
          </a:prstGeom>
          <a:solidFill>
            <a:srgbClr val="D98E2B"/>
          </a:solidFill>
          <a:ln w="12700">
            <a:solidFill>
              <a:srgbClr val="D98E2B"/>
            </a:solidFill>
            <a:prstDash val="solid"/>
          </a:ln>
        </p:spPr>
      </p:sp>
      <p:sp>
        <p:nvSpPr>
          <p:cNvPr id="22" name="Text 20"/>
          <p:cNvSpPr/>
          <p:nvPr/>
        </p:nvSpPr>
        <p:spPr>
          <a:xfrm>
            <a:off x="658368" y="3314700"/>
            <a:ext cx="2188464" cy="982980"/>
          </a:xfrm>
          <a:prstGeom prst="rect">
            <a:avLst/>
          </a:prstGeom>
          <a:noFill/>
          <a:ln/>
        </p:spPr>
        <p:txBody>
          <a:bodyPr wrap="square" lIns="0" tIns="0" rIns="0" bIns="0" rtlCol="0" anchor="t"/>
          <a:lstStyle/>
          <a:p>
            <a:pPr indent="0" marL="0">
              <a:buNone/>
            </a:pPr>
            <a:r>
              <a:rPr lang="en-US" sz="1000" dirty="0">
                <a:solidFill>
                  <a:srgbClr val="1A1A2E"/>
                </a:solidFill>
                <a:latin typeface="Arial" pitchFamily="34" charset="0"/>
                <a:ea typeface="Arial" pitchFamily="34" charset="-122"/>
                <a:cs typeface="Arial" pitchFamily="34" charset="-120"/>
              </a:rPr>
              <a:t>Sections 401–402 are studies, not rules — the Senate’s CFPB rulemaking authority was dropped in the final text.</a:t>
            </a:r>
            <a:endParaRPr lang="en-US" sz="1000" dirty="0"/>
          </a:p>
        </p:txBody>
      </p:sp>
      <p:sp>
        <p:nvSpPr>
          <p:cNvPr id="23" name="Shape 21"/>
          <p:cNvSpPr/>
          <p:nvPr/>
        </p:nvSpPr>
        <p:spPr>
          <a:xfrm>
            <a:off x="3276600" y="2903220"/>
            <a:ext cx="2590800" cy="1531620"/>
          </a:xfrm>
          <a:prstGeom prst="roundRect">
            <a:avLst>
              <a:gd name="adj" fmla="val 4776"/>
            </a:avLst>
          </a:prstGeom>
          <a:solidFill>
            <a:srgbClr val="EFF2F6"/>
          </a:solidFill>
          <a:ln w="12700">
            <a:solidFill>
              <a:srgbClr val="EFF2F6"/>
            </a:solidFill>
            <a:prstDash val="solid"/>
          </a:ln>
        </p:spPr>
      </p:sp>
      <p:sp>
        <p:nvSpPr>
          <p:cNvPr id="24" name="Shape 22"/>
          <p:cNvSpPr/>
          <p:nvPr/>
        </p:nvSpPr>
        <p:spPr>
          <a:xfrm>
            <a:off x="3477768" y="3122676"/>
            <a:ext cx="128016" cy="89611"/>
          </a:xfrm>
          <a:prstGeom prst="roundRect">
            <a:avLst>
              <a:gd name="adj" fmla="val 14286"/>
            </a:avLst>
          </a:prstGeom>
          <a:solidFill>
            <a:srgbClr val="D98E2B"/>
          </a:solidFill>
          <a:ln w="12700">
            <a:solidFill>
              <a:srgbClr val="D98E2B"/>
            </a:solidFill>
            <a:prstDash val="solid"/>
          </a:ln>
        </p:spPr>
      </p:sp>
      <p:sp>
        <p:nvSpPr>
          <p:cNvPr id="25" name="Text 23"/>
          <p:cNvSpPr/>
          <p:nvPr/>
        </p:nvSpPr>
        <p:spPr>
          <a:xfrm>
            <a:off x="3477768" y="3314700"/>
            <a:ext cx="2188464" cy="982980"/>
          </a:xfrm>
          <a:prstGeom prst="rect">
            <a:avLst/>
          </a:prstGeom>
          <a:noFill/>
          <a:ln/>
        </p:spPr>
        <p:txBody>
          <a:bodyPr wrap="square" lIns="0" tIns="0" rIns="0" bIns="0" rtlCol="0" anchor="t"/>
          <a:lstStyle/>
          <a:p>
            <a:pPr indent="0" marL="0">
              <a:buNone/>
            </a:pPr>
            <a:r>
              <a:rPr lang="en-US" sz="1000" dirty="0">
                <a:solidFill>
                  <a:srgbClr val="1A1A2E"/>
                </a:solidFill>
                <a:latin typeface="Arial" pitchFamily="34" charset="0"/>
                <a:ea typeface="Arial" pitchFamily="34" charset="-122"/>
                <a:cs typeface="Arial" pitchFamily="34" charset="-120"/>
              </a:rPr>
              <a:t>Funding is the catch: the House FY2027 THUD bill kept CDBG flat at $3.3 billion, cut HOME to $500 million, and had no line for the Innovation Fund, planning grants, pattern books, RESIDE…</a:t>
            </a:r>
            <a:endParaRPr lang="en-US" sz="1000" dirty="0"/>
          </a:p>
        </p:txBody>
      </p:sp>
      <p:sp>
        <p:nvSpPr>
          <p:cNvPr id="26" name="Shape 24"/>
          <p:cNvSpPr/>
          <p:nvPr/>
        </p:nvSpPr>
        <p:spPr>
          <a:xfrm>
            <a:off x="6096000" y="2903220"/>
            <a:ext cx="2590800" cy="1531620"/>
          </a:xfrm>
          <a:prstGeom prst="roundRect">
            <a:avLst>
              <a:gd name="adj" fmla="val 4776"/>
            </a:avLst>
          </a:prstGeom>
          <a:solidFill>
            <a:srgbClr val="EFF2F6"/>
          </a:solidFill>
          <a:ln w="12700">
            <a:solidFill>
              <a:srgbClr val="EFF2F6"/>
            </a:solidFill>
            <a:prstDash val="solid"/>
          </a:ln>
        </p:spPr>
      </p:sp>
      <p:sp>
        <p:nvSpPr>
          <p:cNvPr id="27" name="Shape 25"/>
          <p:cNvSpPr/>
          <p:nvPr/>
        </p:nvSpPr>
        <p:spPr>
          <a:xfrm>
            <a:off x="6297168" y="3122676"/>
            <a:ext cx="128016" cy="89611"/>
          </a:xfrm>
          <a:prstGeom prst="roundRect">
            <a:avLst>
              <a:gd name="adj" fmla="val 14286"/>
            </a:avLst>
          </a:prstGeom>
          <a:solidFill>
            <a:srgbClr val="D98E2B"/>
          </a:solidFill>
          <a:ln w="12700">
            <a:solidFill>
              <a:srgbClr val="D98E2B"/>
            </a:solidFill>
            <a:prstDash val="solid"/>
          </a:ln>
        </p:spPr>
      </p:sp>
      <p:sp>
        <p:nvSpPr>
          <p:cNvPr id="28" name="Text 26"/>
          <p:cNvSpPr/>
          <p:nvPr/>
        </p:nvSpPr>
        <p:spPr>
          <a:xfrm>
            <a:off x="6297168" y="3314700"/>
            <a:ext cx="2188464" cy="982980"/>
          </a:xfrm>
          <a:prstGeom prst="rect">
            <a:avLst/>
          </a:prstGeom>
          <a:noFill/>
          <a:ln/>
        </p:spPr>
        <p:txBody>
          <a:bodyPr wrap="square" lIns="0" tIns="0" rIns="0" bIns="0" rtlCol="0" anchor="t"/>
          <a:lstStyle/>
          <a:p>
            <a:pPr indent="0" marL="0">
              <a:buNone/>
            </a:pPr>
            <a:r>
              <a:rPr lang="en-US" sz="1000" dirty="0">
                <a:solidFill>
                  <a:srgbClr val="1A1A2E"/>
                </a:solidFill>
                <a:latin typeface="Arial" pitchFamily="34" charset="0"/>
                <a:ea typeface="Arial" pitchFamily="34" charset="-122"/>
                <a:cs typeface="Arial" pitchFamily="34" charset="-120"/>
              </a:rPr>
              <a:t>Nothing new for extremely low-income renters: no Housing Trust Fund money, no new vouchers, and Section 1202 authorizes no funds; NLIHC lists RAD expansion (212) and the MTW cohort…</a:t>
            </a:r>
            <a:endParaRPr lang="en-US" sz="1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The money reality</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Reforms and authorizations — but almost no new appropriations</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13</a:t>
            </a:r>
            <a:endParaRPr lang="en-US" sz="900" dirty="0"/>
          </a:p>
        </p:txBody>
      </p:sp>
      <p:sp>
        <p:nvSpPr>
          <p:cNvPr id="11" name="Shape 9"/>
          <p:cNvSpPr/>
          <p:nvPr/>
        </p:nvSpPr>
        <p:spPr>
          <a:xfrm>
            <a:off x="457200" y="1143000"/>
            <a:ext cx="2926080" cy="1600200"/>
          </a:xfrm>
          <a:prstGeom prst="roundRect">
            <a:avLst>
              <a:gd name="adj" fmla="val 4571"/>
            </a:avLst>
          </a:prstGeom>
          <a:solidFill>
            <a:srgbClr val="EFF2F6"/>
          </a:solidFill>
          <a:ln w="12700">
            <a:solidFill>
              <a:srgbClr val="EFF2F6"/>
            </a:solidFill>
            <a:prstDash val="solid"/>
          </a:ln>
        </p:spPr>
      </p:sp>
      <p:sp>
        <p:nvSpPr>
          <p:cNvPr id="12" name="Shape 10"/>
          <p:cNvSpPr/>
          <p:nvPr/>
        </p:nvSpPr>
        <p:spPr>
          <a:xfrm>
            <a:off x="685800" y="1371600"/>
            <a:ext cx="146304" cy="102413"/>
          </a:xfrm>
          <a:prstGeom prst="roundRect">
            <a:avLst>
              <a:gd name="adj" fmla="val 14286"/>
            </a:avLst>
          </a:prstGeom>
          <a:solidFill>
            <a:srgbClr val="D98E2B"/>
          </a:solidFill>
          <a:ln w="12700">
            <a:solidFill>
              <a:srgbClr val="D98E2B"/>
            </a:solidFill>
            <a:prstDash val="solid"/>
          </a:ln>
        </p:spPr>
      </p:sp>
      <p:sp>
        <p:nvSpPr>
          <p:cNvPr id="13" name="Text 11"/>
          <p:cNvSpPr/>
          <p:nvPr/>
        </p:nvSpPr>
        <p:spPr>
          <a:xfrm>
            <a:off x="685800" y="1508760"/>
            <a:ext cx="2468880" cy="640080"/>
          </a:xfrm>
          <a:prstGeom prst="rect">
            <a:avLst/>
          </a:prstGeom>
          <a:noFill/>
          <a:ln/>
        </p:spPr>
        <p:txBody>
          <a:bodyPr wrap="square" lIns="0" tIns="0" rIns="0" bIns="0" rtlCol="0" anchor="ctr"/>
          <a:lstStyle/>
          <a:p>
            <a:pPr indent="0" marL="0">
              <a:buNone/>
            </a:pPr>
            <a:r>
              <a:rPr lang="en-US" sz="4400" b="1" dirty="0">
                <a:solidFill>
                  <a:srgbClr val="154360"/>
                </a:solidFill>
                <a:latin typeface="Arial" pitchFamily="34" charset="0"/>
                <a:ea typeface="Arial" pitchFamily="34" charset="-122"/>
                <a:cs typeface="Arial" pitchFamily="34" charset="-120"/>
              </a:rPr>
              <a:t>≈$0</a:t>
            </a:r>
            <a:endParaRPr lang="en-US" sz="4400" dirty="0"/>
          </a:p>
        </p:txBody>
      </p:sp>
      <p:sp>
        <p:nvSpPr>
          <p:cNvPr id="14" name="Text 12"/>
          <p:cNvSpPr/>
          <p:nvPr/>
        </p:nvSpPr>
        <p:spPr>
          <a:xfrm>
            <a:off x="685800" y="2148840"/>
            <a:ext cx="2468880" cy="201168"/>
          </a:xfrm>
          <a:prstGeom prst="rect">
            <a:avLst/>
          </a:prstGeom>
          <a:noFill/>
          <a:ln/>
        </p:spPr>
        <p:txBody>
          <a:bodyPr wrap="square" lIns="0" tIns="0" rIns="0" bIns="0" rtlCol="0" anchor="ctr"/>
          <a:lstStyle/>
          <a:p>
            <a:pPr indent="0" marL="0">
              <a:buNone/>
            </a:pPr>
            <a:r>
              <a:rPr lang="en-US" sz="900" b="1" spc="150" kern="0" dirty="0">
                <a:solidFill>
                  <a:srgbClr val="4B5563"/>
                </a:solidFill>
                <a:latin typeface="Arial" pitchFamily="34" charset="0"/>
                <a:ea typeface="Arial" pitchFamily="34" charset="-122"/>
                <a:cs typeface="Arial" pitchFamily="34" charset="-120"/>
              </a:rPr>
              <a:t>CBO COST ESTIMATE</a:t>
            </a:r>
            <a:endParaRPr lang="en-US" sz="900" dirty="0"/>
          </a:p>
        </p:txBody>
      </p:sp>
      <p:sp>
        <p:nvSpPr>
          <p:cNvPr id="15" name="Text 13"/>
          <p:cNvSpPr/>
          <p:nvPr/>
        </p:nvSpPr>
        <p:spPr>
          <a:xfrm>
            <a:off x="685800" y="2368296"/>
            <a:ext cx="2468880" cy="320040"/>
          </a:xfrm>
          <a:prstGeom prst="rect">
            <a:avLst/>
          </a:prstGeom>
          <a:noFill/>
          <a:ln/>
        </p:spPr>
        <p:txBody>
          <a:bodyPr wrap="square" lIns="0" tIns="0" rIns="0" bIns="0" rtlCol="0" anchor="t"/>
          <a:lstStyle/>
          <a:p>
            <a:pPr indent="0" marL="0">
              <a:buNone/>
            </a:pPr>
            <a:r>
              <a:rPr lang="en-US" sz="950" dirty="0">
                <a:solidFill>
                  <a:srgbClr val="1A1A2E"/>
                </a:solidFill>
                <a:latin typeface="Arial" pitchFamily="34" charset="0"/>
                <a:ea typeface="Arial" pitchFamily="34" charset="-122"/>
                <a:cs typeface="Arial" pitchFamily="34" charset="-120"/>
              </a:rPr>
              <a:t>"Estimated Budgetary Effects of H.R. 6644" (pub. 62570, July 14, 2026, as enacted): net deficit effect rounds to $0…</a:t>
            </a:r>
            <a:endParaRPr lang="en-US" sz="950" dirty="0"/>
          </a:p>
        </p:txBody>
      </p:sp>
      <p:sp>
        <p:nvSpPr>
          <p:cNvPr id="16" name="Shape 14"/>
          <p:cNvSpPr/>
          <p:nvPr/>
        </p:nvSpPr>
        <p:spPr>
          <a:xfrm>
            <a:off x="457200" y="2971800"/>
            <a:ext cx="2926080" cy="1600200"/>
          </a:xfrm>
          <a:prstGeom prst="roundRect">
            <a:avLst>
              <a:gd name="adj" fmla="val 4571"/>
            </a:avLst>
          </a:prstGeom>
          <a:solidFill>
            <a:srgbClr val="EFF2F6"/>
          </a:solidFill>
          <a:ln w="12700">
            <a:solidFill>
              <a:srgbClr val="EFF2F6"/>
            </a:solidFill>
            <a:prstDash val="solid"/>
          </a:ln>
        </p:spPr>
      </p:sp>
      <p:sp>
        <p:nvSpPr>
          <p:cNvPr id="17" name="Shape 15"/>
          <p:cNvSpPr/>
          <p:nvPr/>
        </p:nvSpPr>
        <p:spPr>
          <a:xfrm>
            <a:off x="685800" y="3200400"/>
            <a:ext cx="146304" cy="102413"/>
          </a:xfrm>
          <a:prstGeom prst="roundRect">
            <a:avLst>
              <a:gd name="adj" fmla="val 14286"/>
            </a:avLst>
          </a:prstGeom>
          <a:solidFill>
            <a:srgbClr val="D98E2B"/>
          </a:solidFill>
          <a:ln w="12700">
            <a:solidFill>
              <a:srgbClr val="D98E2B"/>
            </a:solidFill>
            <a:prstDash val="solid"/>
          </a:ln>
        </p:spPr>
      </p:sp>
      <p:sp>
        <p:nvSpPr>
          <p:cNvPr id="18" name="Text 16"/>
          <p:cNvSpPr/>
          <p:nvPr/>
        </p:nvSpPr>
        <p:spPr>
          <a:xfrm>
            <a:off x="685800" y="3337560"/>
            <a:ext cx="2468880" cy="640080"/>
          </a:xfrm>
          <a:prstGeom prst="rect">
            <a:avLst/>
          </a:prstGeom>
          <a:noFill/>
          <a:ln/>
        </p:spPr>
        <p:txBody>
          <a:bodyPr wrap="square" lIns="0" tIns="0" rIns="0" bIns="0" rtlCol="0" anchor="ctr"/>
          <a:lstStyle/>
          <a:p>
            <a:pPr indent="0" marL="0">
              <a:buNone/>
            </a:pPr>
            <a:r>
              <a:rPr lang="en-US" sz="3200" b="1" dirty="0">
                <a:solidFill>
                  <a:srgbClr val="154360"/>
                </a:solidFill>
                <a:latin typeface="Arial" pitchFamily="34" charset="0"/>
                <a:ea typeface="Arial" pitchFamily="34" charset="-122"/>
                <a:cs typeface="Arial" pitchFamily="34" charset="-120"/>
              </a:rPr>
              <a:t>$200M / yr</a:t>
            </a:r>
            <a:endParaRPr lang="en-US" sz="3200" dirty="0"/>
          </a:p>
        </p:txBody>
      </p:sp>
      <p:sp>
        <p:nvSpPr>
          <p:cNvPr id="19" name="Text 17"/>
          <p:cNvSpPr/>
          <p:nvPr/>
        </p:nvSpPr>
        <p:spPr>
          <a:xfrm>
            <a:off x="685800" y="3977640"/>
            <a:ext cx="2468880" cy="201168"/>
          </a:xfrm>
          <a:prstGeom prst="rect">
            <a:avLst/>
          </a:prstGeom>
          <a:noFill/>
          <a:ln/>
        </p:spPr>
        <p:txBody>
          <a:bodyPr wrap="square" lIns="0" tIns="0" rIns="0" bIns="0" rtlCol="0" anchor="ctr"/>
          <a:lstStyle/>
          <a:p>
            <a:pPr indent="0" marL="0">
              <a:buNone/>
            </a:pPr>
            <a:r>
              <a:rPr lang="en-US" sz="900" b="1" spc="150" kern="0" dirty="0">
                <a:solidFill>
                  <a:srgbClr val="4B5563"/>
                </a:solidFill>
                <a:latin typeface="Arial" pitchFamily="34" charset="0"/>
                <a:ea typeface="Arial" pitchFamily="34" charset="-122"/>
                <a:cs typeface="Arial" pitchFamily="34" charset="-120"/>
              </a:rPr>
              <a:t>INNOVATION FUND</a:t>
            </a:r>
            <a:endParaRPr lang="en-US" sz="900" dirty="0"/>
          </a:p>
        </p:txBody>
      </p:sp>
      <p:sp>
        <p:nvSpPr>
          <p:cNvPr id="20" name="Text 18"/>
          <p:cNvSpPr/>
          <p:nvPr/>
        </p:nvSpPr>
        <p:spPr>
          <a:xfrm>
            <a:off x="685800" y="4197096"/>
            <a:ext cx="2468880" cy="320040"/>
          </a:xfrm>
          <a:prstGeom prst="rect">
            <a:avLst/>
          </a:prstGeom>
          <a:noFill/>
          <a:ln/>
        </p:spPr>
        <p:txBody>
          <a:bodyPr wrap="square" lIns="0" tIns="0" rIns="0" bIns="0" rtlCol="0" anchor="t"/>
          <a:lstStyle/>
          <a:p>
            <a:pPr indent="0" marL="0">
              <a:buNone/>
            </a:pPr>
            <a:r>
              <a:rPr lang="en-US" sz="950" dirty="0">
                <a:solidFill>
                  <a:srgbClr val="1A1A2E"/>
                </a:solidFill>
                <a:latin typeface="Arial" pitchFamily="34" charset="0"/>
                <a:ea typeface="Arial" pitchFamily="34" charset="-122"/>
                <a:cs typeface="Arial" pitchFamily="34" charset="-120"/>
              </a:rPr>
              <a:t>Authorized for FY2027–FY2031 (Sec. 208) — not yet appropriated</a:t>
            </a:r>
            <a:endParaRPr lang="en-US" sz="950" dirty="0"/>
          </a:p>
        </p:txBody>
      </p:sp>
      <p:sp>
        <p:nvSpPr>
          <p:cNvPr id="21" name="Text 19"/>
          <p:cNvSpPr/>
          <p:nvPr/>
        </p:nvSpPr>
        <p:spPr>
          <a:xfrm>
            <a:off x="3749040" y="1143000"/>
            <a:ext cx="4937760" cy="3429000"/>
          </a:xfrm>
          <a:prstGeom prst="rect">
            <a:avLst/>
          </a:prstGeom>
          <a:noFill/>
          <a:ln/>
        </p:spPr>
        <p:txBody>
          <a:bodyPr wrap="square" lIns="0" tIns="0" rIns="0" bIns="0" rtlCol="0" anchor="t"/>
          <a:lstStyle/>
          <a:p>
            <a:pPr indent="0" marL="0">
              <a:buNone/>
            </a:pPr>
            <a:r>
              <a:rPr lang="en-US" sz="1200" b="1" dirty="0">
                <a:solidFill>
                  <a:srgbClr val="154360"/>
                </a:solidFill>
                <a:latin typeface="Arial" pitchFamily="34" charset="0"/>
                <a:ea typeface="Arial" pitchFamily="34" charset="-122"/>
                <a:cs typeface="Arial" pitchFamily="34" charset="-120"/>
              </a:rPr>
              <a:t>Sec. 1202 — No Additional Funds Authorized</a:t>
            </a:r>
            <a:endParaRPr lang="en-US" sz="1200" dirty="0"/>
          </a:p>
          <a:p>
            <a:pPr indent="0" marL="0">
              <a:buNone/>
            </a:pPr>
            <a:r>
              <a:rPr lang="en-US" sz="1100" dirty="0">
                <a:solidFill>
                  <a:srgbClr val="1A1A2E"/>
                </a:solidFill>
                <a:latin typeface="Arial" pitchFamily="34" charset="0"/>
                <a:ea typeface="Arial" pitchFamily="34" charset="-122"/>
                <a:cs typeface="Arial" pitchFamily="34" charset="-120"/>
              </a:rPr>
              <a:t>One sentence that shapes everything else: "No additional funds are authorized to be appropriated to carry out the requirements of this Act or any amendment made by this Act." The Act creates or reshapes dozens of programs, pilots and studies, but — with the notable exception of the Innovation Fund’s $200 million-a-year authorization in Section 208 — it supplies no new authorized funding, so implementation depends on annual appropriations and existing agency budgets.</a:t>
            </a:r>
            <a:endParaRPr lang="en-US" sz="1200" dirty="0"/>
          </a:p>
          <a:p>
            <a:pPr indent="0" marL="0">
              <a:spcBef>
                <a:spcPts val="1000"/>
              </a:spcBef>
              <a:buNone/>
            </a:pPr>
            <a:r>
              <a:rPr lang="en-US" sz="1200" b="1" dirty="0">
                <a:solidFill>
                  <a:srgbClr val="154360"/>
                </a:solidFill>
                <a:latin typeface="Arial" pitchFamily="34" charset="0"/>
                <a:ea typeface="Arial" pitchFamily="34" charset="-122"/>
                <a:cs typeface="Arial" pitchFamily="34" charset="-120"/>
              </a:rPr>
              <a:t>Sec. 208 — Innovation Fund</a:t>
            </a:r>
            <a:endParaRPr lang="en-US" sz="1200" dirty="0"/>
          </a:p>
          <a:p>
            <a:pPr indent="0" marL="0">
              <a:buNone/>
            </a:pPr>
            <a:r>
              <a:rPr lang="en-US" sz="1100" dirty="0">
                <a:solidFill>
                  <a:srgbClr val="1A1A2E"/>
                </a:solidFill>
                <a:latin typeface="Arial" pitchFamily="34" charset="0"/>
                <a:ea typeface="Arial" pitchFamily="34" charset="-122"/>
                <a:cs typeface="Arial" pitchFamily="34" charset="-120"/>
              </a:rPr>
              <a:t>Authorizes $200 million a year for FY2027–FY2031 for competitive HUD grants to metropolitan cities, urban counties, other local governments, and Tribes that can show an "objective improvement in housing supply growth" under a HUD methodology published for comment at least 90 days before each NOFO.</a:t>
            </a:r>
            <a:endParaRPr lang="en-US" sz="1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Where to learn more</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The hub page carries every citation, the full section list, deadlines tracker, and FAQ</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14</a:t>
            </a:r>
            <a:endParaRPr lang="en-US" sz="900" dirty="0"/>
          </a:p>
        </p:txBody>
      </p:sp>
      <p:sp>
        <p:nvSpPr>
          <p:cNvPr id="11" name="Shape 9"/>
          <p:cNvSpPr/>
          <p:nvPr/>
        </p:nvSpPr>
        <p:spPr>
          <a:xfrm>
            <a:off x="6583680" y="1143000"/>
            <a:ext cx="2103120" cy="2514600"/>
          </a:xfrm>
          <a:prstGeom prst="roundRect">
            <a:avLst>
              <a:gd name="adj" fmla="val 3478"/>
            </a:avLst>
          </a:prstGeom>
          <a:solidFill>
            <a:srgbClr val="EFF2F6"/>
          </a:solidFill>
          <a:ln w="12700">
            <a:solidFill>
              <a:srgbClr val="EFF2F6"/>
            </a:solidFill>
            <a:prstDash val="solid"/>
          </a:ln>
        </p:spPr>
      </p:sp>
      <p:pic>
        <p:nvPicPr>
          <p:cNvPr id="12" name="Image 0" descr="preencoded.png">    </p:cNvPr>
          <p:cNvPicPr>
            <a:picLocks noChangeAspect="1"/>
          </p:cNvPicPr>
          <p:nvPr/>
        </p:nvPicPr>
        <p:blipFill>
          <a:blip r:embed="rId1"/>
          <a:stretch>
            <a:fillRect/>
          </a:stretch>
        </p:blipFill>
        <p:spPr>
          <a:xfrm>
            <a:off x="6766560" y="1325880"/>
            <a:ext cx="1737360" cy="1737360"/>
          </a:xfrm>
          <a:prstGeom prst="rect">
            <a:avLst/>
          </a:prstGeom>
        </p:spPr>
      </p:pic>
      <p:sp>
        <p:nvSpPr>
          <p:cNvPr id="13" name="Text 10"/>
          <p:cNvSpPr/>
          <p:nvPr/>
        </p:nvSpPr>
        <p:spPr>
          <a:xfrm>
            <a:off x="6583680" y="3154680"/>
            <a:ext cx="2103120" cy="365760"/>
          </a:xfrm>
          <a:prstGeom prst="rect">
            <a:avLst/>
          </a:prstGeom>
          <a:noFill/>
          <a:ln/>
        </p:spPr>
        <p:txBody>
          <a:bodyPr wrap="square" lIns="0" tIns="0" rIns="0" bIns="0" rtlCol="0" anchor="t"/>
          <a:lstStyle/>
          <a:p>
            <a:pPr algn="ctr" indent="0" marL="0">
              <a:buNone/>
            </a:pPr>
            <a:r>
              <a:rPr lang="en-US" sz="950" dirty="0">
                <a:solidFill>
                  <a:srgbClr val="4B5563"/>
                </a:solidFill>
                <a:latin typeface="Arial" pitchFamily="34" charset="0"/>
                <a:ea typeface="Arial" pitchFamily="34" charset="-122"/>
                <a:cs typeface="Arial" pitchFamily="34" charset="-120"/>
              </a:rPr>
              <a:t>Scan for the live hub page</a:t>
            </a:r>
            <a:endParaRPr lang="en-US" sz="950" dirty="0"/>
          </a:p>
        </p:txBody>
      </p:sp>
      <p:sp>
        <p:nvSpPr>
          <p:cNvPr id="14" name="Text 11">
            <a:hlinkClick r:id="rId2" tooltip=""/>
          </p:cNvPr>
          <p:cNvSpPr/>
          <p:nvPr/>
        </p:nvSpPr>
        <p:spPr>
          <a:xfrm>
            <a:off x="457200" y="1143000"/>
            <a:ext cx="5760720" cy="365760"/>
          </a:xfrm>
          <a:prstGeom prst="rect">
            <a:avLst/>
          </a:prstGeom>
          <a:noFill/>
          <a:ln/>
        </p:spPr>
        <p:txBody>
          <a:bodyPr wrap="square" lIns="0" tIns="0" rIns="0" bIns="0" rtlCol="0" anchor="ctr"/>
          <a:lstStyle/>
          <a:p>
            <a:pPr indent="0" marL="0">
              <a:buNone/>
            </a:pPr>
            <a:r>
              <a:rPr lang="en-US" sz="1500" b="1" u="sng" dirty="0">
                <a:solidFill>
                  <a:srgbClr val="0A66C2"/>
                </a:solidFill>
                <a:latin typeface="Arial" pitchFamily="34" charset="0"/>
                <a:ea typeface="Arial" pitchFamily="34" charset="-122"/>
                <a:cs typeface="Arial" pitchFamily="34" charset="-120"/>
                <a:hlinkClick r:id="rId2" invalidUrl="" action="" tgtFrame="" tooltip="" history="1" highlightClick="0" endSnd="0">
                  <a:extLst>
                    <a:ext uri="{A12FA001-AC4F-418D-AE19-62706E023703}">
                      <ahyp:hlinkClr xmlns:ahyp="http://schemas.microsoft.com/office/drawing/2018/hyperlinkcolor" val="tx"/>
                    </a:ext>
                  </a:extLst>
                </a:hlinkClick>
              </a:rPr>
              <a:t>aihousers.com/road-to-housing</a:t>
            </a:r>
            <a:endParaRPr lang="en-US" sz="1500" dirty="0"/>
          </a:p>
        </p:txBody>
      </p:sp>
      <p:sp>
        <p:nvSpPr>
          <p:cNvPr id="15" name="Text 12"/>
          <p:cNvSpPr/>
          <p:nvPr/>
        </p:nvSpPr>
        <p:spPr>
          <a:xfrm>
            <a:off x="457200" y="1600200"/>
            <a:ext cx="5760720" cy="2651760"/>
          </a:xfrm>
          <a:prstGeom prst="rect">
            <a:avLst/>
          </a:prstGeom>
          <a:noFill/>
          <a:ln/>
        </p:spPr>
        <p:txBody>
          <a:bodyPr wrap="square" lIns="0" tIns="0" rIns="0" bIns="0" rtlCol="0" anchor="t"/>
          <a:lstStyle/>
          <a:p>
            <a:pPr indent="0" marL="0">
              <a:buNone/>
            </a:pPr>
            <a:r>
              <a:rPr lang="en-US" sz="1100" b="1" dirty="0">
                <a:solidFill>
                  <a:srgbClr val="154360"/>
                </a:solidFill>
                <a:latin typeface="Arial" pitchFamily="34" charset="0"/>
                <a:ea typeface="Arial" pitchFamily="34" charset="-122"/>
                <a:cs typeface="Arial" pitchFamily="34" charset="-120"/>
              </a:rPr>
              <a:t>H.R. 6644 — Enrolled bill text (21st Century ROAD to Housing Act)</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GovInfo (GPO)</a:t>
            </a:r>
            <a:endParaRPr lang="en-US" sz="1100" dirty="0"/>
          </a:p>
          <a:p>
            <a:pPr indent="0" marL="0">
              <a:spcBef>
                <a:spcPts val="600"/>
              </a:spcBef>
              <a:buNone/>
            </a:pPr>
            <a:r>
              <a:rPr lang="en-US" sz="1100" b="1" dirty="0">
                <a:solidFill>
                  <a:srgbClr val="154360"/>
                </a:solidFill>
                <a:latin typeface="Arial" pitchFamily="34" charset="0"/>
                <a:ea typeface="Arial" pitchFamily="34" charset="-122"/>
                <a:cs typeface="Arial" pitchFamily="34" charset="-120"/>
              </a:rPr>
              <a:t>Public Law 119-101 — GovInfo details page (PDF, text, XML)</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GovInfo (GPO)</a:t>
            </a:r>
            <a:endParaRPr lang="en-US" sz="1100" dirty="0"/>
          </a:p>
          <a:p>
            <a:pPr indent="0" marL="0">
              <a:spcBef>
                <a:spcPts val="600"/>
              </a:spcBef>
              <a:buNone/>
            </a:pPr>
            <a:r>
              <a:rPr lang="en-US" sz="1100" b="1" dirty="0">
                <a:solidFill>
                  <a:srgbClr val="154360"/>
                </a:solidFill>
                <a:latin typeface="Arial" pitchFamily="34" charset="0"/>
                <a:ea typeface="Arial" pitchFamily="34" charset="-122"/>
                <a:cs typeface="Arial" pitchFamily="34" charset="-120"/>
              </a:rPr>
              <a:t>Public Law 119-101 — slip law PDF</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Congress.gov / GPO</a:t>
            </a:r>
            <a:endParaRPr lang="en-US" sz="1100" dirty="0"/>
          </a:p>
          <a:p>
            <a:pPr indent="0" marL="0">
              <a:spcBef>
                <a:spcPts val="600"/>
              </a:spcBef>
              <a:buNone/>
            </a:pPr>
            <a:r>
              <a:rPr lang="en-US" sz="1100" b="1" dirty="0">
                <a:solidFill>
                  <a:srgbClr val="154360"/>
                </a:solidFill>
                <a:latin typeface="Arial" pitchFamily="34" charset="0"/>
                <a:ea typeface="Arial" pitchFamily="34" charset="-122"/>
                <a:cs typeface="Arial" pitchFamily="34" charset="-120"/>
              </a:rPr>
              <a:t>Statute Compilation — 21st Century ROAD to Housing Act (COMPS-18421)</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GovInfo (GPO)</a:t>
            </a:r>
            <a:endParaRPr lang="en-US" sz="1100" dirty="0"/>
          </a:p>
          <a:p>
            <a:pPr indent="0" marL="0">
              <a:spcBef>
                <a:spcPts val="600"/>
              </a:spcBef>
              <a:buNone/>
            </a:pPr>
            <a:r>
              <a:rPr lang="en-US" sz="1100" b="1" dirty="0">
                <a:solidFill>
                  <a:srgbClr val="154360"/>
                </a:solidFill>
                <a:latin typeface="Arial" pitchFamily="34" charset="0"/>
                <a:ea typeface="Arial" pitchFamily="34" charset="-122"/>
                <a:cs typeface="Arial" pitchFamily="34" charset="-120"/>
              </a:rPr>
              <a:t>H.R. 6644 — Engrossed Amendment Senate (SA 5823, June 22, 2026 text)</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GovInfo (GPO)</a:t>
            </a:r>
            <a:endParaRPr lang="en-US" sz="1100" dirty="0"/>
          </a:p>
          <a:p>
            <a:pPr indent="0" marL="0">
              <a:spcBef>
                <a:spcPts val="600"/>
              </a:spcBef>
              <a:buNone/>
            </a:pPr>
            <a:r>
              <a:rPr lang="en-US" sz="1100" b="1" dirty="0">
                <a:solidFill>
                  <a:srgbClr val="154360"/>
                </a:solidFill>
                <a:latin typeface="Arial" pitchFamily="34" charset="0"/>
                <a:ea typeface="Arial" pitchFamily="34" charset="-122"/>
                <a:cs typeface="Arial" pitchFamily="34" charset="-120"/>
              </a:rPr>
              <a:t>H.R. 6644 — Engrossed Amendment House (May 20, 2026 text)</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GovInfo (GPO)</a:t>
            </a:r>
            <a:endParaRPr lang="en-US" sz="1100" dirty="0"/>
          </a:p>
        </p:txBody>
      </p:sp>
      <p:sp>
        <p:nvSpPr>
          <p:cNvPr id="16" name="Text 13"/>
          <p:cNvSpPr/>
          <p:nvPr/>
        </p:nvSpPr>
        <p:spPr>
          <a:xfrm>
            <a:off x="457200" y="4160520"/>
            <a:ext cx="8229600" cy="365760"/>
          </a:xfrm>
          <a:prstGeom prst="rect">
            <a:avLst/>
          </a:prstGeom>
          <a:noFill/>
          <a:ln/>
        </p:spPr>
        <p:txBody>
          <a:bodyPr wrap="square" lIns="0" tIns="0" rIns="0" bIns="0" rtlCol="0" anchor="t"/>
          <a:lstStyle/>
          <a:p>
            <a:pPr indent="0" marL="0">
              <a:buNone/>
            </a:pPr>
            <a:r>
              <a:rPr lang="en-US" sz="950" i="1" dirty="0">
                <a:solidFill>
                  <a:srgbClr val="4B5563"/>
                </a:solidFill>
                <a:latin typeface="Arial" pitchFamily="34" charset="0"/>
                <a:ea typeface="Arial" pitchFamily="34" charset="-122"/>
                <a:cs typeface="Arial" pitchFamily="34" charset="-120"/>
              </a:rPr>
              <a:t>Make it yours: replace [Agency Name], [Presenter], [Date] and each [Name] owner before you present.</a:t>
            </a:r>
            <a:endParaRPr lang="en-US" sz="9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154360"/>
        </a:solidFill>
      </p:bgPr>
    </p:bg>
    <p:spTree>
      <p:nvGrpSpPr>
        <p:cNvPr id="1" name=""/>
        <p:cNvGrpSpPr/>
        <p:nvPr/>
      </p:nvGrpSpPr>
      <p:grpSpPr>
        <a:xfrm>
          <a:off x="0" y="0"/>
          <a:ext cx="0" cy="0"/>
          <a:chOff x="0" y="0"/>
          <a:chExt cx="0" cy="0"/>
        </a:xfrm>
      </p:grpSpPr>
      <p:sp>
        <p:nvSpPr>
          <p:cNvPr id="2" name="Shape 0"/>
          <p:cNvSpPr/>
          <p:nvPr/>
        </p:nvSpPr>
        <p:spPr>
          <a:xfrm>
            <a:off x="457200" y="548640"/>
            <a:ext cx="486697" cy="210902"/>
          </a:xfrm>
          <a:custGeom>
            <a:avLst/>
            <a:gdLst/>
            <a:ahLst/>
            <a:cxnLst/>
            <a:rect l="l" t="t" r="r" b="b"/>
            <a:pathLst>
              <a:path w="486697" h="210902">
                <a:moveTo>
                  <a:pt x="0" y="210902"/>
                </a:moveTo>
                <a:lnTo>
                  <a:pt x="243348" y="0"/>
                </a:lnTo>
                <a:lnTo>
                  <a:pt x="486697" y="210902"/>
                </a:lnTo>
                <a:lnTo>
                  <a:pt x="389357" y="210902"/>
                </a:lnTo>
                <a:lnTo>
                  <a:pt x="243348" y="85172"/>
                </a:lnTo>
                <a:lnTo>
                  <a:pt x="97339" y="210902"/>
                </a:lnTo>
                <a:close/>
              </a:path>
            </a:pathLst>
          </a:custGeom>
          <a:solidFill>
            <a:srgbClr val="FFFFFF"/>
          </a:solidFill>
          <a:ln w="12700">
            <a:solidFill>
              <a:srgbClr val="FFFFFF"/>
            </a:solidFill>
            <a:prstDash val="solid"/>
          </a:ln>
        </p:spPr>
      </p:sp>
      <p:sp>
        <p:nvSpPr>
          <p:cNvPr id="3" name="Shape 1"/>
          <p:cNvSpPr/>
          <p:nvPr/>
        </p:nvSpPr>
        <p:spPr>
          <a:xfrm>
            <a:off x="522093" y="791988"/>
            <a:ext cx="162232" cy="113563"/>
          </a:xfrm>
          <a:prstGeom prst="roundRect">
            <a:avLst>
              <a:gd name="adj" fmla="val 14286"/>
            </a:avLst>
          </a:prstGeom>
          <a:solidFill>
            <a:srgbClr val="FFFFFF"/>
          </a:solidFill>
          <a:ln w="12700">
            <a:solidFill>
              <a:srgbClr val="FFFFFF"/>
            </a:solidFill>
            <a:prstDash val="solid"/>
          </a:ln>
        </p:spPr>
      </p:sp>
      <p:sp>
        <p:nvSpPr>
          <p:cNvPr id="4" name="Shape 2"/>
          <p:cNvSpPr/>
          <p:nvPr/>
        </p:nvSpPr>
        <p:spPr>
          <a:xfrm>
            <a:off x="716772" y="791988"/>
            <a:ext cx="162232" cy="113563"/>
          </a:xfrm>
          <a:prstGeom prst="roundRect">
            <a:avLst>
              <a:gd name="adj" fmla="val 14286"/>
            </a:avLst>
          </a:prstGeom>
          <a:solidFill>
            <a:srgbClr val="D98E2B"/>
          </a:solidFill>
          <a:ln w="12700">
            <a:solidFill>
              <a:srgbClr val="D98E2B"/>
            </a:solidFill>
            <a:prstDash val="solid"/>
          </a:ln>
        </p:spPr>
      </p:sp>
      <p:sp>
        <p:nvSpPr>
          <p:cNvPr id="5" name="Shape 3"/>
          <p:cNvSpPr/>
          <p:nvPr/>
        </p:nvSpPr>
        <p:spPr>
          <a:xfrm>
            <a:off x="522093" y="937997"/>
            <a:ext cx="162232" cy="113563"/>
          </a:xfrm>
          <a:prstGeom prst="roundRect">
            <a:avLst>
              <a:gd name="adj" fmla="val 14286"/>
            </a:avLst>
          </a:prstGeom>
          <a:solidFill>
            <a:srgbClr val="FFFFFF"/>
          </a:solidFill>
          <a:ln w="12700">
            <a:solidFill>
              <a:srgbClr val="FFFFFF"/>
            </a:solidFill>
            <a:prstDash val="solid"/>
          </a:ln>
        </p:spPr>
      </p:sp>
      <p:sp>
        <p:nvSpPr>
          <p:cNvPr id="6" name="Shape 4"/>
          <p:cNvSpPr/>
          <p:nvPr/>
        </p:nvSpPr>
        <p:spPr>
          <a:xfrm>
            <a:off x="716772" y="937997"/>
            <a:ext cx="162232" cy="113563"/>
          </a:xfrm>
          <a:prstGeom prst="roundRect">
            <a:avLst>
              <a:gd name="adj" fmla="val 14286"/>
            </a:avLst>
          </a:prstGeom>
          <a:solidFill>
            <a:srgbClr val="FFFFFF"/>
          </a:solidFill>
          <a:ln w="12700">
            <a:solidFill>
              <a:srgbClr val="FFFFFF"/>
            </a:solidFill>
            <a:prstDash val="solid"/>
          </a:ln>
        </p:spPr>
      </p:sp>
      <p:sp>
        <p:nvSpPr>
          <p:cNvPr id="7" name="Text 5"/>
          <p:cNvSpPr/>
          <p:nvPr/>
        </p:nvSpPr>
        <p:spPr>
          <a:xfrm>
            <a:off x="1089906" y="738452"/>
            <a:ext cx="3017520" cy="301752"/>
          </a:xfrm>
          <a:prstGeom prst="rect">
            <a:avLst/>
          </a:prstGeom>
          <a:noFill/>
          <a:ln/>
        </p:spPr>
        <p:txBody>
          <a:bodyPr wrap="square" lIns="0" tIns="0" rIns="0" bIns="0" rtlCol="0" anchor="ctr"/>
          <a:lstStyle/>
          <a:p>
            <a:pPr indent="0" marL="0">
              <a:buNone/>
            </a:pPr>
            <a:r>
              <a:rPr lang="en-US" sz="1961" b="1" dirty="0">
                <a:solidFill>
                  <a:srgbClr val="FFFFFF"/>
                </a:solidFill>
                <a:latin typeface="Arial" pitchFamily="34" charset="0"/>
                <a:ea typeface="Arial" pitchFamily="34" charset="-122"/>
                <a:cs typeface="Arial" pitchFamily="34" charset="-120"/>
              </a:rPr>
              <a:t>AI Housers</a:t>
            </a:r>
            <a:endParaRPr lang="en-US" sz="1961" dirty="0"/>
          </a:p>
        </p:txBody>
      </p:sp>
      <p:sp>
        <p:nvSpPr>
          <p:cNvPr id="8" name="Text 6"/>
          <p:cNvSpPr/>
          <p:nvPr/>
        </p:nvSpPr>
        <p:spPr>
          <a:xfrm>
            <a:off x="457200" y="1554480"/>
            <a:ext cx="7315200" cy="457200"/>
          </a:xfrm>
          <a:prstGeom prst="rect">
            <a:avLst/>
          </a:prstGeom>
          <a:noFill/>
          <a:ln/>
        </p:spPr>
        <p:txBody>
          <a:bodyPr wrap="square" lIns="0" tIns="0" rIns="0" bIns="0" rtlCol="0" anchor="ctr"/>
          <a:lstStyle/>
          <a:p>
            <a:pPr indent="0" marL="0">
              <a:buNone/>
            </a:pPr>
            <a:r>
              <a:rPr lang="en-US" sz="2000" b="1" dirty="0">
                <a:solidFill>
                  <a:srgbClr val="FFFFFF"/>
                </a:solidFill>
                <a:latin typeface="Arial" pitchFamily="34" charset="0"/>
                <a:ea typeface="Arial" pitchFamily="34" charset="-122"/>
                <a:cs typeface="Arial" pitchFamily="34" charset="-120"/>
              </a:rPr>
              <a:t>AI Housers · aihousers.com</a:t>
            </a:r>
            <a:endParaRPr lang="en-US" sz="2000" dirty="0"/>
          </a:p>
        </p:txBody>
      </p:sp>
      <p:sp>
        <p:nvSpPr>
          <p:cNvPr id="9" name="Text 7"/>
          <p:cNvSpPr/>
          <p:nvPr/>
        </p:nvSpPr>
        <p:spPr>
          <a:xfrm>
            <a:off x="457200" y="2057400"/>
            <a:ext cx="7315200" cy="457200"/>
          </a:xfrm>
          <a:prstGeom prst="rect">
            <a:avLst/>
          </a:prstGeom>
          <a:noFill/>
          <a:ln/>
        </p:spPr>
        <p:txBody>
          <a:bodyPr wrap="square" lIns="0" tIns="0" rIns="0" bIns="0" rtlCol="0" anchor="t"/>
          <a:lstStyle/>
          <a:p>
            <a:pPr indent="0" marL="0">
              <a:buNone/>
            </a:pPr>
            <a:r>
              <a:rPr lang="en-US" sz="1300" dirty="0">
                <a:solidFill>
                  <a:srgbClr val="5DADE2"/>
                </a:solidFill>
                <a:latin typeface="Arial" pitchFamily="34" charset="0"/>
                <a:ea typeface="Arial" pitchFamily="34" charset="-122"/>
                <a:cs typeface="Arial" pitchFamily="34" charset="-120"/>
              </a:rPr>
              <a:t>Thank you. Questions and corrections are welcome — the hub page lists every source we relied on.</a:t>
            </a:r>
            <a:endParaRPr lang="en-US" sz="1300" dirty="0"/>
          </a:p>
        </p:txBody>
      </p:sp>
      <p:sp>
        <p:nvSpPr>
          <p:cNvPr id="10" name="Text 8"/>
          <p:cNvSpPr/>
          <p:nvPr/>
        </p:nvSpPr>
        <p:spPr>
          <a:xfrm>
            <a:off x="457200" y="3383280"/>
            <a:ext cx="8229600" cy="777240"/>
          </a:xfrm>
          <a:prstGeom prst="rect">
            <a:avLst/>
          </a:prstGeom>
          <a:noFill/>
          <a:ln/>
        </p:spPr>
        <p:txBody>
          <a:bodyPr wrap="square" lIns="0" tIns="0" rIns="0" bIns="0" rtlCol="0" anchor="t"/>
          <a:lstStyle/>
          <a:p>
            <a:pPr indent="0" marL="0">
              <a:buNone/>
            </a:pPr>
            <a:r>
              <a:rPr lang="en-US" sz="900" dirty="0">
                <a:solidFill>
                  <a:srgbClr val="FFFFFF"/>
                </a:solidFill>
                <a:latin typeface="Arial" pitchFamily="34" charset="0"/>
                <a:ea typeface="Arial" pitchFamily="34" charset="-122"/>
                <a:cs typeface="Arial" pitchFamily="34" charset="-120"/>
              </a:rPr>
              <a:t>Independent, plain-language explainer prepared by AI Housers (Houser Technologies LLC). Not legal, compliance, or financial advice; not affiliated with HUD, USDA, Congress, or any agency. Every fact traces to a primary or authoritative source; confirm against the enacted text and official agency guidance before acting.</a:t>
            </a:r>
            <a:endParaRPr lang="en-US" sz="900" dirty="0"/>
          </a:p>
        </p:txBody>
      </p:sp>
      <p:sp>
        <p:nvSpPr>
          <p:cNvPr id="11" name="Text 9"/>
          <p:cNvSpPr/>
          <p:nvPr/>
        </p:nvSpPr>
        <p:spPr>
          <a:xfrm>
            <a:off x="457200" y="4224528"/>
            <a:ext cx="8229600" cy="274320"/>
          </a:xfrm>
          <a:prstGeom prst="rect">
            <a:avLst/>
          </a:prstGeom>
          <a:noFill/>
          <a:ln/>
        </p:spPr>
        <p:txBody>
          <a:bodyPr wrap="square" lIns="0" tIns="0" rIns="0" bIns="0" rtlCol="0" anchor="t"/>
          <a:lstStyle/>
          <a:p>
            <a:pPr indent="0" marL="0">
              <a:buNone/>
            </a:pPr>
            <a:r>
              <a:rPr lang="en-US" sz="900" dirty="0">
                <a:solidFill>
                  <a:srgbClr val="5DADE2"/>
                </a:solidFill>
                <a:latin typeface="Arial" pitchFamily="34" charset="0"/>
                <a:ea typeface="Arial" pitchFamily="34" charset="-122"/>
                <a:cs typeface="Arial" pitchFamily="34" charset="-120"/>
              </a:rPr>
              <a:t>Prepared from aihousers.com/road-to-housing · content reviewed August 29, 2026</a:t>
            </a:r>
            <a:endParaRPr lang="en-US" sz="900" dirty="0"/>
          </a:p>
        </p:txBody>
      </p:sp>
      <p:sp>
        <p:nvSpPr>
          <p:cNvPr id="12" name="Text 10"/>
          <p:cNvSpPr/>
          <p:nvPr/>
        </p:nvSpPr>
        <p:spPr>
          <a:xfrm>
            <a:off x="457200" y="4498848"/>
            <a:ext cx="8229600" cy="274320"/>
          </a:xfrm>
          <a:prstGeom prst="rect">
            <a:avLst/>
          </a:prstGeom>
          <a:noFill/>
          <a:ln/>
        </p:spPr>
        <p:txBody>
          <a:bodyPr wrap="square" lIns="0" tIns="0" rIns="0" bIns="0" rtlCol="0" anchor="t"/>
          <a:lstStyle/>
          <a:p>
            <a:pPr indent="0" marL="0">
              <a:buNone/>
            </a:pPr>
            <a:r>
              <a:rPr lang="en-US" sz="900" dirty="0">
                <a:solidFill>
                  <a:srgbClr val="FFFFFF"/>
                </a:solidFill>
                <a:latin typeface="Arial" pitchFamily="34" charset="0"/>
                <a:ea typeface="Arial" pitchFamily="34" charset="-122"/>
                <a:cs typeface="Arial" pitchFamily="34" charset="-120"/>
              </a:rPr>
              <a:t>Reuse freely, including with your own logo, with attribution to AI Housers — aihousers.com/road-to-housing (CC BY 4.0).</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The one thing to know</a:t>
            </a:r>
            <a:endParaRPr lang="en-US" sz="2600" dirty="0"/>
          </a:p>
        </p:txBody>
      </p:sp>
      <p:sp>
        <p:nvSpPr>
          <p:cNvPr id="3" name="Shape 1"/>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4" name="Shape 2"/>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5" name="Shape 3"/>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6" name="Shape 4"/>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7" name="Shape 5"/>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8" name="Text 6"/>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9" name="Text 7"/>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2</a:t>
            </a:r>
            <a:endParaRPr lang="en-US" sz="900" dirty="0"/>
          </a:p>
        </p:txBody>
      </p:sp>
      <p:sp>
        <p:nvSpPr>
          <p:cNvPr id="10" name="Shape 8"/>
          <p:cNvSpPr/>
          <p:nvPr/>
        </p:nvSpPr>
        <p:spPr>
          <a:xfrm>
            <a:off x="457200" y="1188720"/>
            <a:ext cx="8229600" cy="2468880"/>
          </a:xfrm>
          <a:prstGeom prst="roundRect">
            <a:avLst>
              <a:gd name="adj" fmla="val 2963"/>
            </a:avLst>
          </a:prstGeom>
          <a:solidFill>
            <a:srgbClr val="EFF2F6"/>
          </a:solidFill>
          <a:ln w="12700">
            <a:solidFill>
              <a:srgbClr val="EFF2F6"/>
            </a:solidFill>
            <a:prstDash val="solid"/>
          </a:ln>
        </p:spPr>
      </p:sp>
      <p:sp>
        <p:nvSpPr>
          <p:cNvPr id="11" name="Shape 9"/>
          <p:cNvSpPr/>
          <p:nvPr/>
        </p:nvSpPr>
        <p:spPr>
          <a:xfrm>
            <a:off x="777240" y="1554480"/>
            <a:ext cx="201168" cy="140818"/>
          </a:xfrm>
          <a:prstGeom prst="roundRect">
            <a:avLst>
              <a:gd name="adj" fmla="val 14286"/>
            </a:avLst>
          </a:prstGeom>
          <a:solidFill>
            <a:srgbClr val="D98E2B"/>
          </a:solidFill>
          <a:ln w="12700">
            <a:solidFill>
              <a:srgbClr val="D98E2B"/>
            </a:solidFill>
            <a:prstDash val="solid"/>
          </a:ln>
        </p:spPr>
      </p:sp>
      <p:sp>
        <p:nvSpPr>
          <p:cNvPr id="12" name="Text 10"/>
          <p:cNvSpPr/>
          <p:nvPr/>
        </p:nvSpPr>
        <p:spPr>
          <a:xfrm>
            <a:off x="777240" y="1783080"/>
            <a:ext cx="7589520" cy="1737360"/>
          </a:xfrm>
          <a:prstGeom prst="rect">
            <a:avLst/>
          </a:prstGeom>
          <a:noFill/>
          <a:ln/>
        </p:spPr>
        <p:txBody>
          <a:bodyPr wrap="square" lIns="0" tIns="0" rIns="0" bIns="0" rtlCol="0" anchor="t"/>
          <a:lstStyle/>
          <a:p>
            <a:pPr indent="0" marL="0">
              <a:buNone/>
            </a:pPr>
            <a:r>
              <a:rPr lang="en-US" sz="2200" b="1" dirty="0">
                <a:solidFill>
                  <a:srgbClr val="154360"/>
                </a:solidFill>
                <a:latin typeface="Arial" pitchFamily="34" charset="0"/>
                <a:ea typeface="Arial" pitchFamily="34" charset="-122"/>
                <a:cs typeface="Arial" pitchFamily="34" charset="-120"/>
              </a:rPr>
              <a:t>The 21st Century ROAD to Housing Act is law: 12 titles and 60 sections that reform how federal housing programs run — with almost no new money — and a clock that has already started.</a:t>
            </a:r>
            <a:endParaRPr lang="en-US" sz="2200" dirty="0"/>
          </a:p>
        </p:txBody>
      </p:sp>
      <p:sp>
        <p:nvSpPr>
          <p:cNvPr id="13" name="Text 11"/>
          <p:cNvSpPr/>
          <p:nvPr/>
        </p:nvSpPr>
        <p:spPr>
          <a:xfrm>
            <a:off x="457200" y="3840480"/>
            <a:ext cx="8229600" cy="457200"/>
          </a:xfrm>
          <a:prstGeom prst="rect">
            <a:avLst/>
          </a:prstGeom>
          <a:noFill/>
          <a:ln/>
        </p:spPr>
        <p:txBody>
          <a:bodyPr wrap="square" lIns="0" tIns="0" rIns="0" bIns="0" rtlCol="0" anchor="t"/>
          <a:lstStyle/>
          <a:p>
            <a:pPr indent="0" marL="0">
              <a:buNone/>
            </a:pPr>
            <a:r>
              <a:rPr lang="en-US" sz="1300" i="1" dirty="0">
                <a:solidFill>
                  <a:srgbClr val="4B5563"/>
                </a:solidFill>
                <a:latin typeface="Arial" pitchFamily="34" charset="0"/>
                <a:ea typeface="Arial" pitchFamily="34" charset="-122"/>
                <a:cs typeface="Arial" pitchFamily="34" charset="-120"/>
              </a:rPr>
              <a:t>The 2026 housing law in one briefing — what it does, what it doesn’t, and what happens next.</a:t>
            </a:r>
            <a:endParaRPr lang="en-US" sz="13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What the Act is</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H.R. 6644 (119th Congress) · Public Law 119-101</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3</a:t>
            </a:r>
            <a:endParaRPr lang="en-US" sz="900" dirty="0"/>
          </a:p>
        </p:txBody>
      </p:sp>
      <p:sp>
        <p:nvSpPr>
          <p:cNvPr id="11" name="Shape 9"/>
          <p:cNvSpPr/>
          <p:nvPr/>
        </p:nvSpPr>
        <p:spPr>
          <a:xfrm>
            <a:off x="457200" y="1143000"/>
            <a:ext cx="4023360" cy="1389888"/>
          </a:xfrm>
          <a:prstGeom prst="roundRect">
            <a:avLst>
              <a:gd name="adj" fmla="val 5263"/>
            </a:avLst>
          </a:prstGeom>
          <a:solidFill>
            <a:srgbClr val="EFF2F6"/>
          </a:solidFill>
          <a:ln w="12700">
            <a:solidFill>
              <a:srgbClr val="EFF2F6"/>
            </a:solidFill>
            <a:prstDash val="solid"/>
          </a:ln>
        </p:spPr>
      </p:sp>
      <p:sp>
        <p:nvSpPr>
          <p:cNvPr id="12" name="Shape 10"/>
          <p:cNvSpPr/>
          <p:nvPr/>
        </p:nvSpPr>
        <p:spPr>
          <a:xfrm>
            <a:off x="685800" y="1344168"/>
            <a:ext cx="146304" cy="102413"/>
          </a:xfrm>
          <a:prstGeom prst="roundRect">
            <a:avLst>
              <a:gd name="adj" fmla="val 14286"/>
            </a:avLst>
          </a:prstGeom>
          <a:solidFill>
            <a:srgbClr val="D98E2B"/>
          </a:solidFill>
          <a:ln w="12700">
            <a:solidFill>
              <a:srgbClr val="D98E2B"/>
            </a:solidFill>
            <a:prstDash val="solid"/>
          </a:ln>
        </p:spPr>
      </p:sp>
      <p:sp>
        <p:nvSpPr>
          <p:cNvPr id="13" name="Text 11"/>
          <p:cNvSpPr/>
          <p:nvPr/>
        </p:nvSpPr>
        <p:spPr>
          <a:xfrm>
            <a:off x="960120" y="1280160"/>
            <a:ext cx="3291840" cy="548640"/>
          </a:xfrm>
          <a:prstGeom prst="rect">
            <a:avLst/>
          </a:prstGeom>
          <a:noFill/>
          <a:ln/>
        </p:spPr>
        <p:txBody>
          <a:bodyPr wrap="square" lIns="0" tIns="0" rIns="0" bIns="0" rtlCol="0" anchor="ctr"/>
          <a:lstStyle/>
          <a:p>
            <a:pPr indent="0" marL="0">
              <a:buNone/>
            </a:pPr>
            <a:r>
              <a:rPr lang="en-US" sz="4000" b="1" dirty="0">
                <a:solidFill>
                  <a:srgbClr val="154360"/>
                </a:solidFill>
                <a:latin typeface="Arial" pitchFamily="34" charset="0"/>
                <a:ea typeface="Arial" pitchFamily="34" charset="-122"/>
                <a:cs typeface="Arial" pitchFamily="34" charset="-120"/>
              </a:rPr>
              <a:t>12 / 60</a:t>
            </a:r>
            <a:endParaRPr lang="en-US" sz="4000" dirty="0"/>
          </a:p>
        </p:txBody>
      </p:sp>
      <p:sp>
        <p:nvSpPr>
          <p:cNvPr id="14" name="Text 12"/>
          <p:cNvSpPr/>
          <p:nvPr/>
        </p:nvSpPr>
        <p:spPr>
          <a:xfrm>
            <a:off x="685800" y="1874520"/>
            <a:ext cx="3566160" cy="201168"/>
          </a:xfrm>
          <a:prstGeom prst="rect">
            <a:avLst/>
          </a:prstGeom>
          <a:noFill/>
          <a:ln/>
        </p:spPr>
        <p:txBody>
          <a:bodyPr wrap="square" lIns="0" tIns="0" rIns="0" bIns="0" rtlCol="0" anchor="ctr"/>
          <a:lstStyle/>
          <a:p>
            <a:pPr indent="0" marL="0">
              <a:buNone/>
            </a:pPr>
            <a:r>
              <a:rPr lang="en-US" sz="900" b="1" spc="150" kern="0" dirty="0">
                <a:solidFill>
                  <a:srgbClr val="4B5563"/>
                </a:solidFill>
                <a:latin typeface="Arial" pitchFamily="34" charset="0"/>
                <a:ea typeface="Arial" pitchFamily="34" charset="-122"/>
                <a:cs typeface="Arial" pitchFamily="34" charset="-120"/>
              </a:rPr>
              <a:t>TITLES / SECTIONS</a:t>
            </a:r>
            <a:endParaRPr lang="en-US" sz="900" dirty="0"/>
          </a:p>
        </p:txBody>
      </p:sp>
      <p:sp>
        <p:nvSpPr>
          <p:cNvPr id="15" name="Text 13"/>
          <p:cNvSpPr/>
          <p:nvPr/>
        </p:nvSpPr>
        <p:spPr>
          <a:xfrm>
            <a:off x="685800" y="2093976"/>
            <a:ext cx="3566160" cy="384048"/>
          </a:xfrm>
          <a:prstGeom prst="rect">
            <a:avLst/>
          </a:prstGeom>
          <a:noFill/>
          <a:ln/>
        </p:spPr>
        <p:txBody>
          <a:bodyPr wrap="square" lIns="0" tIns="0" rIns="0" bIns="0" rtlCol="0" anchor="t"/>
          <a:lstStyle/>
          <a:p>
            <a:pPr indent="0" marL="0">
              <a:buNone/>
            </a:pPr>
            <a:r>
              <a:rPr lang="en-US" sz="1000" dirty="0">
                <a:solidFill>
                  <a:srgbClr val="1A1A2E"/>
                </a:solidFill>
                <a:latin typeface="Arial" pitchFamily="34" charset="0"/>
                <a:ea typeface="Arial" pitchFamily="34" charset="-122"/>
                <a:cs typeface="Arial" pitchFamily="34" charset="-120"/>
              </a:rPr>
              <a:t>Sec. 1 plus Secs. 101–1202 in the enrolled text</a:t>
            </a:r>
            <a:endParaRPr lang="en-US" sz="1000" dirty="0"/>
          </a:p>
        </p:txBody>
      </p:sp>
      <p:sp>
        <p:nvSpPr>
          <p:cNvPr id="16" name="Shape 14"/>
          <p:cNvSpPr/>
          <p:nvPr/>
        </p:nvSpPr>
        <p:spPr>
          <a:xfrm>
            <a:off x="4663440" y="1143000"/>
            <a:ext cx="4023360" cy="1389888"/>
          </a:xfrm>
          <a:prstGeom prst="roundRect">
            <a:avLst>
              <a:gd name="adj" fmla="val 5263"/>
            </a:avLst>
          </a:prstGeom>
          <a:solidFill>
            <a:srgbClr val="EFF2F6"/>
          </a:solidFill>
          <a:ln w="12700">
            <a:solidFill>
              <a:srgbClr val="EFF2F6"/>
            </a:solidFill>
            <a:prstDash val="solid"/>
          </a:ln>
        </p:spPr>
      </p:sp>
      <p:sp>
        <p:nvSpPr>
          <p:cNvPr id="17" name="Shape 15"/>
          <p:cNvSpPr/>
          <p:nvPr/>
        </p:nvSpPr>
        <p:spPr>
          <a:xfrm>
            <a:off x="4892040" y="1344168"/>
            <a:ext cx="146304" cy="102413"/>
          </a:xfrm>
          <a:prstGeom prst="roundRect">
            <a:avLst>
              <a:gd name="adj" fmla="val 14286"/>
            </a:avLst>
          </a:prstGeom>
          <a:solidFill>
            <a:srgbClr val="D98E2B"/>
          </a:solidFill>
          <a:ln w="12700">
            <a:solidFill>
              <a:srgbClr val="D98E2B"/>
            </a:solidFill>
            <a:prstDash val="solid"/>
          </a:ln>
        </p:spPr>
      </p:sp>
      <p:sp>
        <p:nvSpPr>
          <p:cNvPr id="18" name="Text 16"/>
          <p:cNvSpPr/>
          <p:nvPr/>
        </p:nvSpPr>
        <p:spPr>
          <a:xfrm>
            <a:off x="5166360" y="1280160"/>
            <a:ext cx="3291840" cy="548640"/>
          </a:xfrm>
          <a:prstGeom prst="rect">
            <a:avLst/>
          </a:prstGeom>
          <a:noFill/>
          <a:ln/>
        </p:spPr>
        <p:txBody>
          <a:bodyPr wrap="square" lIns="0" tIns="0" rIns="0" bIns="0" rtlCol="0" anchor="ctr"/>
          <a:lstStyle/>
          <a:p>
            <a:pPr indent="0" marL="0">
              <a:buNone/>
            </a:pPr>
            <a:r>
              <a:rPr lang="en-US" sz="4000" b="1" dirty="0">
                <a:solidFill>
                  <a:srgbClr val="154360"/>
                </a:solidFill>
                <a:latin typeface="Arial" pitchFamily="34" charset="0"/>
                <a:ea typeface="Arial" pitchFamily="34" charset="-122"/>
                <a:cs typeface="Arial" pitchFamily="34" charset="-120"/>
              </a:rPr>
              <a:t>119-101</a:t>
            </a:r>
            <a:endParaRPr lang="en-US" sz="4000" dirty="0"/>
          </a:p>
        </p:txBody>
      </p:sp>
      <p:sp>
        <p:nvSpPr>
          <p:cNvPr id="19" name="Text 17"/>
          <p:cNvSpPr/>
          <p:nvPr/>
        </p:nvSpPr>
        <p:spPr>
          <a:xfrm>
            <a:off x="4892040" y="1874520"/>
            <a:ext cx="3566160" cy="201168"/>
          </a:xfrm>
          <a:prstGeom prst="rect">
            <a:avLst/>
          </a:prstGeom>
          <a:noFill/>
          <a:ln/>
        </p:spPr>
        <p:txBody>
          <a:bodyPr wrap="square" lIns="0" tIns="0" rIns="0" bIns="0" rtlCol="0" anchor="ctr"/>
          <a:lstStyle/>
          <a:p>
            <a:pPr indent="0" marL="0">
              <a:buNone/>
            </a:pPr>
            <a:r>
              <a:rPr lang="en-US" sz="900" b="1" spc="150" kern="0" dirty="0">
                <a:solidFill>
                  <a:srgbClr val="4B5563"/>
                </a:solidFill>
                <a:latin typeface="Arial" pitchFamily="34" charset="0"/>
                <a:ea typeface="Arial" pitchFamily="34" charset="-122"/>
                <a:cs typeface="Arial" pitchFamily="34" charset="-120"/>
              </a:rPr>
              <a:t>PUBLIC LAW</a:t>
            </a:r>
            <a:endParaRPr lang="en-US" sz="900" dirty="0"/>
          </a:p>
        </p:txBody>
      </p:sp>
      <p:sp>
        <p:nvSpPr>
          <p:cNvPr id="20" name="Text 18"/>
          <p:cNvSpPr/>
          <p:nvPr/>
        </p:nvSpPr>
        <p:spPr>
          <a:xfrm>
            <a:off x="4892040" y="2093976"/>
            <a:ext cx="3566160" cy="384048"/>
          </a:xfrm>
          <a:prstGeom prst="rect">
            <a:avLst/>
          </a:prstGeom>
          <a:noFill/>
          <a:ln/>
        </p:spPr>
        <p:txBody>
          <a:bodyPr wrap="square" lIns="0" tIns="0" rIns="0" bIns="0" rtlCol="0" anchor="t"/>
          <a:lstStyle/>
          <a:p>
            <a:pPr indent="0" marL="0">
              <a:buNone/>
            </a:pPr>
            <a:r>
              <a:rPr lang="en-US" sz="1000" dirty="0">
                <a:solidFill>
                  <a:srgbClr val="1A1A2E"/>
                </a:solidFill>
                <a:latin typeface="Arial" pitchFamily="34" charset="0"/>
                <a:ea typeface="Arial" pitchFamily="34" charset="-122"/>
                <a:cs typeface="Arial" pitchFamily="34" charset="-120"/>
              </a:rPr>
              <a:t>Became law without the President’s signature, July 11, 2026</a:t>
            </a:r>
            <a:endParaRPr lang="en-US" sz="1000" dirty="0"/>
          </a:p>
        </p:txBody>
      </p:sp>
      <p:sp>
        <p:nvSpPr>
          <p:cNvPr id="21" name="Shape 19"/>
          <p:cNvSpPr/>
          <p:nvPr/>
        </p:nvSpPr>
        <p:spPr>
          <a:xfrm>
            <a:off x="457200" y="2715768"/>
            <a:ext cx="4023360" cy="1389888"/>
          </a:xfrm>
          <a:prstGeom prst="roundRect">
            <a:avLst>
              <a:gd name="adj" fmla="val 5263"/>
            </a:avLst>
          </a:prstGeom>
          <a:solidFill>
            <a:srgbClr val="EFF2F6"/>
          </a:solidFill>
          <a:ln w="12700">
            <a:solidFill>
              <a:srgbClr val="EFF2F6"/>
            </a:solidFill>
            <a:prstDash val="solid"/>
          </a:ln>
        </p:spPr>
      </p:sp>
      <p:sp>
        <p:nvSpPr>
          <p:cNvPr id="22" name="Shape 20"/>
          <p:cNvSpPr/>
          <p:nvPr/>
        </p:nvSpPr>
        <p:spPr>
          <a:xfrm>
            <a:off x="685800" y="2916936"/>
            <a:ext cx="146304" cy="102413"/>
          </a:xfrm>
          <a:prstGeom prst="roundRect">
            <a:avLst>
              <a:gd name="adj" fmla="val 14286"/>
            </a:avLst>
          </a:prstGeom>
          <a:solidFill>
            <a:srgbClr val="D98E2B"/>
          </a:solidFill>
          <a:ln w="12700">
            <a:solidFill>
              <a:srgbClr val="D98E2B"/>
            </a:solidFill>
            <a:prstDash val="solid"/>
          </a:ln>
        </p:spPr>
      </p:sp>
      <p:sp>
        <p:nvSpPr>
          <p:cNvPr id="23" name="Text 21"/>
          <p:cNvSpPr/>
          <p:nvPr/>
        </p:nvSpPr>
        <p:spPr>
          <a:xfrm>
            <a:off x="960120" y="2852928"/>
            <a:ext cx="3291840" cy="548640"/>
          </a:xfrm>
          <a:prstGeom prst="rect">
            <a:avLst/>
          </a:prstGeom>
          <a:noFill/>
          <a:ln/>
        </p:spPr>
        <p:txBody>
          <a:bodyPr wrap="square" lIns="0" tIns="0" rIns="0" bIns="0" rtlCol="0" anchor="ctr"/>
          <a:lstStyle/>
          <a:p>
            <a:pPr indent="0" marL="0">
              <a:buNone/>
            </a:pPr>
            <a:r>
              <a:rPr lang="en-US" sz="4000" b="1" dirty="0">
                <a:solidFill>
                  <a:srgbClr val="154360"/>
                </a:solidFill>
                <a:latin typeface="Arial" pitchFamily="34" charset="0"/>
                <a:ea typeface="Arial" pitchFamily="34" charset="-122"/>
                <a:cs typeface="Arial" pitchFamily="34" charset="-120"/>
              </a:rPr>
              <a:t>350 homes</a:t>
            </a:r>
            <a:endParaRPr lang="en-US" sz="4000" dirty="0"/>
          </a:p>
        </p:txBody>
      </p:sp>
      <p:sp>
        <p:nvSpPr>
          <p:cNvPr id="24" name="Text 22"/>
          <p:cNvSpPr/>
          <p:nvPr/>
        </p:nvSpPr>
        <p:spPr>
          <a:xfrm>
            <a:off x="685800" y="3447288"/>
            <a:ext cx="3566160" cy="201168"/>
          </a:xfrm>
          <a:prstGeom prst="rect">
            <a:avLst/>
          </a:prstGeom>
          <a:noFill/>
          <a:ln/>
        </p:spPr>
        <p:txBody>
          <a:bodyPr wrap="square" lIns="0" tIns="0" rIns="0" bIns="0" rtlCol="0" anchor="ctr"/>
          <a:lstStyle/>
          <a:p>
            <a:pPr indent="0" marL="0">
              <a:buNone/>
            </a:pPr>
            <a:r>
              <a:rPr lang="en-US" sz="900" b="1" spc="150" kern="0" dirty="0">
                <a:solidFill>
                  <a:srgbClr val="4B5563"/>
                </a:solidFill>
                <a:latin typeface="Arial" pitchFamily="34" charset="0"/>
                <a:ea typeface="Arial" pitchFamily="34" charset="-122"/>
                <a:cs typeface="Arial" pitchFamily="34" charset="-120"/>
              </a:rPr>
              <a:t>INSTITUTIONAL-INVESTOR THRESHOLD</a:t>
            </a:r>
            <a:endParaRPr lang="en-US" sz="900" dirty="0"/>
          </a:p>
        </p:txBody>
      </p:sp>
      <p:sp>
        <p:nvSpPr>
          <p:cNvPr id="25" name="Text 23"/>
          <p:cNvSpPr/>
          <p:nvPr/>
        </p:nvSpPr>
        <p:spPr>
          <a:xfrm>
            <a:off x="685800" y="3666744"/>
            <a:ext cx="3566160" cy="384048"/>
          </a:xfrm>
          <a:prstGeom prst="rect">
            <a:avLst/>
          </a:prstGeom>
          <a:noFill/>
          <a:ln/>
        </p:spPr>
        <p:txBody>
          <a:bodyPr wrap="square" lIns="0" tIns="0" rIns="0" bIns="0" rtlCol="0" anchor="t"/>
          <a:lstStyle/>
          <a:p>
            <a:pPr indent="0" marL="0">
              <a:buNone/>
            </a:pPr>
            <a:r>
              <a:rPr lang="en-US" sz="1000" dirty="0">
                <a:solidFill>
                  <a:srgbClr val="1A1A2E"/>
                </a:solidFill>
                <a:latin typeface="Arial" pitchFamily="34" charset="0"/>
                <a:ea typeface="Arial" pitchFamily="34" charset="-122"/>
                <a:cs typeface="Arial" pitchFamily="34" charset="-120"/>
              </a:rPr>
              <a:t>Sec. 1001 purchase ban applies to investors controlling 350+ single-family homes</a:t>
            </a:r>
            <a:endParaRPr lang="en-US" sz="1000" dirty="0"/>
          </a:p>
        </p:txBody>
      </p:sp>
      <p:sp>
        <p:nvSpPr>
          <p:cNvPr id="26" name="Shape 24"/>
          <p:cNvSpPr/>
          <p:nvPr/>
        </p:nvSpPr>
        <p:spPr>
          <a:xfrm>
            <a:off x="4663440" y="2715768"/>
            <a:ext cx="4023360" cy="1389888"/>
          </a:xfrm>
          <a:prstGeom prst="roundRect">
            <a:avLst>
              <a:gd name="adj" fmla="val 5263"/>
            </a:avLst>
          </a:prstGeom>
          <a:solidFill>
            <a:srgbClr val="EFF2F6"/>
          </a:solidFill>
          <a:ln w="12700">
            <a:solidFill>
              <a:srgbClr val="EFF2F6"/>
            </a:solidFill>
            <a:prstDash val="solid"/>
          </a:ln>
        </p:spPr>
      </p:sp>
      <p:sp>
        <p:nvSpPr>
          <p:cNvPr id="27" name="Shape 25"/>
          <p:cNvSpPr/>
          <p:nvPr/>
        </p:nvSpPr>
        <p:spPr>
          <a:xfrm>
            <a:off x="4892040" y="2916936"/>
            <a:ext cx="146304" cy="102413"/>
          </a:xfrm>
          <a:prstGeom prst="roundRect">
            <a:avLst>
              <a:gd name="adj" fmla="val 14286"/>
            </a:avLst>
          </a:prstGeom>
          <a:solidFill>
            <a:srgbClr val="D98E2B"/>
          </a:solidFill>
          <a:ln w="12700">
            <a:solidFill>
              <a:srgbClr val="D98E2B"/>
            </a:solidFill>
            <a:prstDash val="solid"/>
          </a:ln>
        </p:spPr>
      </p:sp>
      <p:sp>
        <p:nvSpPr>
          <p:cNvPr id="28" name="Text 26"/>
          <p:cNvSpPr/>
          <p:nvPr/>
        </p:nvSpPr>
        <p:spPr>
          <a:xfrm>
            <a:off x="5166360" y="2852928"/>
            <a:ext cx="3291840" cy="548640"/>
          </a:xfrm>
          <a:prstGeom prst="rect">
            <a:avLst/>
          </a:prstGeom>
          <a:noFill/>
          <a:ln/>
        </p:spPr>
        <p:txBody>
          <a:bodyPr wrap="square" lIns="0" tIns="0" rIns="0" bIns="0" rtlCol="0" anchor="ctr"/>
          <a:lstStyle/>
          <a:p>
            <a:pPr indent="0" marL="0">
              <a:buNone/>
            </a:pPr>
            <a:r>
              <a:rPr lang="en-US" sz="3900" b="1" dirty="0">
                <a:solidFill>
                  <a:srgbClr val="154360"/>
                </a:solidFill>
                <a:latin typeface="Arial" pitchFamily="34" charset="0"/>
                <a:ea typeface="Arial" pitchFamily="34" charset="-122"/>
                <a:cs typeface="Arial" pitchFamily="34" charset="-120"/>
              </a:rPr>
              <a:t>Jan 7, 2027</a:t>
            </a:r>
            <a:endParaRPr lang="en-US" sz="3900" dirty="0"/>
          </a:p>
        </p:txBody>
      </p:sp>
      <p:sp>
        <p:nvSpPr>
          <p:cNvPr id="29" name="Text 27"/>
          <p:cNvSpPr/>
          <p:nvPr/>
        </p:nvSpPr>
        <p:spPr>
          <a:xfrm>
            <a:off x="4892040" y="3447288"/>
            <a:ext cx="3566160" cy="201168"/>
          </a:xfrm>
          <a:prstGeom prst="rect">
            <a:avLst/>
          </a:prstGeom>
          <a:noFill/>
          <a:ln/>
        </p:spPr>
        <p:txBody>
          <a:bodyPr wrap="square" lIns="0" tIns="0" rIns="0" bIns="0" rtlCol="0" anchor="ctr"/>
          <a:lstStyle/>
          <a:p>
            <a:pPr indent="0" marL="0">
              <a:buNone/>
            </a:pPr>
            <a:r>
              <a:rPr lang="en-US" sz="900" b="1" spc="150" kern="0" dirty="0">
                <a:solidFill>
                  <a:srgbClr val="4B5563"/>
                </a:solidFill>
                <a:latin typeface="Arial" pitchFamily="34" charset="0"/>
                <a:ea typeface="Arial" pitchFamily="34" charset="-122"/>
                <a:cs typeface="Arial" pitchFamily="34" charset="-120"/>
              </a:rPr>
              <a:t>FIRST BIG DEADLINE CLUSTER</a:t>
            </a:r>
            <a:endParaRPr lang="en-US" sz="900" dirty="0"/>
          </a:p>
        </p:txBody>
      </p:sp>
      <p:sp>
        <p:nvSpPr>
          <p:cNvPr id="30" name="Text 28"/>
          <p:cNvSpPr/>
          <p:nvPr/>
        </p:nvSpPr>
        <p:spPr>
          <a:xfrm>
            <a:off x="4892040" y="3666744"/>
            <a:ext cx="3566160" cy="384048"/>
          </a:xfrm>
          <a:prstGeom prst="rect">
            <a:avLst/>
          </a:prstGeom>
          <a:noFill/>
          <a:ln/>
        </p:spPr>
        <p:txBody>
          <a:bodyPr wrap="square" lIns="0" tIns="0" rIns="0" bIns="0" rtlCol="0" anchor="t"/>
          <a:lstStyle/>
          <a:p>
            <a:pPr indent="0" marL="0">
              <a:buNone/>
            </a:pPr>
            <a:r>
              <a:rPr lang="en-US" sz="1000" dirty="0">
                <a:solidFill>
                  <a:srgbClr val="1A1A2E"/>
                </a:solidFill>
                <a:latin typeface="Arial" pitchFamily="34" charset="0"/>
                <a:ea typeface="Arial" pitchFamily="34" charset="-122"/>
                <a:cs typeface="Arial" pitchFamily="34" charset="-120"/>
              </a:rPr>
              <a:t>180 days after enactment — investor ban takes effect; several HUD/USDA deliverables due</a:t>
            </a:r>
            <a:endParaRPr lang="en-US" sz="1000" dirty="0"/>
          </a:p>
        </p:txBody>
      </p:sp>
      <p:sp>
        <p:nvSpPr>
          <p:cNvPr id="31" name="Text 29"/>
          <p:cNvSpPr/>
          <p:nvPr/>
        </p:nvSpPr>
        <p:spPr>
          <a:xfrm>
            <a:off x="457200" y="4288536"/>
            <a:ext cx="8229600" cy="50292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Became law without the President’s signature on July 11, 2026.</a:t>
            </a:r>
            <a:endParaRPr lang="en-US" sz="1300" dirty="0"/>
          </a:p>
          <a:p>
            <a:pPr indent="0" marL="0">
              <a:buNone/>
            </a:pPr>
            <a:r>
              <a:rPr lang="en-US" sz="1100" dirty="0">
                <a:solidFill>
                  <a:srgbClr val="4B5563"/>
                </a:solidFill>
                <a:latin typeface="Arial" pitchFamily="34" charset="0"/>
                <a:ea typeface="Arial" pitchFamily="34" charset="-122"/>
                <a:cs typeface="Arial" pitchFamily="34" charset="-120"/>
              </a:rPr>
              <a:t>21st Century ROAD to Housing Act — 12 titles, 60 sections.</a:t>
            </a:r>
            <a:endParaRPr lang="en-US" sz="13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How it became law</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Roll-call votes on H.R. 6644 and the date it took effect</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4</a:t>
            </a:r>
            <a:endParaRPr lang="en-US" sz="900" dirty="0"/>
          </a:p>
        </p:txBody>
      </p:sp>
      <p:sp>
        <p:nvSpPr>
          <p:cNvPr id="11" name="Shape 9"/>
          <p:cNvSpPr/>
          <p:nvPr/>
        </p:nvSpPr>
        <p:spPr>
          <a:xfrm>
            <a:off x="1463040" y="2788920"/>
            <a:ext cx="6217920" cy="0"/>
          </a:xfrm>
          <a:prstGeom prst="line">
            <a:avLst/>
          </a:prstGeom>
          <a:noFill/>
          <a:ln w="19050">
            <a:solidFill>
              <a:srgbClr val="DDE3EA"/>
            </a:solidFill>
            <a:prstDash val="solid"/>
          </a:ln>
        </p:spPr>
      </p:sp>
      <p:sp>
        <p:nvSpPr>
          <p:cNvPr id="12" name="Shape 10"/>
          <p:cNvSpPr/>
          <p:nvPr/>
        </p:nvSpPr>
        <p:spPr>
          <a:xfrm>
            <a:off x="1371600" y="2697480"/>
            <a:ext cx="182880" cy="182880"/>
          </a:xfrm>
          <a:prstGeom prst="ellipse">
            <a:avLst/>
          </a:prstGeom>
          <a:solidFill>
            <a:srgbClr val="1B4F72"/>
          </a:solidFill>
          <a:ln w="19050">
            <a:solidFill>
              <a:srgbClr val="FFFFFF"/>
            </a:solidFill>
            <a:prstDash val="solid"/>
          </a:ln>
        </p:spPr>
      </p:sp>
      <p:sp>
        <p:nvSpPr>
          <p:cNvPr id="13" name="Text 11"/>
          <p:cNvSpPr/>
          <p:nvPr/>
        </p:nvSpPr>
        <p:spPr>
          <a:xfrm>
            <a:off x="457200" y="1536192"/>
            <a:ext cx="2011680" cy="960120"/>
          </a:xfrm>
          <a:prstGeom prst="rect">
            <a:avLst/>
          </a:prstGeom>
          <a:noFill/>
          <a:ln/>
        </p:spPr>
        <p:txBody>
          <a:bodyPr wrap="square" lIns="0" tIns="0" rIns="0" bIns="0" rtlCol="0" anchor="b"/>
          <a:lstStyle/>
          <a:p>
            <a:pPr algn="ctr" indent="0" marL="0">
              <a:buNone/>
            </a:pPr>
            <a:r>
              <a:rPr lang="en-US" sz="1200" b="1" dirty="0">
                <a:solidFill>
                  <a:srgbClr val="154360"/>
                </a:solidFill>
                <a:latin typeface="Arial" pitchFamily="34" charset="0"/>
                <a:ea typeface="Arial" pitchFamily="34" charset="-122"/>
                <a:cs typeface="Arial" pitchFamily="34" charset="-120"/>
              </a:rPr>
              <a:t>Feb 9, 2026</a:t>
            </a:r>
            <a:endParaRPr lang="en-US" sz="1200" dirty="0"/>
          </a:p>
          <a:p>
            <a:pPr algn="ctr" indent="0" marL="0">
              <a:buNone/>
            </a:pPr>
            <a:r>
              <a:rPr lang="en-US" sz="1050" dirty="0">
                <a:solidFill>
                  <a:srgbClr val="4B5563"/>
                </a:solidFill>
                <a:latin typeface="Arial" pitchFamily="34" charset="0"/>
                <a:ea typeface="Arial" pitchFamily="34" charset="-122"/>
                <a:cs typeface="Arial" pitchFamily="34" charset="-120"/>
              </a:rPr>
              <a:t>House passes</a:t>
            </a:r>
            <a:endParaRPr lang="en-US" sz="1200" dirty="0"/>
          </a:p>
          <a:p>
            <a:pPr algn="ctr" indent="0" marL="0">
              <a:buNone/>
            </a:pPr>
            <a:r>
              <a:rPr lang="en-US" sz="1600" b="1" dirty="0">
                <a:solidFill>
                  <a:srgbClr val="1B4F72"/>
                </a:solidFill>
                <a:latin typeface="Arial" pitchFamily="34" charset="0"/>
                <a:ea typeface="Arial" pitchFamily="34" charset="-122"/>
                <a:cs typeface="Arial" pitchFamily="34" charset="-120"/>
              </a:rPr>
              <a:t>390–9</a:t>
            </a:r>
            <a:endParaRPr lang="en-US" sz="1200" dirty="0"/>
          </a:p>
        </p:txBody>
      </p:sp>
      <p:sp>
        <p:nvSpPr>
          <p:cNvPr id="14" name="Shape 12"/>
          <p:cNvSpPr/>
          <p:nvPr/>
        </p:nvSpPr>
        <p:spPr>
          <a:xfrm>
            <a:off x="1463040" y="2514600"/>
            <a:ext cx="0" cy="182880"/>
          </a:xfrm>
          <a:prstGeom prst="line">
            <a:avLst/>
          </a:prstGeom>
          <a:noFill/>
          <a:ln w="12700">
            <a:solidFill>
              <a:srgbClr val="DDE3EA"/>
            </a:solidFill>
            <a:prstDash val="solid"/>
          </a:ln>
        </p:spPr>
      </p:sp>
      <p:sp>
        <p:nvSpPr>
          <p:cNvPr id="15" name="Shape 13"/>
          <p:cNvSpPr/>
          <p:nvPr/>
        </p:nvSpPr>
        <p:spPr>
          <a:xfrm>
            <a:off x="2615184" y="2697480"/>
            <a:ext cx="182880" cy="182880"/>
          </a:xfrm>
          <a:prstGeom prst="ellipse">
            <a:avLst/>
          </a:prstGeom>
          <a:solidFill>
            <a:srgbClr val="1B4F72"/>
          </a:solidFill>
          <a:ln w="19050">
            <a:solidFill>
              <a:srgbClr val="FFFFFF"/>
            </a:solidFill>
            <a:prstDash val="solid"/>
          </a:ln>
        </p:spPr>
      </p:sp>
      <p:sp>
        <p:nvSpPr>
          <p:cNvPr id="16" name="Text 14"/>
          <p:cNvSpPr/>
          <p:nvPr/>
        </p:nvSpPr>
        <p:spPr>
          <a:xfrm>
            <a:off x="1700784" y="3081528"/>
            <a:ext cx="2011680" cy="960120"/>
          </a:xfrm>
          <a:prstGeom prst="rect">
            <a:avLst/>
          </a:prstGeom>
          <a:noFill/>
          <a:ln/>
        </p:spPr>
        <p:txBody>
          <a:bodyPr wrap="square" lIns="0" tIns="0" rIns="0" bIns="0" rtlCol="0" anchor="t"/>
          <a:lstStyle/>
          <a:p>
            <a:pPr algn="ctr" indent="0" marL="0">
              <a:buNone/>
            </a:pPr>
            <a:r>
              <a:rPr lang="en-US" sz="1200" b="1" dirty="0">
                <a:solidFill>
                  <a:srgbClr val="154360"/>
                </a:solidFill>
                <a:latin typeface="Arial" pitchFamily="34" charset="0"/>
                <a:ea typeface="Arial" pitchFamily="34" charset="-122"/>
                <a:cs typeface="Arial" pitchFamily="34" charset="-120"/>
              </a:rPr>
              <a:t>Mar 12, 2026</a:t>
            </a:r>
            <a:endParaRPr lang="en-US" sz="1200" dirty="0"/>
          </a:p>
          <a:p>
            <a:pPr algn="ctr" indent="0" marL="0">
              <a:buNone/>
            </a:pPr>
            <a:r>
              <a:rPr lang="en-US" sz="1050" dirty="0">
                <a:solidFill>
                  <a:srgbClr val="4B5563"/>
                </a:solidFill>
                <a:latin typeface="Arial" pitchFamily="34" charset="0"/>
                <a:ea typeface="Arial" pitchFamily="34" charset="-122"/>
                <a:cs typeface="Arial" pitchFamily="34" charset="-120"/>
              </a:rPr>
              <a:t>Senate passes</a:t>
            </a:r>
            <a:endParaRPr lang="en-US" sz="1200" dirty="0"/>
          </a:p>
          <a:p>
            <a:pPr algn="ctr" indent="0" marL="0">
              <a:buNone/>
            </a:pPr>
            <a:r>
              <a:rPr lang="en-US" sz="1600" b="1" dirty="0">
                <a:solidFill>
                  <a:srgbClr val="1B4F72"/>
                </a:solidFill>
                <a:latin typeface="Arial" pitchFamily="34" charset="0"/>
                <a:ea typeface="Arial" pitchFamily="34" charset="-122"/>
                <a:cs typeface="Arial" pitchFamily="34" charset="-120"/>
              </a:rPr>
              <a:t>89–10</a:t>
            </a:r>
            <a:endParaRPr lang="en-US" sz="1200" dirty="0"/>
          </a:p>
        </p:txBody>
      </p:sp>
      <p:sp>
        <p:nvSpPr>
          <p:cNvPr id="17" name="Shape 15"/>
          <p:cNvSpPr/>
          <p:nvPr/>
        </p:nvSpPr>
        <p:spPr>
          <a:xfrm>
            <a:off x="2706624" y="2880360"/>
            <a:ext cx="0" cy="182880"/>
          </a:xfrm>
          <a:prstGeom prst="line">
            <a:avLst/>
          </a:prstGeom>
          <a:noFill/>
          <a:ln w="12700">
            <a:solidFill>
              <a:srgbClr val="DDE3EA"/>
            </a:solidFill>
            <a:prstDash val="solid"/>
          </a:ln>
        </p:spPr>
      </p:sp>
      <p:sp>
        <p:nvSpPr>
          <p:cNvPr id="18" name="Shape 16"/>
          <p:cNvSpPr/>
          <p:nvPr/>
        </p:nvSpPr>
        <p:spPr>
          <a:xfrm>
            <a:off x="3858768" y="2697480"/>
            <a:ext cx="182880" cy="182880"/>
          </a:xfrm>
          <a:prstGeom prst="ellipse">
            <a:avLst/>
          </a:prstGeom>
          <a:solidFill>
            <a:srgbClr val="1B4F72"/>
          </a:solidFill>
          <a:ln w="19050">
            <a:solidFill>
              <a:srgbClr val="FFFFFF"/>
            </a:solidFill>
            <a:prstDash val="solid"/>
          </a:ln>
        </p:spPr>
      </p:sp>
      <p:sp>
        <p:nvSpPr>
          <p:cNvPr id="19" name="Text 17"/>
          <p:cNvSpPr/>
          <p:nvPr/>
        </p:nvSpPr>
        <p:spPr>
          <a:xfrm>
            <a:off x="2944368" y="1536192"/>
            <a:ext cx="2011680" cy="960120"/>
          </a:xfrm>
          <a:prstGeom prst="rect">
            <a:avLst/>
          </a:prstGeom>
          <a:noFill/>
          <a:ln/>
        </p:spPr>
        <p:txBody>
          <a:bodyPr wrap="square" lIns="0" tIns="0" rIns="0" bIns="0" rtlCol="0" anchor="b"/>
          <a:lstStyle/>
          <a:p>
            <a:pPr algn="ctr" indent="0" marL="0">
              <a:buNone/>
            </a:pPr>
            <a:r>
              <a:rPr lang="en-US" sz="1200" b="1" dirty="0">
                <a:solidFill>
                  <a:srgbClr val="154360"/>
                </a:solidFill>
                <a:latin typeface="Arial" pitchFamily="34" charset="0"/>
                <a:ea typeface="Arial" pitchFamily="34" charset="-122"/>
                <a:cs typeface="Arial" pitchFamily="34" charset="-120"/>
              </a:rPr>
              <a:t>May 20, 2026</a:t>
            </a:r>
            <a:endParaRPr lang="en-US" sz="1200" dirty="0"/>
          </a:p>
          <a:p>
            <a:pPr algn="ctr" indent="0" marL="0">
              <a:buNone/>
            </a:pPr>
            <a:r>
              <a:rPr lang="en-US" sz="1050" dirty="0">
                <a:solidFill>
                  <a:srgbClr val="4B5563"/>
                </a:solidFill>
                <a:latin typeface="Arial" pitchFamily="34" charset="0"/>
                <a:ea typeface="Arial" pitchFamily="34" charset="-122"/>
                <a:cs typeface="Arial" pitchFamily="34" charset="-120"/>
              </a:rPr>
              <a:t>House concurs, amended</a:t>
            </a:r>
            <a:endParaRPr lang="en-US" sz="1200" dirty="0"/>
          </a:p>
          <a:p>
            <a:pPr algn="ctr" indent="0" marL="0">
              <a:buNone/>
            </a:pPr>
            <a:r>
              <a:rPr lang="en-US" sz="1600" b="1" dirty="0">
                <a:solidFill>
                  <a:srgbClr val="1B4F72"/>
                </a:solidFill>
                <a:latin typeface="Arial" pitchFamily="34" charset="0"/>
                <a:ea typeface="Arial" pitchFamily="34" charset="-122"/>
                <a:cs typeface="Arial" pitchFamily="34" charset="-120"/>
              </a:rPr>
              <a:t>396–13</a:t>
            </a:r>
            <a:endParaRPr lang="en-US" sz="1200" dirty="0"/>
          </a:p>
        </p:txBody>
      </p:sp>
      <p:sp>
        <p:nvSpPr>
          <p:cNvPr id="20" name="Shape 18"/>
          <p:cNvSpPr/>
          <p:nvPr/>
        </p:nvSpPr>
        <p:spPr>
          <a:xfrm>
            <a:off x="3950208" y="2514600"/>
            <a:ext cx="0" cy="182880"/>
          </a:xfrm>
          <a:prstGeom prst="line">
            <a:avLst/>
          </a:prstGeom>
          <a:noFill/>
          <a:ln w="12700">
            <a:solidFill>
              <a:srgbClr val="DDE3EA"/>
            </a:solidFill>
            <a:prstDash val="solid"/>
          </a:ln>
        </p:spPr>
      </p:sp>
      <p:sp>
        <p:nvSpPr>
          <p:cNvPr id="21" name="Shape 19"/>
          <p:cNvSpPr/>
          <p:nvPr/>
        </p:nvSpPr>
        <p:spPr>
          <a:xfrm>
            <a:off x="5102352" y="2697480"/>
            <a:ext cx="182880" cy="182880"/>
          </a:xfrm>
          <a:prstGeom prst="ellipse">
            <a:avLst/>
          </a:prstGeom>
          <a:solidFill>
            <a:srgbClr val="1B4F72"/>
          </a:solidFill>
          <a:ln w="19050">
            <a:solidFill>
              <a:srgbClr val="FFFFFF"/>
            </a:solidFill>
            <a:prstDash val="solid"/>
          </a:ln>
        </p:spPr>
      </p:sp>
      <p:sp>
        <p:nvSpPr>
          <p:cNvPr id="22" name="Text 20"/>
          <p:cNvSpPr/>
          <p:nvPr/>
        </p:nvSpPr>
        <p:spPr>
          <a:xfrm>
            <a:off x="4187952" y="3081528"/>
            <a:ext cx="2011680" cy="960120"/>
          </a:xfrm>
          <a:prstGeom prst="rect">
            <a:avLst/>
          </a:prstGeom>
          <a:noFill/>
          <a:ln/>
        </p:spPr>
        <p:txBody>
          <a:bodyPr wrap="square" lIns="0" tIns="0" rIns="0" bIns="0" rtlCol="0" anchor="t"/>
          <a:lstStyle/>
          <a:p>
            <a:pPr algn="ctr" indent="0" marL="0">
              <a:buNone/>
            </a:pPr>
            <a:r>
              <a:rPr lang="en-US" sz="1200" b="1" dirty="0">
                <a:solidFill>
                  <a:srgbClr val="154360"/>
                </a:solidFill>
                <a:latin typeface="Arial" pitchFamily="34" charset="0"/>
                <a:ea typeface="Arial" pitchFamily="34" charset="-122"/>
                <a:cs typeface="Arial" pitchFamily="34" charset="-120"/>
              </a:rPr>
              <a:t>Jun 22, 2026</a:t>
            </a:r>
            <a:endParaRPr lang="en-US" sz="1200" dirty="0"/>
          </a:p>
          <a:p>
            <a:pPr algn="ctr" indent="0" marL="0">
              <a:buNone/>
            </a:pPr>
            <a:r>
              <a:rPr lang="en-US" sz="1050" dirty="0">
                <a:solidFill>
                  <a:srgbClr val="4B5563"/>
                </a:solidFill>
                <a:latin typeface="Arial" pitchFamily="34" charset="0"/>
                <a:ea typeface="Arial" pitchFamily="34" charset="-122"/>
                <a:cs typeface="Arial" pitchFamily="34" charset="-120"/>
              </a:rPr>
              <a:t>Senate concurs, amended</a:t>
            </a:r>
            <a:endParaRPr lang="en-US" sz="1200" dirty="0"/>
          </a:p>
          <a:p>
            <a:pPr algn="ctr" indent="0" marL="0">
              <a:buNone/>
            </a:pPr>
            <a:r>
              <a:rPr lang="en-US" sz="1600" b="1" dirty="0">
                <a:solidFill>
                  <a:srgbClr val="1B4F72"/>
                </a:solidFill>
                <a:latin typeface="Arial" pitchFamily="34" charset="0"/>
                <a:ea typeface="Arial" pitchFamily="34" charset="-122"/>
                <a:cs typeface="Arial" pitchFamily="34" charset="-120"/>
              </a:rPr>
              <a:t>85–5</a:t>
            </a:r>
            <a:endParaRPr lang="en-US" sz="1200" dirty="0"/>
          </a:p>
        </p:txBody>
      </p:sp>
      <p:sp>
        <p:nvSpPr>
          <p:cNvPr id="23" name="Shape 21"/>
          <p:cNvSpPr/>
          <p:nvPr/>
        </p:nvSpPr>
        <p:spPr>
          <a:xfrm>
            <a:off x="5193792" y="2880360"/>
            <a:ext cx="0" cy="182880"/>
          </a:xfrm>
          <a:prstGeom prst="line">
            <a:avLst/>
          </a:prstGeom>
          <a:noFill/>
          <a:ln w="12700">
            <a:solidFill>
              <a:srgbClr val="DDE3EA"/>
            </a:solidFill>
            <a:prstDash val="solid"/>
          </a:ln>
        </p:spPr>
      </p:sp>
      <p:sp>
        <p:nvSpPr>
          <p:cNvPr id="24" name="Shape 22"/>
          <p:cNvSpPr/>
          <p:nvPr/>
        </p:nvSpPr>
        <p:spPr>
          <a:xfrm>
            <a:off x="6345936" y="2697480"/>
            <a:ext cx="182880" cy="182880"/>
          </a:xfrm>
          <a:prstGeom prst="ellipse">
            <a:avLst/>
          </a:prstGeom>
          <a:solidFill>
            <a:srgbClr val="1B4F72"/>
          </a:solidFill>
          <a:ln w="19050">
            <a:solidFill>
              <a:srgbClr val="FFFFFF"/>
            </a:solidFill>
            <a:prstDash val="solid"/>
          </a:ln>
        </p:spPr>
      </p:sp>
      <p:sp>
        <p:nvSpPr>
          <p:cNvPr id="25" name="Text 23"/>
          <p:cNvSpPr/>
          <p:nvPr/>
        </p:nvSpPr>
        <p:spPr>
          <a:xfrm>
            <a:off x="5431536" y="1536192"/>
            <a:ext cx="2011680" cy="960120"/>
          </a:xfrm>
          <a:prstGeom prst="rect">
            <a:avLst/>
          </a:prstGeom>
          <a:noFill/>
          <a:ln/>
        </p:spPr>
        <p:txBody>
          <a:bodyPr wrap="square" lIns="0" tIns="0" rIns="0" bIns="0" rtlCol="0" anchor="b"/>
          <a:lstStyle/>
          <a:p>
            <a:pPr algn="ctr" indent="0" marL="0">
              <a:buNone/>
            </a:pPr>
            <a:r>
              <a:rPr lang="en-US" sz="1200" b="1" dirty="0">
                <a:solidFill>
                  <a:srgbClr val="154360"/>
                </a:solidFill>
                <a:latin typeface="Arial" pitchFamily="34" charset="0"/>
                <a:ea typeface="Arial" pitchFamily="34" charset="-122"/>
                <a:cs typeface="Arial" pitchFamily="34" charset="-120"/>
              </a:rPr>
              <a:t>Jun 23, 2026</a:t>
            </a:r>
            <a:endParaRPr lang="en-US" sz="1200" dirty="0"/>
          </a:p>
          <a:p>
            <a:pPr algn="ctr" indent="0" marL="0">
              <a:buNone/>
            </a:pPr>
            <a:r>
              <a:rPr lang="en-US" sz="1050" dirty="0">
                <a:solidFill>
                  <a:srgbClr val="4B5563"/>
                </a:solidFill>
                <a:latin typeface="Arial" pitchFamily="34" charset="0"/>
                <a:ea typeface="Arial" pitchFamily="34" charset="-122"/>
                <a:cs typeface="Arial" pitchFamily="34" charset="-120"/>
              </a:rPr>
              <a:t>House clears the bill</a:t>
            </a:r>
            <a:endParaRPr lang="en-US" sz="1200" dirty="0"/>
          </a:p>
          <a:p>
            <a:pPr algn="ctr" indent="0" marL="0">
              <a:buNone/>
            </a:pPr>
            <a:r>
              <a:rPr lang="en-US" sz="1600" b="1" dirty="0">
                <a:solidFill>
                  <a:srgbClr val="1B4F72"/>
                </a:solidFill>
                <a:latin typeface="Arial" pitchFamily="34" charset="0"/>
                <a:ea typeface="Arial" pitchFamily="34" charset="-122"/>
                <a:cs typeface="Arial" pitchFamily="34" charset="-120"/>
              </a:rPr>
              <a:t>358–32</a:t>
            </a:r>
            <a:endParaRPr lang="en-US" sz="1200" dirty="0"/>
          </a:p>
        </p:txBody>
      </p:sp>
      <p:sp>
        <p:nvSpPr>
          <p:cNvPr id="26" name="Shape 24"/>
          <p:cNvSpPr/>
          <p:nvPr/>
        </p:nvSpPr>
        <p:spPr>
          <a:xfrm>
            <a:off x="6437376" y="2514600"/>
            <a:ext cx="0" cy="182880"/>
          </a:xfrm>
          <a:prstGeom prst="line">
            <a:avLst/>
          </a:prstGeom>
          <a:noFill/>
          <a:ln w="12700">
            <a:solidFill>
              <a:srgbClr val="DDE3EA"/>
            </a:solidFill>
            <a:prstDash val="solid"/>
          </a:ln>
        </p:spPr>
      </p:sp>
      <p:sp>
        <p:nvSpPr>
          <p:cNvPr id="27" name="Shape 25"/>
          <p:cNvSpPr/>
          <p:nvPr/>
        </p:nvSpPr>
        <p:spPr>
          <a:xfrm>
            <a:off x="7562088" y="2670048"/>
            <a:ext cx="237744" cy="237744"/>
          </a:xfrm>
          <a:prstGeom prst="ellipse">
            <a:avLst/>
          </a:prstGeom>
          <a:solidFill>
            <a:srgbClr val="D98E2B"/>
          </a:solidFill>
          <a:ln w="19050">
            <a:solidFill>
              <a:srgbClr val="FFFFFF"/>
            </a:solidFill>
            <a:prstDash val="solid"/>
          </a:ln>
        </p:spPr>
      </p:sp>
      <p:sp>
        <p:nvSpPr>
          <p:cNvPr id="28" name="Text 26"/>
          <p:cNvSpPr/>
          <p:nvPr/>
        </p:nvSpPr>
        <p:spPr>
          <a:xfrm>
            <a:off x="6675120" y="3081528"/>
            <a:ext cx="2011680" cy="960120"/>
          </a:xfrm>
          <a:prstGeom prst="rect">
            <a:avLst/>
          </a:prstGeom>
          <a:noFill/>
          <a:ln/>
        </p:spPr>
        <p:txBody>
          <a:bodyPr wrap="square" lIns="0" tIns="0" rIns="0" bIns="0" rtlCol="0" anchor="t"/>
          <a:lstStyle/>
          <a:p>
            <a:pPr algn="ctr" indent="0" marL="0">
              <a:buNone/>
            </a:pPr>
            <a:r>
              <a:rPr lang="en-US" sz="1200" b="1" dirty="0">
                <a:solidFill>
                  <a:srgbClr val="154360"/>
                </a:solidFill>
                <a:latin typeface="Arial" pitchFamily="34" charset="0"/>
                <a:ea typeface="Arial" pitchFamily="34" charset="-122"/>
                <a:cs typeface="Arial" pitchFamily="34" charset="-120"/>
              </a:rPr>
              <a:t>Jul 11, 2026</a:t>
            </a:r>
            <a:endParaRPr lang="en-US" sz="1200" dirty="0"/>
          </a:p>
          <a:p>
            <a:pPr algn="ctr" indent="0" marL="0">
              <a:buNone/>
            </a:pPr>
            <a:r>
              <a:rPr lang="en-US" sz="1050" dirty="0">
                <a:solidFill>
                  <a:srgbClr val="4B5563"/>
                </a:solidFill>
                <a:latin typeface="Arial" pitchFamily="34" charset="0"/>
                <a:ea typeface="Arial" pitchFamily="34" charset="-122"/>
                <a:cs typeface="Arial" pitchFamily="34" charset="-120"/>
              </a:rPr>
              <a:t>Became law (no signature)</a:t>
            </a:r>
            <a:endParaRPr lang="en-US" sz="1200" dirty="0"/>
          </a:p>
        </p:txBody>
      </p:sp>
      <p:sp>
        <p:nvSpPr>
          <p:cNvPr id="29" name="Shape 27"/>
          <p:cNvSpPr/>
          <p:nvPr/>
        </p:nvSpPr>
        <p:spPr>
          <a:xfrm>
            <a:off x="7680960" y="2907792"/>
            <a:ext cx="0" cy="155448"/>
          </a:xfrm>
          <a:prstGeom prst="line">
            <a:avLst/>
          </a:prstGeom>
          <a:noFill/>
          <a:ln w="12700">
            <a:solidFill>
              <a:srgbClr val="DDE3EA"/>
            </a:solidFill>
            <a:prstDash val="solid"/>
          </a:ln>
        </p:spPr>
      </p:sp>
      <p:sp>
        <p:nvSpPr>
          <p:cNvPr id="30" name="Text 28"/>
          <p:cNvSpPr/>
          <p:nvPr/>
        </p:nvSpPr>
        <p:spPr>
          <a:xfrm>
            <a:off x="457200" y="4069080"/>
            <a:ext cx="8229600" cy="457200"/>
          </a:xfrm>
          <a:prstGeom prst="rect">
            <a:avLst/>
          </a:prstGeom>
          <a:noFill/>
          <a:ln/>
        </p:spPr>
        <p:txBody>
          <a:bodyPr wrap="square" lIns="0" tIns="0" rIns="0" bIns="0" rtlCol="0" anchor="t"/>
          <a:lstStyle/>
          <a:p>
            <a:pPr indent="0" marL="0">
              <a:buNone/>
            </a:pPr>
            <a:r>
              <a:rPr lang="en-US" sz="1000" dirty="0">
                <a:solidFill>
                  <a:srgbClr val="4B5563"/>
                </a:solidFill>
                <a:latin typeface="Arial" pitchFamily="34" charset="0"/>
                <a:ea typeface="Arial" pitchFamily="34" charset="-122"/>
                <a:cs typeface="Arial" pitchFamily="34" charset="-120"/>
              </a:rPr>
              <a:t>Became law without the President’s signature. Congress cleared H.R. 6644 on June 23, 2026 and presented it to the President on June 29.</a:t>
            </a:r>
            <a:endParaRPr lang="en-US" sz="1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What changes for housers</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Key sections (1 of 4) — plain-language summaries; see the hub for full text and citations</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5</a:t>
            </a:r>
            <a:endParaRPr lang="en-US" sz="900" dirty="0"/>
          </a:p>
        </p:txBody>
      </p:sp>
      <p:sp>
        <p:nvSpPr>
          <p:cNvPr id="11" name="Shape 9"/>
          <p:cNvSpPr/>
          <p:nvPr/>
        </p:nvSpPr>
        <p:spPr>
          <a:xfrm>
            <a:off x="457200" y="1188720"/>
            <a:ext cx="2590800" cy="3291840"/>
          </a:xfrm>
          <a:prstGeom prst="roundRect">
            <a:avLst>
              <a:gd name="adj" fmla="val 2824"/>
            </a:avLst>
          </a:prstGeom>
          <a:solidFill>
            <a:srgbClr val="EFF2F6"/>
          </a:solidFill>
          <a:ln w="12700">
            <a:solidFill>
              <a:srgbClr val="EFF2F6"/>
            </a:solidFill>
            <a:prstDash val="solid"/>
          </a:ln>
        </p:spPr>
      </p:sp>
      <p:sp>
        <p:nvSpPr>
          <p:cNvPr id="12" name="Shape 10"/>
          <p:cNvSpPr/>
          <p:nvPr/>
        </p:nvSpPr>
        <p:spPr>
          <a:xfrm>
            <a:off x="685800" y="1463040"/>
            <a:ext cx="128016" cy="89611"/>
          </a:xfrm>
          <a:prstGeom prst="roundRect">
            <a:avLst>
              <a:gd name="adj" fmla="val 14286"/>
            </a:avLst>
          </a:prstGeom>
          <a:solidFill>
            <a:srgbClr val="D98E2B"/>
          </a:solidFill>
          <a:ln w="12700">
            <a:solidFill>
              <a:srgbClr val="D98E2B"/>
            </a:solidFill>
            <a:prstDash val="solid"/>
          </a:ln>
        </p:spPr>
      </p:sp>
      <p:sp>
        <p:nvSpPr>
          <p:cNvPr id="13" name="Text 11"/>
          <p:cNvSpPr/>
          <p:nvPr/>
        </p:nvSpPr>
        <p:spPr>
          <a:xfrm>
            <a:off x="8869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405</a:t>
            </a:r>
            <a:endParaRPr lang="en-US" sz="1000" dirty="0"/>
          </a:p>
        </p:txBody>
      </p:sp>
      <p:sp>
        <p:nvSpPr>
          <p:cNvPr id="14" name="Text 12"/>
          <p:cNvSpPr/>
          <p:nvPr/>
        </p:nvSpPr>
        <p:spPr>
          <a:xfrm>
            <a:off x="6858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Choice in Affordable Housing Act</a:t>
            </a:r>
            <a:endParaRPr lang="en-US" sz="1300" dirty="0"/>
          </a:p>
        </p:txBody>
      </p:sp>
      <p:sp>
        <p:nvSpPr>
          <p:cNvPr id="15" name="Text 13"/>
          <p:cNvSpPr/>
          <p:nvPr/>
        </p:nvSpPr>
        <p:spPr>
          <a:xfrm>
            <a:off x="6858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Streamlines Housing Choice Voucher inspections. A unit in a LIHTC, HOME-assisted, or USDA Rural Housing Service-assisted property that passed a physical inspection in the prior 12 months is deemed to meet HCV inspection requirements if the PHA can obtain the results…</a:t>
            </a:r>
            <a:endParaRPr lang="en-US" sz="1100" dirty="0"/>
          </a:p>
        </p:txBody>
      </p:sp>
      <p:sp>
        <p:nvSpPr>
          <p:cNvPr id="16" name="Shape 14"/>
          <p:cNvSpPr/>
          <p:nvPr/>
        </p:nvSpPr>
        <p:spPr>
          <a:xfrm>
            <a:off x="3276600" y="1188720"/>
            <a:ext cx="2590800" cy="3291840"/>
          </a:xfrm>
          <a:prstGeom prst="roundRect">
            <a:avLst>
              <a:gd name="adj" fmla="val 2824"/>
            </a:avLst>
          </a:prstGeom>
          <a:solidFill>
            <a:srgbClr val="EFF2F6"/>
          </a:solidFill>
          <a:ln w="12700">
            <a:solidFill>
              <a:srgbClr val="EFF2F6"/>
            </a:solidFill>
            <a:prstDash val="solid"/>
          </a:ln>
        </p:spPr>
      </p:sp>
      <p:sp>
        <p:nvSpPr>
          <p:cNvPr id="17" name="Shape 15"/>
          <p:cNvSpPr/>
          <p:nvPr/>
        </p:nvSpPr>
        <p:spPr>
          <a:xfrm>
            <a:off x="3505200" y="1463040"/>
            <a:ext cx="128016" cy="89611"/>
          </a:xfrm>
          <a:prstGeom prst="roundRect">
            <a:avLst>
              <a:gd name="adj" fmla="val 14286"/>
            </a:avLst>
          </a:prstGeom>
          <a:solidFill>
            <a:srgbClr val="D98E2B"/>
          </a:solidFill>
          <a:ln w="12700">
            <a:solidFill>
              <a:srgbClr val="D98E2B"/>
            </a:solidFill>
            <a:prstDash val="solid"/>
          </a:ln>
        </p:spPr>
      </p:sp>
      <p:sp>
        <p:nvSpPr>
          <p:cNvPr id="18" name="Text 16"/>
          <p:cNvSpPr/>
          <p:nvPr/>
        </p:nvSpPr>
        <p:spPr>
          <a:xfrm>
            <a:off x="37063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212</a:t>
            </a:r>
            <a:endParaRPr lang="en-US" sz="1000" dirty="0"/>
          </a:p>
        </p:txBody>
      </p:sp>
      <p:sp>
        <p:nvSpPr>
          <p:cNvPr id="19" name="Text 17"/>
          <p:cNvSpPr/>
          <p:nvPr/>
        </p:nvSpPr>
        <p:spPr>
          <a:xfrm>
            <a:off x="35052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Rental Assistance Demonstration Program</a:t>
            </a:r>
            <a:endParaRPr lang="en-US" sz="1300" dirty="0"/>
          </a:p>
        </p:txBody>
      </p:sp>
      <p:sp>
        <p:nvSpPr>
          <p:cNvPr id="20" name="Text 18"/>
          <p:cNvSpPr/>
          <p:nvPr/>
        </p:nvSpPr>
        <p:spPr>
          <a:xfrm>
            <a:off x="35052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Makes the Rental Assistance Demonstration (RAD) permanent by removing its September 30, 2029 end date, raises the public housing conversion cap from 455,000 to 555,000 units, and layers on accountability: HUD must annually assess and publish the impacts of First…</a:t>
            </a:r>
            <a:endParaRPr lang="en-US" sz="1100" dirty="0"/>
          </a:p>
        </p:txBody>
      </p:sp>
      <p:sp>
        <p:nvSpPr>
          <p:cNvPr id="21" name="Shape 19"/>
          <p:cNvSpPr/>
          <p:nvPr/>
        </p:nvSpPr>
        <p:spPr>
          <a:xfrm>
            <a:off x="6096000" y="1188720"/>
            <a:ext cx="2590800" cy="3291840"/>
          </a:xfrm>
          <a:prstGeom prst="roundRect">
            <a:avLst>
              <a:gd name="adj" fmla="val 2824"/>
            </a:avLst>
          </a:prstGeom>
          <a:solidFill>
            <a:srgbClr val="EFF2F6"/>
          </a:solidFill>
          <a:ln w="12700">
            <a:solidFill>
              <a:srgbClr val="EFF2F6"/>
            </a:solidFill>
            <a:prstDash val="solid"/>
          </a:ln>
        </p:spPr>
      </p:sp>
      <p:sp>
        <p:nvSpPr>
          <p:cNvPr id="22" name="Shape 20"/>
          <p:cNvSpPr/>
          <p:nvPr/>
        </p:nvSpPr>
        <p:spPr>
          <a:xfrm>
            <a:off x="6324600" y="1463040"/>
            <a:ext cx="128016" cy="89611"/>
          </a:xfrm>
          <a:prstGeom prst="roundRect">
            <a:avLst>
              <a:gd name="adj" fmla="val 14286"/>
            </a:avLst>
          </a:prstGeom>
          <a:solidFill>
            <a:srgbClr val="D98E2B"/>
          </a:solidFill>
          <a:ln w="12700">
            <a:solidFill>
              <a:srgbClr val="D98E2B"/>
            </a:solidFill>
            <a:prstDash val="solid"/>
          </a:ln>
        </p:spPr>
      </p:sp>
      <p:sp>
        <p:nvSpPr>
          <p:cNvPr id="23" name="Text 21"/>
          <p:cNvSpPr/>
          <p:nvPr/>
        </p:nvSpPr>
        <p:spPr>
          <a:xfrm>
            <a:off x="65257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505</a:t>
            </a:r>
            <a:endParaRPr lang="en-US" sz="1000" dirty="0"/>
          </a:p>
        </p:txBody>
      </p:sp>
      <p:sp>
        <p:nvSpPr>
          <p:cNvPr id="24" name="Text 22"/>
          <p:cNvSpPr/>
          <p:nvPr/>
        </p:nvSpPr>
        <p:spPr>
          <a:xfrm>
            <a:off x="63246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New Moving to Work Cohort</a:t>
            </a:r>
            <a:endParaRPr lang="en-US" sz="1300" dirty="0"/>
          </a:p>
        </p:txBody>
      </p:sp>
      <p:sp>
        <p:nvSpPr>
          <p:cNvPr id="25" name="Text 23"/>
          <p:cNvSpPr/>
          <p:nvPr/>
        </p:nvSpPr>
        <p:spPr>
          <a:xfrm>
            <a:off x="63246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Authorizes HUD to add up to 25 high-performing public housing agencies to a new Moving to Work (MTW) cohort — the "Economic Opportunity and Pathways to Independence Cohort" — but only after HUD files a first comprehensive MTW report to Congress.</a:t>
            </a:r>
            <a:endParaRPr lang="en-US" sz="1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What changes for housers</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Key sections (2 of 4) — plain-language summaries; see the hub for full text and citations</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6</a:t>
            </a:r>
            <a:endParaRPr lang="en-US" sz="900" dirty="0"/>
          </a:p>
        </p:txBody>
      </p:sp>
      <p:sp>
        <p:nvSpPr>
          <p:cNvPr id="11" name="Shape 9"/>
          <p:cNvSpPr/>
          <p:nvPr/>
        </p:nvSpPr>
        <p:spPr>
          <a:xfrm>
            <a:off x="457200" y="1188720"/>
            <a:ext cx="2590800" cy="3291840"/>
          </a:xfrm>
          <a:prstGeom prst="roundRect">
            <a:avLst>
              <a:gd name="adj" fmla="val 2824"/>
            </a:avLst>
          </a:prstGeom>
          <a:solidFill>
            <a:srgbClr val="EFF2F6"/>
          </a:solidFill>
          <a:ln w="12700">
            <a:solidFill>
              <a:srgbClr val="EFF2F6"/>
            </a:solidFill>
            <a:prstDash val="solid"/>
          </a:ln>
        </p:spPr>
      </p:sp>
      <p:sp>
        <p:nvSpPr>
          <p:cNvPr id="12" name="Shape 10"/>
          <p:cNvSpPr/>
          <p:nvPr/>
        </p:nvSpPr>
        <p:spPr>
          <a:xfrm>
            <a:off x="685800" y="1463040"/>
            <a:ext cx="128016" cy="89611"/>
          </a:xfrm>
          <a:prstGeom prst="roundRect">
            <a:avLst>
              <a:gd name="adj" fmla="val 14286"/>
            </a:avLst>
          </a:prstGeom>
          <a:solidFill>
            <a:srgbClr val="D98E2B"/>
          </a:solidFill>
          <a:ln w="12700">
            <a:solidFill>
              <a:srgbClr val="D98E2B"/>
            </a:solidFill>
            <a:prstDash val="solid"/>
          </a:ln>
        </p:spPr>
      </p:sp>
      <p:sp>
        <p:nvSpPr>
          <p:cNvPr id="13" name="Text 11"/>
          <p:cNvSpPr/>
          <p:nvPr/>
        </p:nvSpPr>
        <p:spPr>
          <a:xfrm>
            <a:off x="8869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501</a:t>
            </a:r>
            <a:endParaRPr lang="en-US" sz="1000" dirty="0"/>
          </a:p>
        </p:txBody>
      </p:sp>
      <p:sp>
        <p:nvSpPr>
          <p:cNvPr id="14" name="Text 12"/>
          <p:cNvSpPr/>
          <p:nvPr/>
        </p:nvSpPr>
        <p:spPr>
          <a:xfrm>
            <a:off x="685800" y="1691640"/>
            <a:ext cx="2133600" cy="777240"/>
          </a:xfrm>
          <a:prstGeom prst="rect">
            <a:avLst/>
          </a:prstGeom>
          <a:noFill/>
          <a:ln/>
        </p:spPr>
        <p:txBody>
          <a:bodyPr wrap="square" lIns="0" tIns="0" rIns="0" bIns="0" rtlCol="0" anchor="t"/>
          <a:lstStyle/>
          <a:p>
            <a:pPr indent="0" marL="0">
              <a:buNone/>
            </a:pPr>
            <a:r>
              <a:rPr lang="en-US" sz="1200" b="1" dirty="0">
                <a:solidFill>
                  <a:srgbClr val="154360"/>
                </a:solidFill>
                <a:latin typeface="Arial" pitchFamily="34" charset="0"/>
                <a:ea typeface="Arial" pitchFamily="34" charset="-122"/>
                <a:cs typeface="Arial" pitchFamily="34" charset="-120"/>
              </a:rPr>
              <a:t>HOME Investment Partnerships Reauthorization and Reform Act</a:t>
            </a:r>
            <a:endParaRPr lang="en-US" sz="1200" dirty="0"/>
          </a:p>
        </p:txBody>
      </p:sp>
      <p:sp>
        <p:nvSpPr>
          <p:cNvPr id="15" name="Text 13"/>
          <p:cNvSpPr/>
          <p:nvPr/>
        </p:nvSpPr>
        <p:spPr>
          <a:xfrm>
            <a:off x="6858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A top-to-bottom modernization of HOME, the block grant that states and larger localities use for affordable rental and homeownership housing. It permanently authorizes the program, raises the income and price limits for homeownership assistance, lets non-CDBG…</a:t>
            </a:r>
            <a:endParaRPr lang="en-US" sz="1100" dirty="0"/>
          </a:p>
        </p:txBody>
      </p:sp>
      <p:sp>
        <p:nvSpPr>
          <p:cNvPr id="16" name="Shape 14"/>
          <p:cNvSpPr/>
          <p:nvPr/>
        </p:nvSpPr>
        <p:spPr>
          <a:xfrm>
            <a:off x="3276600" y="1188720"/>
            <a:ext cx="2590800" cy="3291840"/>
          </a:xfrm>
          <a:prstGeom prst="roundRect">
            <a:avLst>
              <a:gd name="adj" fmla="val 2824"/>
            </a:avLst>
          </a:prstGeom>
          <a:solidFill>
            <a:srgbClr val="EFF2F6"/>
          </a:solidFill>
          <a:ln w="12700">
            <a:solidFill>
              <a:srgbClr val="EFF2F6"/>
            </a:solidFill>
            <a:prstDash val="solid"/>
          </a:ln>
        </p:spPr>
      </p:sp>
      <p:sp>
        <p:nvSpPr>
          <p:cNvPr id="17" name="Shape 15"/>
          <p:cNvSpPr/>
          <p:nvPr/>
        </p:nvSpPr>
        <p:spPr>
          <a:xfrm>
            <a:off x="3505200" y="1463040"/>
            <a:ext cx="128016" cy="89611"/>
          </a:xfrm>
          <a:prstGeom prst="roundRect">
            <a:avLst>
              <a:gd name="adj" fmla="val 14286"/>
            </a:avLst>
          </a:prstGeom>
          <a:solidFill>
            <a:srgbClr val="D98E2B"/>
          </a:solidFill>
          <a:ln w="12700">
            <a:solidFill>
              <a:srgbClr val="D98E2B"/>
            </a:solidFill>
            <a:prstDash val="solid"/>
          </a:ln>
        </p:spPr>
      </p:sp>
      <p:sp>
        <p:nvSpPr>
          <p:cNvPr id="18" name="Text 16"/>
          <p:cNvSpPr/>
          <p:nvPr/>
        </p:nvSpPr>
        <p:spPr>
          <a:xfrm>
            <a:off x="37063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208</a:t>
            </a:r>
            <a:endParaRPr lang="en-US" sz="1000" dirty="0"/>
          </a:p>
        </p:txBody>
      </p:sp>
      <p:sp>
        <p:nvSpPr>
          <p:cNvPr id="19" name="Text 17"/>
          <p:cNvSpPr/>
          <p:nvPr/>
        </p:nvSpPr>
        <p:spPr>
          <a:xfrm>
            <a:off x="35052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Innovation Fund</a:t>
            </a:r>
            <a:endParaRPr lang="en-US" sz="1300" dirty="0"/>
          </a:p>
        </p:txBody>
      </p:sp>
      <p:sp>
        <p:nvSpPr>
          <p:cNvPr id="20" name="Text 18"/>
          <p:cNvSpPr/>
          <p:nvPr/>
        </p:nvSpPr>
        <p:spPr>
          <a:xfrm>
            <a:off x="35052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Authorizes $200 million a year for FY2027–FY2031 for competitive HUD grants to metropolitan cities, urban counties, other local governments, and Tribes that can show an "objective improvement in housing supply growth" under a HUD methodology published for comment at…</a:t>
            </a:r>
            <a:endParaRPr lang="en-US" sz="1100" dirty="0"/>
          </a:p>
        </p:txBody>
      </p:sp>
      <p:sp>
        <p:nvSpPr>
          <p:cNvPr id="21" name="Shape 19"/>
          <p:cNvSpPr/>
          <p:nvPr/>
        </p:nvSpPr>
        <p:spPr>
          <a:xfrm>
            <a:off x="6096000" y="1188720"/>
            <a:ext cx="2590800" cy="3291840"/>
          </a:xfrm>
          <a:prstGeom prst="roundRect">
            <a:avLst>
              <a:gd name="adj" fmla="val 2824"/>
            </a:avLst>
          </a:prstGeom>
          <a:solidFill>
            <a:srgbClr val="EFF2F6"/>
          </a:solidFill>
          <a:ln w="12700">
            <a:solidFill>
              <a:srgbClr val="EFF2F6"/>
            </a:solidFill>
            <a:prstDash val="solid"/>
          </a:ln>
        </p:spPr>
      </p:sp>
      <p:sp>
        <p:nvSpPr>
          <p:cNvPr id="22" name="Shape 20"/>
          <p:cNvSpPr/>
          <p:nvPr/>
        </p:nvSpPr>
        <p:spPr>
          <a:xfrm>
            <a:off x="6324600" y="1463040"/>
            <a:ext cx="128016" cy="89611"/>
          </a:xfrm>
          <a:prstGeom prst="roundRect">
            <a:avLst>
              <a:gd name="adj" fmla="val 14286"/>
            </a:avLst>
          </a:prstGeom>
          <a:solidFill>
            <a:srgbClr val="D98E2B"/>
          </a:solidFill>
          <a:ln w="12700">
            <a:solidFill>
              <a:srgbClr val="D98E2B"/>
            </a:solidFill>
            <a:prstDash val="solid"/>
          </a:ln>
        </p:spPr>
      </p:sp>
      <p:sp>
        <p:nvSpPr>
          <p:cNvPr id="23" name="Text 21"/>
          <p:cNvSpPr/>
          <p:nvPr/>
        </p:nvSpPr>
        <p:spPr>
          <a:xfrm>
            <a:off x="65257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213</a:t>
            </a:r>
            <a:endParaRPr lang="en-US" sz="1000" dirty="0"/>
          </a:p>
        </p:txBody>
      </p:sp>
      <p:sp>
        <p:nvSpPr>
          <p:cNvPr id="24" name="Text 22"/>
          <p:cNvSpPr/>
          <p:nvPr/>
        </p:nvSpPr>
        <p:spPr>
          <a:xfrm>
            <a:off x="63246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Build Now Act</a:t>
            </a:r>
            <a:endParaRPr lang="en-US" sz="1300" dirty="0"/>
          </a:p>
        </p:txBody>
      </p:sp>
      <p:sp>
        <p:nvSpPr>
          <p:cNvPr id="25" name="Text 23"/>
          <p:cNvSpPr/>
          <p:nvPr/>
        </p:nvSpPr>
        <p:spPr>
          <a:xfrm>
            <a:off x="63246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Ties a slice of CDBG entitlement money to housing production. Starting with the third full fiscal year after enactment and running through FY2043, HUD computes each metropolitan city’s and urban county’s "housing growth improvement rate" — a normalized index: the last…</a:t>
            </a:r>
            <a:endParaRPr lang="en-US" sz="11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What changes for housers</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Key sections (3 of 4) — plain-language summaries; see the hub for full text and citations</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7</a:t>
            </a:r>
            <a:endParaRPr lang="en-US" sz="900" dirty="0"/>
          </a:p>
        </p:txBody>
      </p:sp>
      <p:sp>
        <p:nvSpPr>
          <p:cNvPr id="11" name="Shape 9"/>
          <p:cNvSpPr/>
          <p:nvPr/>
        </p:nvSpPr>
        <p:spPr>
          <a:xfrm>
            <a:off x="457200" y="1188720"/>
            <a:ext cx="2590800" cy="3291840"/>
          </a:xfrm>
          <a:prstGeom prst="roundRect">
            <a:avLst>
              <a:gd name="adj" fmla="val 2824"/>
            </a:avLst>
          </a:prstGeom>
          <a:solidFill>
            <a:srgbClr val="EFF2F6"/>
          </a:solidFill>
          <a:ln w="12700">
            <a:solidFill>
              <a:srgbClr val="EFF2F6"/>
            </a:solidFill>
            <a:prstDash val="solid"/>
          </a:ln>
        </p:spPr>
      </p:sp>
      <p:sp>
        <p:nvSpPr>
          <p:cNvPr id="12" name="Shape 10"/>
          <p:cNvSpPr/>
          <p:nvPr/>
        </p:nvSpPr>
        <p:spPr>
          <a:xfrm>
            <a:off x="685800" y="1463040"/>
            <a:ext cx="128016" cy="89611"/>
          </a:xfrm>
          <a:prstGeom prst="roundRect">
            <a:avLst>
              <a:gd name="adj" fmla="val 14286"/>
            </a:avLst>
          </a:prstGeom>
          <a:solidFill>
            <a:srgbClr val="D98E2B"/>
          </a:solidFill>
          <a:ln w="12700">
            <a:solidFill>
              <a:srgbClr val="D98E2B"/>
            </a:solidFill>
            <a:prstDash val="solid"/>
          </a:ln>
        </p:spPr>
      </p:sp>
      <p:sp>
        <p:nvSpPr>
          <p:cNvPr id="13" name="Text 11"/>
          <p:cNvSpPr/>
          <p:nvPr/>
        </p:nvSpPr>
        <p:spPr>
          <a:xfrm>
            <a:off x="8869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204</a:t>
            </a:r>
            <a:endParaRPr lang="en-US" sz="1000" dirty="0"/>
          </a:p>
        </p:txBody>
      </p:sp>
      <p:sp>
        <p:nvSpPr>
          <p:cNvPr id="14" name="Text 12"/>
          <p:cNvSpPr/>
          <p:nvPr/>
        </p:nvSpPr>
        <p:spPr>
          <a:xfrm>
            <a:off x="685800" y="1691640"/>
            <a:ext cx="2133600" cy="777240"/>
          </a:xfrm>
          <a:prstGeom prst="rect">
            <a:avLst/>
          </a:prstGeom>
          <a:noFill/>
          <a:ln/>
        </p:spPr>
        <p:txBody>
          <a:bodyPr wrap="square" lIns="0" tIns="0" rIns="0" bIns="0" rtlCol="0" anchor="t"/>
          <a:lstStyle/>
          <a:p>
            <a:pPr indent="0" marL="0">
              <a:buNone/>
            </a:pPr>
            <a:r>
              <a:rPr lang="en-US" sz="1200" b="1" dirty="0">
                <a:solidFill>
                  <a:srgbClr val="154360"/>
                </a:solidFill>
                <a:latin typeface="Arial" pitchFamily="34" charset="0"/>
                <a:ea typeface="Arial" pitchFamily="34" charset="-122"/>
                <a:cs typeface="Arial" pitchFamily="34" charset="-120"/>
              </a:rPr>
              <a:t>Addition of Affordable Housing Construction as an Eligible Activity</a:t>
            </a:r>
            <a:endParaRPr lang="en-US" sz="1200" dirty="0"/>
          </a:p>
        </p:txBody>
      </p:sp>
      <p:sp>
        <p:nvSpPr>
          <p:cNvPr id="15" name="Text 13"/>
          <p:cNvSpPr/>
          <p:nvPr/>
        </p:nvSpPr>
        <p:spPr>
          <a:xfrm>
            <a:off x="6858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For the first time, makes new construction of affordable housing (as defined in HOME Section 215) an eligible CDBG activity, capped at 20 percent of a recipient’s allocation, and counts it toward the low- and moderate-income benefit requirement.</a:t>
            </a:r>
            <a:endParaRPr lang="en-US" sz="1100" dirty="0"/>
          </a:p>
        </p:txBody>
      </p:sp>
      <p:sp>
        <p:nvSpPr>
          <p:cNvPr id="16" name="Shape 14"/>
          <p:cNvSpPr/>
          <p:nvPr/>
        </p:nvSpPr>
        <p:spPr>
          <a:xfrm>
            <a:off x="3276600" y="1188720"/>
            <a:ext cx="2590800" cy="3291840"/>
          </a:xfrm>
          <a:prstGeom prst="roundRect">
            <a:avLst>
              <a:gd name="adj" fmla="val 2824"/>
            </a:avLst>
          </a:prstGeom>
          <a:solidFill>
            <a:srgbClr val="EFF2F6"/>
          </a:solidFill>
          <a:ln w="12700">
            <a:solidFill>
              <a:srgbClr val="EFF2F6"/>
            </a:solidFill>
            <a:prstDash val="solid"/>
          </a:ln>
        </p:spPr>
      </p:sp>
      <p:sp>
        <p:nvSpPr>
          <p:cNvPr id="17" name="Shape 15"/>
          <p:cNvSpPr/>
          <p:nvPr/>
        </p:nvSpPr>
        <p:spPr>
          <a:xfrm>
            <a:off x="3505200" y="1463040"/>
            <a:ext cx="128016" cy="89611"/>
          </a:xfrm>
          <a:prstGeom prst="roundRect">
            <a:avLst>
              <a:gd name="adj" fmla="val 14286"/>
            </a:avLst>
          </a:prstGeom>
          <a:solidFill>
            <a:srgbClr val="D98E2B"/>
          </a:solidFill>
          <a:ln w="12700">
            <a:solidFill>
              <a:srgbClr val="D98E2B"/>
            </a:solidFill>
            <a:prstDash val="solid"/>
          </a:ln>
        </p:spPr>
      </p:sp>
      <p:sp>
        <p:nvSpPr>
          <p:cNvPr id="18" name="Text 16"/>
          <p:cNvSpPr/>
          <p:nvPr/>
        </p:nvSpPr>
        <p:spPr>
          <a:xfrm>
            <a:off x="37063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206</a:t>
            </a:r>
            <a:endParaRPr lang="en-US" sz="1000" dirty="0"/>
          </a:p>
        </p:txBody>
      </p:sp>
      <p:sp>
        <p:nvSpPr>
          <p:cNvPr id="19" name="Text 17"/>
          <p:cNvSpPr/>
          <p:nvPr/>
        </p:nvSpPr>
        <p:spPr>
          <a:xfrm>
            <a:off x="3505200" y="1691640"/>
            <a:ext cx="2133600" cy="777240"/>
          </a:xfrm>
          <a:prstGeom prst="rect">
            <a:avLst/>
          </a:prstGeom>
          <a:noFill/>
          <a:ln/>
        </p:spPr>
        <p:txBody>
          <a:bodyPr wrap="square" lIns="0" tIns="0" rIns="0" bIns="0" rtlCol="0" anchor="t"/>
          <a:lstStyle/>
          <a:p>
            <a:pPr indent="0" marL="0">
              <a:buNone/>
            </a:pPr>
            <a:r>
              <a:rPr lang="en-US" sz="1200" b="1" dirty="0">
                <a:solidFill>
                  <a:srgbClr val="154360"/>
                </a:solidFill>
                <a:latin typeface="Arial" pitchFamily="34" charset="0"/>
                <a:ea typeface="Arial" pitchFamily="34" charset="-122"/>
                <a:cs typeface="Arial" pitchFamily="34" charset="-120"/>
              </a:rPr>
              <a:t>Unlocking Housing Supply Through Streamlined and Modernized Reviews Act</a:t>
            </a:r>
            <a:endParaRPr lang="en-US" sz="1200" dirty="0"/>
          </a:p>
        </p:txBody>
      </p:sp>
      <p:sp>
        <p:nvSpPr>
          <p:cNvPr id="20" name="Text 18"/>
          <p:cNvSpPr/>
          <p:nvPr/>
        </p:nvSpPr>
        <p:spPr>
          <a:xfrm>
            <a:off x="35052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Directs HUD to rewrite its environmental review regulations (24 CFR parts 50 and 58) through notice-and-comment rulemaking so that a long list of housing activities are exempt or categorically excluded from NEPA review.</a:t>
            </a:r>
            <a:endParaRPr lang="en-US" sz="1100" dirty="0"/>
          </a:p>
        </p:txBody>
      </p:sp>
      <p:sp>
        <p:nvSpPr>
          <p:cNvPr id="21" name="Shape 19"/>
          <p:cNvSpPr/>
          <p:nvPr/>
        </p:nvSpPr>
        <p:spPr>
          <a:xfrm>
            <a:off x="6096000" y="1188720"/>
            <a:ext cx="2590800" cy="3291840"/>
          </a:xfrm>
          <a:prstGeom prst="roundRect">
            <a:avLst>
              <a:gd name="adj" fmla="val 2824"/>
            </a:avLst>
          </a:prstGeom>
          <a:solidFill>
            <a:srgbClr val="EFF2F6"/>
          </a:solidFill>
          <a:ln w="12700">
            <a:solidFill>
              <a:srgbClr val="EFF2F6"/>
            </a:solidFill>
            <a:prstDash val="solid"/>
          </a:ln>
        </p:spPr>
      </p:sp>
      <p:sp>
        <p:nvSpPr>
          <p:cNvPr id="22" name="Shape 20"/>
          <p:cNvSpPr/>
          <p:nvPr/>
        </p:nvSpPr>
        <p:spPr>
          <a:xfrm>
            <a:off x="6324600" y="1463040"/>
            <a:ext cx="128016" cy="89611"/>
          </a:xfrm>
          <a:prstGeom prst="roundRect">
            <a:avLst>
              <a:gd name="adj" fmla="val 14286"/>
            </a:avLst>
          </a:prstGeom>
          <a:solidFill>
            <a:srgbClr val="D98E2B"/>
          </a:solidFill>
          <a:ln w="12700">
            <a:solidFill>
              <a:srgbClr val="D98E2B"/>
            </a:solidFill>
            <a:prstDash val="solid"/>
          </a:ln>
        </p:spPr>
      </p:sp>
      <p:sp>
        <p:nvSpPr>
          <p:cNvPr id="23" name="Text 21"/>
          <p:cNvSpPr/>
          <p:nvPr/>
        </p:nvSpPr>
        <p:spPr>
          <a:xfrm>
            <a:off x="65257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301</a:t>
            </a:r>
            <a:endParaRPr lang="en-US" sz="1000" dirty="0"/>
          </a:p>
        </p:txBody>
      </p:sp>
      <p:sp>
        <p:nvSpPr>
          <p:cNvPr id="24" name="Text 22"/>
          <p:cNvSpPr/>
          <p:nvPr/>
        </p:nvSpPr>
        <p:spPr>
          <a:xfrm>
            <a:off x="63246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Housing Supply Expansion Act</a:t>
            </a:r>
            <a:endParaRPr lang="en-US" sz="1300" dirty="0"/>
          </a:p>
        </p:txBody>
      </p:sp>
      <p:sp>
        <p:nvSpPr>
          <p:cNvPr id="25" name="Text 23"/>
          <p:cNvSpPr/>
          <p:nvPr/>
        </p:nvSpPr>
        <p:spPr>
          <a:xfrm>
            <a:off x="63246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Redefines "manufactured home" in the 1974 HUD Code statute as built "with or without a permanent chassis," and directs HUD, with the Manufactured Housing Consensus Committee, to issue standards, a distinct label, data plate, and invoice notation for chassis-less homes.</a:t>
            </a:r>
            <a:endParaRPr lang="en-US" sz="11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What changes for housers</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Key sections (4 of 4) — plain-language summaries; see the hub for full text and citations</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8</a:t>
            </a:r>
            <a:endParaRPr lang="en-US" sz="900" dirty="0"/>
          </a:p>
        </p:txBody>
      </p:sp>
      <p:sp>
        <p:nvSpPr>
          <p:cNvPr id="11" name="Shape 9"/>
          <p:cNvSpPr/>
          <p:nvPr/>
        </p:nvSpPr>
        <p:spPr>
          <a:xfrm>
            <a:off x="457200" y="1188720"/>
            <a:ext cx="2590800" cy="3291840"/>
          </a:xfrm>
          <a:prstGeom prst="roundRect">
            <a:avLst>
              <a:gd name="adj" fmla="val 2824"/>
            </a:avLst>
          </a:prstGeom>
          <a:solidFill>
            <a:srgbClr val="EFF2F6"/>
          </a:solidFill>
          <a:ln w="12700">
            <a:solidFill>
              <a:srgbClr val="EFF2F6"/>
            </a:solidFill>
            <a:prstDash val="solid"/>
          </a:ln>
        </p:spPr>
      </p:sp>
      <p:sp>
        <p:nvSpPr>
          <p:cNvPr id="12" name="Shape 10"/>
          <p:cNvSpPr/>
          <p:nvPr/>
        </p:nvSpPr>
        <p:spPr>
          <a:xfrm>
            <a:off x="685800" y="1463040"/>
            <a:ext cx="128016" cy="89611"/>
          </a:xfrm>
          <a:prstGeom prst="roundRect">
            <a:avLst>
              <a:gd name="adj" fmla="val 14286"/>
            </a:avLst>
          </a:prstGeom>
          <a:solidFill>
            <a:srgbClr val="D98E2B"/>
          </a:solidFill>
          <a:ln w="12700">
            <a:solidFill>
              <a:srgbClr val="D98E2B"/>
            </a:solidFill>
            <a:prstDash val="solid"/>
          </a:ln>
        </p:spPr>
      </p:sp>
      <p:sp>
        <p:nvSpPr>
          <p:cNvPr id="13" name="Text 11"/>
          <p:cNvSpPr/>
          <p:nvPr/>
        </p:nvSpPr>
        <p:spPr>
          <a:xfrm>
            <a:off x="8869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502</a:t>
            </a:r>
            <a:endParaRPr lang="en-US" sz="1000" dirty="0"/>
          </a:p>
        </p:txBody>
      </p:sp>
      <p:sp>
        <p:nvSpPr>
          <p:cNvPr id="14" name="Text 12"/>
          <p:cNvSpPr/>
          <p:nvPr/>
        </p:nvSpPr>
        <p:spPr>
          <a:xfrm>
            <a:off x="6858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Rural Housing Service Reform Act</a:t>
            </a:r>
            <a:endParaRPr lang="en-US" sz="1300" dirty="0"/>
          </a:p>
        </p:txBody>
      </p:sp>
      <p:sp>
        <p:nvSpPr>
          <p:cNvPr id="15" name="Text 13"/>
          <p:cNvSpPr/>
          <p:nvPr/>
        </p:nvSpPr>
        <p:spPr>
          <a:xfrm>
            <a:off x="6858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A broad update of USDA Rural Housing Service programs. Its centerpiece permanently establishes the Housing Preservation and Revitalization program (new Housing Act of 1949 §545) and lets USDA keep Section 521 rental assistance in place — for 20-year terms — even after…</a:t>
            </a:r>
            <a:endParaRPr lang="en-US" sz="1100" dirty="0"/>
          </a:p>
        </p:txBody>
      </p:sp>
      <p:sp>
        <p:nvSpPr>
          <p:cNvPr id="16" name="Shape 14"/>
          <p:cNvSpPr/>
          <p:nvPr/>
        </p:nvSpPr>
        <p:spPr>
          <a:xfrm>
            <a:off x="3276600" y="1188720"/>
            <a:ext cx="2590800" cy="3291840"/>
          </a:xfrm>
          <a:prstGeom prst="roundRect">
            <a:avLst>
              <a:gd name="adj" fmla="val 2824"/>
            </a:avLst>
          </a:prstGeom>
          <a:solidFill>
            <a:srgbClr val="EFF2F6"/>
          </a:solidFill>
          <a:ln w="12700">
            <a:solidFill>
              <a:srgbClr val="EFF2F6"/>
            </a:solidFill>
            <a:prstDash val="solid"/>
          </a:ln>
        </p:spPr>
      </p:sp>
      <p:sp>
        <p:nvSpPr>
          <p:cNvPr id="17" name="Shape 15"/>
          <p:cNvSpPr/>
          <p:nvPr/>
        </p:nvSpPr>
        <p:spPr>
          <a:xfrm>
            <a:off x="3505200" y="1463040"/>
            <a:ext cx="128016" cy="89611"/>
          </a:xfrm>
          <a:prstGeom prst="roundRect">
            <a:avLst>
              <a:gd name="adj" fmla="val 14286"/>
            </a:avLst>
          </a:prstGeom>
          <a:solidFill>
            <a:srgbClr val="D98E2B"/>
          </a:solidFill>
          <a:ln w="12700">
            <a:solidFill>
              <a:srgbClr val="D98E2B"/>
            </a:solidFill>
            <a:prstDash val="solid"/>
          </a:ln>
        </p:spPr>
      </p:sp>
      <p:sp>
        <p:nvSpPr>
          <p:cNvPr id="18" name="Text 16"/>
          <p:cNvSpPr/>
          <p:nvPr/>
        </p:nvSpPr>
        <p:spPr>
          <a:xfrm>
            <a:off x="37063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1001</a:t>
            </a:r>
            <a:endParaRPr lang="en-US" sz="1000" dirty="0"/>
          </a:p>
        </p:txBody>
      </p:sp>
      <p:sp>
        <p:nvSpPr>
          <p:cNvPr id="19" name="Text 17"/>
          <p:cNvSpPr/>
          <p:nvPr/>
        </p:nvSpPr>
        <p:spPr>
          <a:xfrm>
            <a:off x="35052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Homes Are for People, Not Corporations</a:t>
            </a:r>
            <a:endParaRPr lang="en-US" sz="1300" dirty="0"/>
          </a:p>
        </p:txBody>
      </p:sp>
      <p:sp>
        <p:nvSpPr>
          <p:cNvPr id="20" name="Text 18"/>
          <p:cNvSpPr/>
          <p:nvPr/>
        </p:nvSpPr>
        <p:spPr>
          <a:xfrm>
            <a:off x="35052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The Act’s most debated provision. Starting 180 days after enactment (January 7, 2027), a "large institutional investor" — a for-profit fund, corporation, partnership, LLC or similar entity in the business of investing in single-family homes that, alone or in concert…</a:t>
            </a:r>
            <a:endParaRPr lang="en-US" sz="1100" dirty="0"/>
          </a:p>
        </p:txBody>
      </p:sp>
      <p:sp>
        <p:nvSpPr>
          <p:cNvPr id="21" name="Shape 19"/>
          <p:cNvSpPr/>
          <p:nvPr/>
        </p:nvSpPr>
        <p:spPr>
          <a:xfrm>
            <a:off x="6096000" y="1188720"/>
            <a:ext cx="2590800" cy="3291840"/>
          </a:xfrm>
          <a:prstGeom prst="roundRect">
            <a:avLst>
              <a:gd name="adj" fmla="val 2824"/>
            </a:avLst>
          </a:prstGeom>
          <a:solidFill>
            <a:srgbClr val="EFF2F6"/>
          </a:solidFill>
          <a:ln w="12700">
            <a:solidFill>
              <a:srgbClr val="EFF2F6"/>
            </a:solidFill>
            <a:prstDash val="solid"/>
          </a:ln>
        </p:spPr>
      </p:sp>
      <p:sp>
        <p:nvSpPr>
          <p:cNvPr id="22" name="Shape 20"/>
          <p:cNvSpPr/>
          <p:nvPr/>
        </p:nvSpPr>
        <p:spPr>
          <a:xfrm>
            <a:off x="6324600" y="1463040"/>
            <a:ext cx="128016" cy="89611"/>
          </a:xfrm>
          <a:prstGeom prst="roundRect">
            <a:avLst>
              <a:gd name="adj" fmla="val 14286"/>
            </a:avLst>
          </a:prstGeom>
          <a:solidFill>
            <a:srgbClr val="D98E2B"/>
          </a:solidFill>
          <a:ln w="12700">
            <a:solidFill>
              <a:srgbClr val="D98E2B"/>
            </a:solidFill>
            <a:prstDash val="solid"/>
          </a:ln>
        </p:spPr>
      </p:sp>
      <p:sp>
        <p:nvSpPr>
          <p:cNvPr id="23" name="Text 21"/>
          <p:cNvSpPr/>
          <p:nvPr/>
        </p:nvSpPr>
        <p:spPr>
          <a:xfrm>
            <a:off x="65257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1202</a:t>
            </a:r>
            <a:endParaRPr lang="en-US" sz="1000" dirty="0"/>
          </a:p>
        </p:txBody>
      </p:sp>
      <p:sp>
        <p:nvSpPr>
          <p:cNvPr id="24" name="Text 22"/>
          <p:cNvSpPr/>
          <p:nvPr/>
        </p:nvSpPr>
        <p:spPr>
          <a:xfrm>
            <a:off x="63246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No Additional Funds Authorized</a:t>
            </a:r>
            <a:endParaRPr lang="en-US" sz="1300" dirty="0"/>
          </a:p>
        </p:txBody>
      </p:sp>
      <p:sp>
        <p:nvSpPr>
          <p:cNvPr id="25" name="Text 23"/>
          <p:cNvSpPr/>
          <p:nvPr/>
        </p:nvSpPr>
        <p:spPr>
          <a:xfrm>
            <a:off x="63246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One sentence that shapes everything else: "No additional funds are authorized to be appropriated to carry out the requirements of this Act or any amendment made by this Act."</a:t>
            </a:r>
            <a:endParaRPr lang="en-US" sz="11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Deadlines that matter</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Statutory dates computed from enactment (July 11, 2026); tracked on the hub. Dates the hub already tracks as met are not listed.</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9</a:t>
            </a:r>
            <a:endParaRPr lang="en-US" sz="900" dirty="0"/>
          </a:p>
        </p:txBody>
      </p:sp>
      <p:graphicFrame>
        <p:nvGraphicFramePr>
          <p:cNvPr id="10" name="Table 0"/>
          <p:cNvGraphicFramePr>
            <a:graphicFrameLocks noGrp="1"/>
          </p:cNvGraphicFramePr>
          <p:nvPr>
            <p:extLst>
              <p:ext uri="{D42A27DB-BD31-4B8C-83A1-F6EECF244321}">
                <p14:modId xmlns:p14="http://schemas.microsoft.com/office/powerpoint/2010/main" val="1579011935"/>
              </p:ext>
            </p:extLst>
          </p:nvPr>
        </p:nvGraphicFramePr>
        <p:xfrm>
          <a:off x="457200" y="1097280"/>
          <a:ext cx="8229600" cy="914400"/>
        </p:xfrm>
        <a:graphic>
          <a:graphicData uri="http://schemas.openxmlformats.org/drawingml/2006/table">
            <a:tbl>
              <a:tblPr/>
              <a:tblGrid>
                <a:gridCol w="1005840"/>
                <a:gridCol w="548640"/>
                <a:gridCol w="5486400"/>
                <a:gridCol w="1188720"/>
              </a:tblGrid>
              <a:tr h="274320">
                <a:tc>
                  <a:txBody>
                    <a:bodyPr/>
                    <a:lstStyle/>
                    <a:p>
                      <a:pPr indent="0" marL="0">
                        <a:buNone/>
                      </a:pPr>
                      <a:r>
                        <a:rPr lang="en-US" sz="1000" b="1" dirty="0">
                          <a:solidFill>
                            <a:srgbClr val="FFFFFF"/>
                          </a:solidFill>
                          <a:latin typeface="Arial" pitchFamily="34" charset="0"/>
                          <a:ea typeface="Arial" pitchFamily="34" charset="-122"/>
                          <a:cs typeface="Arial" pitchFamily="34" charset="-120"/>
                        </a:rPr>
                        <a:t>Date</a:t>
                      </a:r>
                      <a:endParaRPr lang="en-US" sz="10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154360"/>
                    </a:solidFill>
                  </a:tcPr>
                </a:tc>
                <a:tc>
                  <a:txBody>
                    <a:bodyPr/>
                    <a:lstStyle/>
                    <a:p>
                      <a:pPr indent="0" marL="0">
                        <a:buNone/>
                      </a:pPr>
                      <a:r>
                        <a:rPr lang="en-US" sz="1000" b="1" dirty="0">
                          <a:solidFill>
                            <a:srgbClr val="FFFFFF"/>
                          </a:solidFill>
                          <a:latin typeface="Arial" pitchFamily="34" charset="0"/>
                          <a:ea typeface="Arial" pitchFamily="34" charset="-122"/>
                          <a:cs typeface="Arial" pitchFamily="34" charset="-120"/>
                        </a:rPr>
                        <a:t>Sec.</a:t>
                      </a:r>
                      <a:endParaRPr lang="en-US" sz="10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154360"/>
                    </a:solidFill>
                  </a:tcPr>
                </a:tc>
                <a:tc>
                  <a:txBody>
                    <a:bodyPr/>
                    <a:lstStyle/>
                    <a:p>
                      <a:pPr indent="0" marL="0">
                        <a:buNone/>
                      </a:pPr>
                      <a:r>
                        <a:rPr lang="en-US" sz="1000" b="1" dirty="0">
                          <a:solidFill>
                            <a:srgbClr val="FFFFFF"/>
                          </a:solidFill>
                          <a:latin typeface="Arial" pitchFamily="34" charset="0"/>
                          <a:ea typeface="Arial" pitchFamily="34" charset="-122"/>
                          <a:cs typeface="Arial" pitchFamily="34" charset="-120"/>
                        </a:rPr>
                        <a:t>What is due</a:t>
                      </a:r>
                      <a:endParaRPr lang="en-US" sz="10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154360"/>
                    </a:solidFill>
                  </a:tcPr>
                </a:tc>
                <a:tc>
                  <a:txBody>
                    <a:bodyPr/>
                    <a:lstStyle/>
                    <a:p>
                      <a:pPr indent="0" marL="0">
                        <a:buNone/>
                      </a:pPr>
                      <a:r>
                        <a:rPr lang="en-US" sz="1000" b="1" dirty="0">
                          <a:solidFill>
                            <a:srgbClr val="FFFFFF"/>
                          </a:solidFill>
                          <a:latin typeface="Arial" pitchFamily="34" charset="0"/>
                          <a:ea typeface="Arial" pitchFamily="34" charset="-122"/>
                          <a:cs typeface="Arial" pitchFamily="34" charset="-120"/>
                        </a:rPr>
                        <a:t>Who</a:t>
                      </a:r>
                      <a:endParaRPr lang="en-US" sz="10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154360"/>
                    </a:solidFill>
                  </a:tcPr>
                </a:tc>
              </a:tr>
              <a:tr h="274320">
                <a:tc>
                  <a:txBody>
                    <a:bodyPr/>
                    <a:lstStyle/>
                    <a:p>
                      <a:pPr indent="0" marL="0">
                        <a:buNone/>
                      </a:pPr>
                      <a:r>
                        <a:rPr lang="en-US" sz="900" b="1" dirty="0">
                          <a:solidFill>
                            <a:srgbClr val="154360"/>
                          </a:solidFill>
                          <a:latin typeface="Arial" pitchFamily="34" charset="0"/>
                          <a:ea typeface="Arial" pitchFamily="34" charset="-122"/>
                          <a:cs typeface="Arial" pitchFamily="34" charset="-120"/>
                        </a:rPr>
                        <a:t>Sep 9, 2026</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b="1" dirty="0">
                          <a:solidFill>
                            <a:srgbClr val="A66A15"/>
                          </a:solidFill>
                          <a:latin typeface="Arial" pitchFamily="34" charset="0"/>
                          <a:ea typeface="Arial" pitchFamily="34" charset="-122"/>
                          <a:cs typeface="Arial" pitchFamily="34" charset="-120"/>
                        </a:rPr>
                        <a:t>213</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Notify every eligible CDBG recipient of its "housing growth improvement rate" and whether it is above, at, or below the median, and share best-practice guidance on reducing…</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HUD</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r>
              <a:tr h="274320">
                <a:tc>
                  <a:txBody>
                    <a:bodyPr/>
                    <a:lstStyle/>
                    <a:p>
                      <a:pPr indent="0" marL="0">
                        <a:buNone/>
                      </a:pPr>
                      <a:r>
                        <a:rPr lang="en-US" sz="900" b="1" dirty="0">
                          <a:solidFill>
                            <a:srgbClr val="154360"/>
                          </a:solidFill>
                          <a:latin typeface="Arial" pitchFamily="34" charset="0"/>
                          <a:ea typeface="Arial" pitchFamily="34" charset="-122"/>
                          <a:cs typeface="Arial" pitchFamily="34" charset="-120"/>
                        </a:rPr>
                        <a:t>Oct 1, 2026</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b="1" dirty="0">
                          <a:solidFill>
                            <a:srgbClr val="A66A15"/>
                          </a:solidFill>
                          <a:latin typeface="Arial" pitchFamily="34" charset="0"/>
                          <a:ea typeface="Arial" pitchFamily="34" charset="-122"/>
                          <a:cs typeface="Arial" pitchFamily="34" charset="-120"/>
                        </a:rPr>
                        <a:t>104</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New CDBG certification takes effect: each grantee must maintain a publicly accessible, searchable database of all undeveloped land it owns.</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HUD</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r>
              <a:tr h="274320">
                <a:tc>
                  <a:txBody>
                    <a:bodyPr/>
                    <a:lstStyle/>
                    <a:p>
                      <a:pPr indent="0" marL="0">
                        <a:buNone/>
                      </a:pPr>
                      <a:r>
                        <a:rPr lang="en-US" sz="900" b="1" dirty="0">
                          <a:solidFill>
                            <a:srgbClr val="154360"/>
                          </a:solidFill>
                          <a:latin typeface="Arial" pitchFamily="34" charset="0"/>
                          <a:ea typeface="Arial" pitchFamily="34" charset="-122"/>
                          <a:cs typeface="Arial" pitchFamily="34" charset="-120"/>
                        </a:rPr>
                        <a:t>Oct 1, 2026</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b="1" dirty="0">
                          <a:solidFill>
                            <a:srgbClr val="A66A15"/>
                          </a:solidFill>
                          <a:latin typeface="Arial" pitchFamily="34" charset="0"/>
                          <a:ea typeface="Arial" pitchFamily="34" charset="-122"/>
                          <a:cs typeface="Arial" pitchFamily="34" charset="-120"/>
                        </a:rPr>
                        <a:t>805</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Each receiver or federal monitor currently overseeing a covered public housing agency delivers a written assessment of its management and oversight activities to House Financial…</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Other</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r>
              <a:tr h="274320">
                <a:tc>
                  <a:txBody>
                    <a:bodyPr/>
                    <a:lstStyle/>
                    <a:p>
                      <a:pPr indent="0" marL="0">
                        <a:buNone/>
                      </a:pPr>
                      <a:r>
                        <a:rPr lang="en-US" sz="900" b="1" dirty="0">
                          <a:solidFill>
                            <a:srgbClr val="154360"/>
                          </a:solidFill>
                          <a:latin typeface="Arial" pitchFamily="34" charset="0"/>
                          <a:ea typeface="Arial" pitchFamily="34" charset="-122"/>
                          <a:cs typeface="Arial" pitchFamily="34" charset="-120"/>
                        </a:rPr>
                        <a:t>Oct 1, 2026</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b="1" dirty="0">
                          <a:solidFill>
                            <a:srgbClr val="A66A15"/>
                          </a:solidFill>
                          <a:latin typeface="Arial" pitchFamily="34" charset="0"/>
                          <a:ea typeface="Arial" pitchFamily="34" charset="-122"/>
                          <a:cs typeface="Arial" pitchFamily="34" charset="-120"/>
                        </a:rPr>
                        <a:t>805</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HUD must require each covered public housing agency to send an annual notice stating whether a receiver or Federal monitor remains appointed as of October 1, the date the…</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HUD</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r>
              <a:tr h="274320">
                <a:tc>
                  <a:txBody>
                    <a:bodyPr/>
                    <a:lstStyle/>
                    <a:p>
                      <a:pPr indent="0" marL="0">
                        <a:buNone/>
                      </a:pPr>
                      <a:r>
                        <a:rPr lang="en-US" sz="900" b="1" dirty="0">
                          <a:solidFill>
                            <a:srgbClr val="154360"/>
                          </a:solidFill>
                          <a:latin typeface="Arial" pitchFamily="34" charset="0"/>
                          <a:ea typeface="Arial" pitchFamily="34" charset="-122"/>
                          <a:cs typeface="Arial" pitchFamily="34" charset="-120"/>
                        </a:rPr>
                        <a:t>Oct 9, 2026</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b="1" dirty="0">
                          <a:solidFill>
                            <a:srgbClr val="A66A15"/>
                          </a:solidFill>
                          <a:latin typeface="Arial" pitchFamily="34" charset="0"/>
                          <a:ea typeface="Arial" pitchFamily="34" charset="-122"/>
                          <a:cs typeface="Arial" pitchFamily="34" charset="-120"/>
                        </a:rPr>
                        <a:t>502</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Report to House Financial Services and Senate Banking on how quickly USDA decides Section 502 and 504 loan and grant applications, with justifications for eligibility…</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USDA-RHS</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r>
              <a:tr h="274320">
                <a:tc>
                  <a:txBody>
                    <a:bodyPr/>
                    <a:lstStyle/>
                    <a:p>
                      <a:pPr indent="0" marL="0">
                        <a:buNone/>
                      </a:pPr>
                      <a:r>
                        <a:rPr lang="en-US" sz="900" b="1" dirty="0">
                          <a:solidFill>
                            <a:srgbClr val="154360"/>
                          </a:solidFill>
                          <a:latin typeface="Arial" pitchFamily="34" charset="0"/>
                          <a:ea typeface="Arial" pitchFamily="34" charset="-122"/>
                          <a:cs typeface="Arial" pitchFamily="34" charset="-120"/>
                        </a:rPr>
                        <a:t>Jan 7, 2027</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b="1" dirty="0">
                          <a:solidFill>
                            <a:srgbClr val="A66A15"/>
                          </a:solidFill>
                          <a:latin typeface="Arial" pitchFamily="34" charset="0"/>
                          <a:ea typeface="Arial" pitchFamily="34" charset="-122"/>
                          <a:cs typeface="Arial" pitchFamily="34" charset="-120"/>
                        </a:rPr>
                        <a:t>106</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Set eligibility criteria for PHAs and owners to join the temperature sensor pilot, define "temperature-related complaints" and "temperature-related violations," and set standards…</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HUD</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r>
              <a:tr h="274320">
                <a:tc>
                  <a:txBody>
                    <a:bodyPr/>
                    <a:lstStyle/>
                    <a:p>
                      <a:pPr indent="0" marL="0">
                        <a:buNone/>
                      </a:pPr>
                      <a:r>
                        <a:rPr lang="en-US" sz="900" b="1" dirty="0">
                          <a:solidFill>
                            <a:srgbClr val="154360"/>
                          </a:solidFill>
                          <a:latin typeface="Arial" pitchFamily="34" charset="0"/>
                          <a:ea typeface="Arial" pitchFamily="34" charset="-122"/>
                          <a:cs typeface="Arial" pitchFamily="34" charset="-120"/>
                        </a:rPr>
                        <a:t>Jan 7, 2027</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b="1" dirty="0">
                          <a:solidFill>
                            <a:srgbClr val="A66A15"/>
                          </a:solidFill>
                          <a:latin typeface="Arial" pitchFamily="34" charset="0"/>
                          <a:ea typeface="Arial" pitchFamily="34" charset="-122"/>
                          <a:cs typeface="Arial" pitchFamily="34" charset="-120"/>
                        </a:rPr>
                        <a:t>501</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Complete a review of how Build America, Buy America (BABA) applies to HOME-assisted activities; issue updated guidance within 90 days after the review; report to Congress by the…</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HUD</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r>
              <a:tr h="274320">
                <a:tc>
                  <a:txBody>
                    <a:bodyPr/>
                    <a:lstStyle/>
                    <a:p>
                      <a:pPr indent="0" marL="0">
                        <a:buNone/>
                      </a:pPr>
                      <a:r>
                        <a:rPr lang="en-US" sz="900" b="1" dirty="0">
                          <a:solidFill>
                            <a:srgbClr val="154360"/>
                          </a:solidFill>
                          <a:latin typeface="Arial" pitchFamily="34" charset="0"/>
                          <a:ea typeface="Arial" pitchFamily="34" charset="-122"/>
                          <a:cs typeface="Arial" pitchFamily="34" charset="-120"/>
                        </a:rPr>
                        <a:t>Jan 7, 2027</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b="1" dirty="0">
                          <a:solidFill>
                            <a:srgbClr val="A66A15"/>
                          </a:solidFill>
                          <a:latin typeface="Arial" pitchFamily="34" charset="0"/>
                          <a:ea typeface="Arial" pitchFamily="34" charset="-122"/>
                          <a:cs typeface="Arial" pitchFamily="34" charset="-120"/>
                        </a:rPr>
                        <a:t>502</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Publish an advance notice of proposed rulemaking and consult stakeholders for the new Housing Preservation and Revitalization Program (new Housing Act of 1949 §545); an interim…</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USDA-RHS</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r>
            </a:tbl>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15</Slides>
  <Notes>15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Company>AI Housers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21st Century ROAD to Housing Act — briefing for All housers</dc:title>
  <dc:subject>The 2026 housing law in one briefing — what it does, what it doesn’t, and what happens next.</dc:subject>
  <dc:creator>Houser Technologies LLC d/b/a AI Housers</dc:creator>
  <cp:lastModifiedBy>Houser Technologies LLC d/b/a AI Housers</cp:lastModifiedBy>
  <cp:revision>1</cp:revision>
  <dcterms:created xsi:type="dcterms:W3CDTF">2026-08-30T00:36:13Z</dcterms:created>
  <dcterms:modified xsi:type="dcterms:W3CDTF">2026-08-30T00:36:13Z</dcterms:modified>
</cp:coreProperties>
</file>