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This is a briefing on the 21st Century ROAD to Housing Act, Public Law 119-101, prepared for your leadership team and investment committee. Faster environmental review, higher FHA limits, more bank equity capacity — and an investor purchase ban to check. Make it yours: replace [Agency Name], [Presenter], [Date] and each [Name] owner before you present. Everything in the deck traces to the enrolled text and official sources; the hub page linked at the end carries the citations.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nearest dated deadlines for Developers &amp; Owners: Oct 1, 2026 — Sec. 104, HUD: New CDBG certification takes effect: each grantee must maintain a publicly accessible, searchable database of all undeveloped land it owns. Jan 7, 2027 — Sec. 501, HUD: Complete a review of how Build America, Buy America (BABA) applies to HOME-assisted activities; issue updated guidance within 90 days… Jan 7, 2027 — Sec. 502, USDA-RHS: Publish an advance notice of proposed rulemaking and consult stakeholders for the new Housing Preservation and Revitalization Program… Jan 7, 2027 — Sec. 802, HUD: HUD and USDA sign a memorandum of understanding to evaluate categorical exclusions, designate a lead agency and streamline adoption of… Dates are computed from the July 11, 2026 enactment; the hub tracks status.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first steps: 1) Talk to bank LIHTC and community-development investors about capacity: the public-welfare-investment cap moved from 15% to 20% of capital and surplus for national banks and state member banks. Why: Section 203 is self-executing; OCC and the Fed report on public welfare investments every two years starting in 2028. 2) Owners with LIHTC, HOME, or USDA-assisted units: a passing inspection from the prior 12 months is deemed to satisfy the voucher inspection requirement when the PHA can obtain the results — share… Why: Section 405 reduces duplicate inspections and can shorten voucher lease-up. Assign an owner and a check-in date for each; the placeholders in the deck are meant to be edited.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Longer-horizon actions: By end of 2026 — If your firm or fund controls (or is approaching) 350 single-family homes, map every planned purchase after January 7, 2027 to a Section 1001 exception… In 2027 — Design HOME and mixed-finance deals to fit the statutory NEPA exemptions (infill, acquisition, rehab, new construction of 15 units or fewer) and plan Section… In 2027 — Ask CDBG grantees in your markets whether they will use the new authority to fund new construction of affordable housing (up to 20% of the allocation) with… In 2027 — If you build in non-entitlement areas, ask the state PJ about using HOME for water, sewer, sidewalks and utility connections adjacent to HOME- or… In 2027 — Manufactured and modular producers: prepare for HUD chassis-less standards and state parity certifications, HUD minimum energy standards due July 11, 2027… Watch — Re-underwrite FHA-insured multifamily pipeline against the new Section 211 statutory limits and watch for the HUD notice that reconciles them with the… Things to watch: No new construction subsidy: Section 1202 authorizes no additional appropriations; the supply programs are competitive, mostly unfunded, and routed through governments. NEPA relief covers HUD-assisted projects only and, for Section 206, only funds appropriated after HUD’s rule takes effect — do not commingle pre- and post-enactment funds if you want the new… Section 1001 names no exemption for nonprofits, community land trusts, or LIHTC owners — but read the definition before concluding they are caught. §1001(a)(3)(A)(i) defines a large institutional… Davis-Bacon attaches to HOME infrastructure and to activities the Act treats as CDBG-assisted (Innovation Fund construction, point-access pilots, whole-home landlord loans). The Act contains no zoning preemption and no federal land conveyance; local rules still govern.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CBO scores the enacted law at ≈$0 net deficit effect ("Estimated Budgetary Effects of H.R. 6644" (pub. 62570, July 14, 2026, as enacted): net deficit effect rounds to $0 over 2026–2036; spending subject to appropriation not estimated). One sentence that shapes everything else: "No additional funds are authorized to be appropriated to carry out the requirements of this Act or any amendment made by this Act." The Innovation Fund is $200M / yr, Authorized for FY2027–FY2031 (Sec. 208) — not yet appropriated. Plan for reforms that are effective now versus programs that wait on appropriations.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hub page for Developers &amp; Owners is https://aihousers.com/road-to-housing/for/developers. Sources worth handing out: H.R. 6644 — Enrolled bill text (21st Century ROAD to Housing Act) (GovInfo (GPO)); BPC — What’s in the 21st Century ROAD to Housing Act? (Bipartisan Policy Center); BPC — 21st Century ROAD to Housing Act Implementation Tracker (Bipartisan Policy Center); Fact sheet — large institutional investors (Title X) (Senate Banking Committee); Fact sheet — housing supply (Senate Banking Committee); Executive Order 14376 — Stopping Wall Street From Competing With Main Street Homebuyers (Federal Register). Make it yours: replace [Agency Name], [Presenter], [Date] and each [Name] owner before you present.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by pointing people to the hub page for sources and updates. 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 Prepared from aihousers.com/road-to-housing · content reviewed August 29, 2026. Reuse freely, including with your own logo, with attribution to AI Housers — aihousers.com/road-to-housing (CC BY 4.0).</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Act lowers process cost for HUD-assisted projects (NEPA tiers, HOME exemptions, FHA multifamily limits, bank public-welfare cap) but builds nothing itself; the one hard date for owners is the January 7, 2027 institutional-investor purchase ban. Faster environmental review, higher FHA limits, more bank equity capacity — and an investor purchase ban to check. For affordable and mixed-income developers, the Act is a set of friction reducers. Section 206 requires HUD to reclassify small projects (up to 15 units on a site, infill up to five acres, office-to-residential conversions) into categorical exclusions, and Section 501 writes NEPA exemptions for HOME infill and 15-unit-or-smaller projects directly into statute.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 The numbers on this slide: Titles / sections — 12 / 60 (Sec. 1 plus Secs. 101–1202 in the enrolled text); Public Law — 119-101 (Became law without the President’s signature, July 11, 2026); Institutional-investor threshold — 350 homes (Sec. 1001 purchase ban applies to investors controlling 350+ single-family homes); First big deadline cluster — Jan 7, 2027 (180 days after enactment — investor ban takes effect; several HUD/USDA deliverables due).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bill moved through five recorded votes: House Feb 9, 2026, 390–9; Senate Mar 12, 2026, 89–10; House May 20, 2026, 396–13; Senate Jun 22, 2026, 85–5; House Jun 23, 2026, 358–32. 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204, Addition of Affordable Housing Construction as an Eligible Activity: For the first time, makes new construction of affordable housing (as defined in HOME Section 215) an eligible CDBG activity, capped at 20 percent of a recipient’s allocation, and counts it toward the low- and moderate-income benefit requirement. Applies only to CDBG funds appropriated after enactment. Sec. 205, Better Use of Intergovernmental and Local Development (BUILD) Housing Act: Lets HUD designate any assistance it administers as a "special project" for environmental review, which allows states, localities, and — newly — federally recognized Indian Tribes to assume HUD’s NEPA responsibilities. Sec. 206, Unlocking Housing Supply Through Streamlined and Modernized Reviews Act: Directs HUD to rewrite its environmental review regulations (24 CFR parts 50 and 58) through notice-and-comment rulemaking so that a long list of housing activities are exempt or categorically excluded from NEPA review.</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207, Grants for Planning and Implementation Associated with Affordable Housing: Creates a competitive HUD grant program — to be established within one year — for states, insular areas, metropolitan cities, urban counties, and regional planning agencies to develop and implement housing plans, update zoning codes, build inspection capacity, and coordinate with transportation. Sec. 208, Innovation Fund: Authorizes $200 million a year for FY2027–FY2031 for competitive HUD grants to metropolitan cities, urban counties, other local governments, and Tribes that can show an "objective improvement in housing supply growth" under a HUD methodology published for comment at least 90 days before each NOFO. Sec. 209, Accelerating Home Building Act: Authorizes HUD grants to local governments, municipal membership organizations, and Tribes to select pre-reviewed designs — "pattern books" — for small mixed-income housing types of up to 25 units (ADUs, duplexes through fourplexes, cottage courts, townhouses, multiplexes) so builders can get faster, more predictable…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210, Revitalizing Empty Structures Into Desirable Environments (RESIDE) Act: Adds a new Section 227 to the HOME statute authorizing a FY2027–FY2031 pilot of competitive grants to HOME participating jurisdictions to convert vacant and abandoned commercial and industrial buildings — warehouses, factories, malls, hotels — into "attainable housing." Sec. 211, Housing Affordability Act: Roughly quadruples the statutory per-unit mortgage limits for FHA’s multifamily insurance programs (Sections 207, 213, 220, 221(d)(4), 231, and 234) — for example, the Section 207 limits move from $38,025–$85,328 to $167,310–$375,443 — and switches annual indexing to the Census Bureau’s Price Deflator Index of… Sec. 213, Build Now Act: Ties a slice of CDBG entitlement money to housing production. Starting with the third full fiscal year after enactment and running through FY2043, HUD computes each metropolitan city’s and urban county’s "housing growth improvement rate" — a normalized index: the last five years’ average annual unit growth minus the…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301, Housing Supply Expansion Act: Redefines "manufactured home" in the 1974 HUD Code statute as built "with or without a permanent chassis," and directs HUD, with the Manufactured Housing Consensus Committee, to issue standards, a distinct label, data plate, and invoice notation for chassis-less homes. Sec. 302, Modular Housing Production Act: Requires HUD to review FHA construction financing programs for features — especially construction draw schedules — that keep modular builders out, identify administrative fixes under NHA Section 525, publish a report within a year, and then open a rulemaking on an alternative draw schedule for modular and… Sec. 303, Property Improvement and Manufactured Housing Loan Modernization Act: Raises FHA Title I loan limits substantially: $75,000 for single-family (including manufactured home) improvement loans; $150,000 per structure and $37,500 per unit for multifamily improvements; $106,405 (single-section) and $195,322 (multi-section) for manufactured homes; $149,782 and $238,699 for home-plus-lot; and…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sections relevant to Developers &amp; Owners: Sec. 405 (Choice in Affordable Housing Act), Sec. 501 (HOME Investment Partnerships Reauthorization and Reform Act), Sec. 1001 (Homes Are for People, Not Corporations), Sec. 203 (Community Investment and Prosperity Act), Sec. 201 (Increasing Housing in Opportunity Zones), Sec. 102 (Federal Guidelines for Point-Access Block Buildings), Sec. 304 (PRICE Act), Sec. 1202 (No Additional Funds Authorized). Summaries and citations are on the hub page.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hyperlink" Target="https://aihousers.com/road-to-housing/for/developers" TargetMode="External"/><Relationship Id="rId1" Type="http://schemas.openxmlformats.org/officeDocument/2006/relationships/image" Target="../media/image-14-1.pn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457200"/>
            <a:ext cx="371659" cy="161052"/>
          </a:xfrm>
          <a:custGeom>
            <a:avLst/>
            <a:gdLst/>
            <a:ahLst/>
            <a:cxnLst/>
            <a:rect l="l" t="t" r="r" b="b"/>
            <a:pathLst>
              <a:path w="371659" h="161052">
                <a:moveTo>
                  <a:pt x="0" y="161052"/>
                </a:moveTo>
                <a:lnTo>
                  <a:pt x="185830" y="0"/>
                </a:lnTo>
                <a:lnTo>
                  <a:pt x="371659" y="161052"/>
                </a:lnTo>
                <a:lnTo>
                  <a:pt x="297327" y="161052"/>
                </a:lnTo>
                <a:lnTo>
                  <a:pt x="185830" y="65040"/>
                </a:lnTo>
                <a:lnTo>
                  <a:pt x="74332" y="161052"/>
                </a:lnTo>
                <a:close/>
              </a:path>
            </a:pathLst>
          </a:custGeom>
          <a:solidFill>
            <a:srgbClr val="FFFFFF"/>
          </a:solidFill>
          <a:ln w="12700">
            <a:solidFill>
              <a:srgbClr val="FFFFFF"/>
            </a:solidFill>
            <a:prstDash val="solid"/>
          </a:ln>
        </p:spPr>
      </p:sp>
      <p:sp>
        <p:nvSpPr>
          <p:cNvPr id="3" name="Shape 1"/>
          <p:cNvSpPr/>
          <p:nvPr/>
        </p:nvSpPr>
        <p:spPr>
          <a:xfrm>
            <a:off x="506755" y="643030"/>
            <a:ext cx="123886" cy="86721"/>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655418" y="643030"/>
            <a:ext cx="123886" cy="86721"/>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06755" y="754527"/>
            <a:ext cx="123886" cy="86721"/>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655418" y="754527"/>
            <a:ext cx="123886" cy="86721"/>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940357" y="602147"/>
            <a:ext cx="2304288" cy="230429"/>
          </a:xfrm>
          <a:prstGeom prst="rect">
            <a:avLst/>
          </a:prstGeom>
          <a:noFill/>
          <a:ln/>
        </p:spPr>
        <p:txBody>
          <a:bodyPr wrap="square" lIns="0" tIns="0" rIns="0" bIns="0" rtlCol="0" anchor="ctr"/>
          <a:lstStyle/>
          <a:p>
            <a:pPr indent="0" marL="0">
              <a:buNone/>
            </a:pPr>
            <a:r>
              <a:rPr lang="en-US" sz="1497" b="1" dirty="0">
                <a:solidFill>
                  <a:srgbClr val="FFFFFF"/>
                </a:solidFill>
                <a:latin typeface="Arial" pitchFamily="34" charset="0"/>
                <a:ea typeface="Arial" pitchFamily="34" charset="-122"/>
                <a:cs typeface="Arial" pitchFamily="34" charset="-120"/>
              </a:rPr>
              <a:t>AI Housers</a:t>
            </a:r>
            <a:endParaRPr lang="en-US" sz="1497" dirty="0"/>
          </a:p>
        </p:txBody>
      </p:sp>
      <p:sp>
        <p:nvSpPr>
          <p:cNvPr id="8" name="Shape 6"/>
          <p:cNvSpPr/>
          <p:nvPr/>
        </p:nvSpPr>
        <p:spPr>
          <a:xfrm>
            <a:off x="457200" y="1691640"/>
            <a:ext cx="182880" cy="128016"/>
          </a:xfrm>
          <a:prstGeom prst="roundRect">
            <a:avLst>
              <a:gd name="adj" fmla="val 14286"/>
            </a:avLst>
          </a:prstGeom>
          <a:solidFill>
            <a:srgbClr val="D98E2B"/>
          </a:solidFill>
          <a:ln w="12700">
            <a:solidFill>
              <a:srgbClr val="D98E2B"/>
            </a:solidFill>
            <a:prstDash val="solid"/>
          </a:ln>
        </p:spPr>
      </p:sp>
      <p:sp>
        <p:nvSpPr>
          <p:cNvPr id="9" name="Text 7"/>
          <p:cNvSpPr/>
          <p:nvPr/>
        </p:nvSpPr>
        <p:spPr>
          <a:xfrm>
            <a:off x="457200" y="1874520"/>
            <a:ext cx="7680960" cy="914400"/>
          </a:xfrm>
          <a:prstGeom prst="rect">
            <a:avLst/>
          </a:prstGeom>
          <a:noFill/>
          <a:ln/>
        </p:spPr>
        <p:txBody>
          <a:bodyPr wrap="square" lIns="0" tIns="0" rIns="0" bIns="0" rtlCol="0" anchor="t"/>
          <a:lstStyle/>
          <a:p>
            <a:pPr indent="0" marL="0">
              <a:buNone/>
            </a:pPr>
            <a:r>
              <a:rPr lang="en-US" sz="3600" b="1" dirty="0">
                <a:solidFill>
                  <a:srgbClr val="FFFFFF"/>
                </a:solidFill>
                <a:latin typeface="Arial" pitchFamily="34" charset="0"/>
                <a:ea typeface="Arial" pitchFamily="34" charset="-122"/>
                <a:cs typeface="Arial" pitchFamily="34" charset="-120"/>
              </a:rPr>
              <a:t>21st Century ROAD to Housing Act</a:t>
            </a:r>
            <a:endParaRPr lang="en-US" sz="3600" dirty="0"/>
          </a:p>
        </p:txBody>
      </p:sp>
      <p:sp>
        <p:nvSpPr>
          <p:cNvPr id="10" name="Text 8"/>
          <p:cNvSpPr/>
          <p:nvPr/>
        </p:nvSpPr>
        <p:spPr>
          <a:xfrm>
            <a:off x="457200" y="2788920"/>
            <a:ext cx="7680960" cy="411480"/>
          </a:xfrm>
          <a:prstGeom prst="rect">
            <a:avLst/>
          </a:prstGeom>
          <a:noFill/>
          <a:ln/>
        </p:spPr>
        <p:txBody>
          <a:bodyPr wrap="square" lIns="0" tIns="0" rIns="0" bIns="0" rtlCol="0" anchor="t"/>
          <a:lstStyle/>
          <a:p>
            <a:pPr indent="0" marL="0">
              <a:buNone/>
            </a:pPr>
            <a:r>
              <a:rPr lang="en-US" sz="1800" dirty="0">
                <a:solidFill>
                  <a:srgbClr val="5DADE2"/>
                </a:solidFill>
                <a:latin typeface="Arial" pitchFamily="34" charset="0"/>
                <a:ea typeface="Arial" pitchFamily="34" charset="-122"/>
                <a:cs typeface="Arial" pitchFamily="34" charset="-120"/>
              </a:rPr>
              <a:t>A briefing for your leadership team and investment committee</a:t>
            </a:r>
            <a:endParaRPr lang="en-US" sz="1800" dirty="0"/>
          </a:p>
        </p:txBody>
      </p:sp>
      <p:sp>
        <p:nvSpPr>
          <p:cNvPr id="11" name="Text 9"/>
          <p:cNvSpPr/>
          <p:nvPr/>
        </p:nvSpPr>
        <p:spPr>
          <a:xfrm>
            <a:off x="457200" y="3383280"/>
            <a:ext cx="7680960" cy="320040"/>
          </a:xfrm>
          <a:prstGeom prst="rect">
            <a:avLst/>
          </a:prstGeom>
          <a:noFill/>
          <a:ln/>
        </p:spPr>
        <p:txBody>
          <a:bodyPr wrap="square" lIns="0" tIns="0" rIns="0" bIns="0" rtlCol="0" anchor="ctr"/>
          <a:lstStyle/>
          <a:p>
            <a:pPr indent="0" marL="0">
              <a:buNone/>
            </a:pPr>
            <a:r>
              <a:rPr lang="en-US" sz="1400" dirty="0">
                <a:solidFill>
                  <a:srgbClr val="FFFFFF"/>
                </a:solidFill>
                <a:latin typeface="Arial" pitchFamily="34" charset="0"/>
                <a:ea typeface="Arial" pitchFamily="34" charset="-122"/>
                <a:cs typeface="Arial" pitchFamily="34" charset="-120"/>
              </a:rPr>
              <a:t>[Agency Name] · [Presenter] · [Date]</a:t>
            </a:r>
            <a:endParaRPr lang="en-US" sz="1400" dirty="0"/>
          </a:p>
        </p:txBody>
      </p:sp>
      <p:sp>
        <p:nvSpPr>
          <p:cNvPr id="12" name="Text 10"/>
          <p:cNvSpPr/>
          <p:nvPr/>
        </p:nvSpPr>
        <p:spPr>
          <a:xfrm>
            <a:off x="457200" y="4343400"/>
            <a:ext cx="7680960" cy="274320"/>
          </a:xfrm>
          <a:prstGeom prst="rect">
            <a:avLst/>
          </a:prstGeom>
          <a:noFill/>
          <a:ln/>
        </p:spPr>
        <p:txBody>
          <a:bodyPr wrap="square" lIns="0" tIns="0" rIns="0" bIns="0" rtlCol="0" anchor="ctr"/>
          <a:lstStyle/>
          <a:p>
            <a:pPr indent="0" marL="0">
              <a:buNone/>
            </a:pPr>
            <a:r>
              <a:rPr lang="en-US" sz="1100" dirty="0">
                <a:solidFill>
                  <a:srgbClr val="5DADE2"/>
                </a:solidFill>
                <a:latin typeface="Arial" pitchFamily="34" charset="0"/>
                <a:ea typeface="Arial" pitchFamily="34" charset="-122"/>
                <a:cs typeface="Arial" pitchFamily="34" charset="-120"/>
              </a:rPr>
              <a:t>Public Law 119-101 · became law July 11, 2026 · H.R. 6644 (119th Congress)</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Deadlines that matter</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Statutory dates computed from enactment (July 11, 2026); tracked on the hub. Dates the hub already tracks as met are not listed.</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10</a:t>
            </a:r>
            <a:endParaRPr lang="en-US" sz="900" dirty="0"/>
          </a:p>
        </p:txBody>
      </p:sp>
      <p:graphicFrame>
        <p:nvGraphicFramePr>
          <p:cNvPr id="11" name="Table 0"/>
          <p:cNvGraphicFramePr>
            <a:graphicFrameLocks noGrp="1"/>
          </p:cNvGraphicFramePr>
          <p:nvPr>
            <p:extLst>
              <p:ext uri="{D42A27DB-BD31-4B8C-83A1-F6EECF244321}">
                <p14:modId xmlns:p14="http://schemas.microsoft.com/office/powerpoint/2010/main" val="1579011935"/>
              </p:ext>
            </p:extLst>
          </p:nvPr>
        </p:nvGraphicFramePr>
        <p:xfrm>
          <a:off x="457200" y="1097280"/>
          <a:ext cx="8229600" cy="914400"/>
        </p:xfrm>
        <a:graphic>
          <a:graphicData uri="http://schemas.openxmlformats.org/drawingml/2006/table">
            <a:tbl>
              <a:tblPr/>
              <a:tblGrid>
                <a:gridCol w="1005840"/>
                <a:gridCol w="548640"/>
                <a:gridCol w="5486400"/>
                <a:gridCol w="1188720"/>
              </a:tblGrid>
              <a:tr h="274320">
                <a:tc>
                  <a:txBody>
                    <a:bodyPr/>
                    <a:lstStyle/>
                    <a:p>
                      <a:pPr indent="0" marL="0">
                        <a:buNone/>
                      </a:pPr>
                      <a:r>
                        <a:rPr lang="en-US" sz="1000" b="1" dirty="0">
                          <a:solidFill>
                            <a:srgbClr val="FFFFFF"/>
                          </a:solidFill>
                          <a:latin typeface="Arial" pitchFamily="34" charset="0"/>
                          <a:ea typeface="Arial" pitchFamily="34" charset="-122"/>
                          <a:cs typeface="Arial" pitchFamily="34" charset="-120"/>
                        </a:rPr>
                        <a:t>Date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Sec.</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What is due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Who</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Oct 1,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104</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New CDBG certification takes effect: each grantee must maintain a publicly accessible, searchable database of all undeveloped land it owns.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Complete a review of how Build America, Buy America (BABA) applies to HOME-assisted activities; issue updated guidance within 90 days after the review; report to Congress by the…</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Publish an advance notice of proposed rulemaking and consult stakeholders for the new Housing Preservation and Revitalization Program (new Housing Act of 1949 §545); an interim…</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USDA-RHS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 and USDA sign a memorandum of understanding to evaluate categorical exclusions, designate a lead agency and streamline adoption of each other’s environmental reviews, and…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The Title X restriction on large institutional investors purchasing single-family homes takes effect, along with the related requirements in §1001(b) and (d).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Each large institutional investor notifies HUD whether it meets the statutory definition and reports how many single-family homes it controls and where (city and state), unless…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Other</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504</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After consulting FEMA, SBA, and other agencies, publish proposed rules to carry out the new HCDA §124 CDBG-DR authorization (a 3-year program that sunsets July 11, 2029) with a…</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Apr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Report to House Financial Services and Senate Banking on the results of the BABA-for-HOME review and the updated guidance issued (§501(m)(3)).</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Our first 90 days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Suggested actions for developers &amp; owners — assign an owner to each before this meeting ends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11</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203   ·   OWNER: [NAME]</a:t>
            </a:r>
            <a:endParaRPr lang="en-US" sz="800" dirty="0"/>
          </a:p>
        </p:txBody>
      </p:sp>
      <p:sp>
        <p:nvSpPr>
          <p:cNvPr id="13" name="Text 11"/>
          <p:cNvSpPr/>
          <p:nvPr/>
        </p:nvSpPr>
        <p:spPr>
          <a:xfrm>
            <a:off x="658368" y="1325880"/>
            <a:ext cx="802843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Talk to bank LIHTC and community-development investors about capacity: the public-welfare-investment cap moved from 15% to 20% of capital and surplus for national banks and state member banks.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203 is self-executing; OCC and the Fed report on public welfare investments every two years starting in 2028.</a:t>
            </a:r>
            <a:endParaRPr lang="en-US" sz="1100" dirty="0"/>
          </a:p>
        </p:txBody>
      </p:sp>
      <p:sp>
        <p:nvSpPr>
          <p:cNvPr id="14" name="Shape 12"/>
          <p:cNvSpPr/>
          <p:nvPr/>
        </p:nvSpPr>
        <p:spPr>
          <a:xfrm>
            <a:off x="457200" y="2340864"/>
            <a:ext cx="109728" cy="76810"/>
          </a:xfrm>
          <a:prstGeom prst="roundRect">
            <a:avLst>
              <a:gd name="adj" fmla="val 14286"/>
            </a:avLst>
          </a:prstGeom>
          <a:solidFill>
            <a:srgbClr val="D98E2B"/>
          </a:solidFill>
          <a:ln w="12700">
            <a:solidFill>
              <a:srgbClr val="D98E2B"/>
            </a:solidFill>
            <a:prstDash val="solid"/>
          </a:ln>
        </p:spPr>
      </p:sp>
      <p:sp>
        <p:nvSpPr>
          <p:cNvPr id="15" name="Text 13"/>
          <p:cNvSpPr/>
          <p:nvPr/>
        </p:nvSpPr>
        <p:spPr>
          <a:xfrm>
            <a:off x="658368" y="2286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405   ·   OWNER: [NAME]</a:t>
            </a:r>
            <a:endParaRPr lang="en-US" sz="800" dirty="0"/>
          </a:p>
        </p:txBody>
      </p:sp>
      <p:sp>
        <p:nvSpPr>
          <p:cNvPr id="16" name="Text 14"/>
          <p:cNvSpPr/>
          <p:nvPr/>
        </p:nvSpPr>
        <p:spPr>
          <a:xfrm>
            <a:off x="658368" y="2468880"/>
            <a:ext cx="802843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Owners with LIHTC, HOME, or USDA-assisted units: a passing inspection from the prior 12 months is deemed to satisfy the voucher inspection requirement when the PHA can obtain the results — share results proactively so it can.</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405 reduces duplicate inspections and can shorten voucher lease-up.</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Later in 2026–2027 &amp; what to watch</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Longer-horizon actions and the open questions that could change the picture</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12</a:t>
            </a:r>
            <a:endParaRPr lang="en-US" sz="900" dirty="0"/>
          </a:p>
        </p:txBody>
      </p:sp>
      <p:sp>
        <p:nvSpPr>
          <p:cNvPr id="11" name="Text 9"/>
          <p:cNvSpPr/>
          <p:nvPr/>
        </p:nvSpPr>
        <p:spPr>
          <a:xfrm>
            <a:off x="457200" y="1143000"/>
            <a:ext cx="4023360" cy="3429000"/>
          </a:xfrm>
          <a:prstGeom prst="rect">
            <a:avLst/>
          </a:prstGeom>
          <a:noFill/>
          <a:ln/>
        </p:spPr>
        <p:txBody>
          <a:bodyPr wrap="square" lIns="0" tIns="0" rIns="0" bIns="0" rtlCol="0" anchor="t"/>
          <a:lstStyle/>
          <a:p>
            <a:pPr indent="0" marL="0">
              <a:buNone/>
            </a:pPr>
            <a:r>
              <a:rPr lang="en-US" sz="850" b="1" spc="100" kern="0" dirty="0">
                <a:solidFill>
                  <a:srgbClr val="A66A15"/>
                </a:solidFill>
                <a:latin typeface="Arial" pitchFamily="34" charset="0"/>
                <a:ea typeface="Arial" pitchFamily="34" charset="-122"/>
                <a:cs typeface="Arial" pitchFamily="34" charset="-120"/>
              </a:rPr>
              <a:t>BY END OF 2026</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If your firm or fund controls (or is approaching) 350 single-family homes, map every planned purchase after January 7, 2027 to a Section 1001 exception…</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IN 2027</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Design HOME and mixed-finance deals to fit the statutory NEPA exemptions (infill, acquisition, rehab, new construction of 15 units or fewer) and plan Section 206…</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Ask CDBG grantees in your markets whether they will use the new authority to fund new construction of affordable housing (up to 20% of the allocation) with post-enactment funds.</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If you build in non-entitlement areas, ask the state PJ about using HOME for water, sewer, sidewalks and utility connections adjacent to HOME- or LIHTC-assisted housing once…</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Manufactured and modular producers: prepare for HUD chassis-less standards and state parity certifications, HUD minimum energy standards due July 11, 2027…</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WATCH</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Re-underwrite FHA-insured multifamily pipeline against the new Section 211 statutory limits and watch for the HUD notice that reconciles them with the currently indexed limits.</a:t>
            </a:r>
            <a:endParaRPr lang="en-US" sz="850" dirty="0"/>
          </a:p>
        </p:txBody>
      </p:sp>
      <p:sp>
        <p:nvSpPr>
          <p:cNvPr id="12" name="Shape 10"/>
          <p:cNvSpPr/>
          <p:nvPr/>
        </p:nvSpPr>
        <p:spPr>
          <a:xfrm>
            <a:off x="4800600" y="1143000"/>
            <a:ext cx="3886200" cy="3429000"/>
          </a:xfrm>
          <a:prstGeom prst="roundRect">
            <a:avLst>
              <a:gd name="adj" fmla="val 2133"/>
            </a:avLst>
          </a:prstGeom>
          <a:solidFill>
            <a:srgbClr val="EFF2F6"/>
          </a:solidFill>
          <a:ln w="12700">
            <a:solidFill>
              <a:srgbClr val="EFF2F6"/>
            </a:solidFill>
            <a:prstDash val="solid"/>
          </a:ln>
        </p:spPr>
      </p:sp>
      <p:sp>
        <p:nvSpPr>
          <p:cNvPr id="13" name="Shape 11"/>
          <p:cNvSpPr/>
          <p:nvPr/>
        </p:nvSpPr>
        <p:spPr>
          <a:xfrm>
            <a:off x="5029200" y="1389888"/>
            <a:ext cx="128016" cy="89611"/>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5230368" y="1298448"/>
            <a:ext cx="3246120" cy="274320"/>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WHAT TO WATCH</a:t>
            </a:r>
            <a:endParaRPr lang="en-US" sz="900" dirty="0"/>
          </a:p>
        </p:txBody>
      </p:sp>
      <p:sp>
        <p:nvSpPr>
          <p:cNvPr id="15" name="Text 13"/>
          <p:cNvSpPr/>
          <p:nvPr/>
        </p:nvSpPr>
        <p:spPr>
          <a:xfrm>
            <a:off x="5029200" y="1645920"/>
            <a:ext cx="3429000" cy="2834640"/>
          </a:xfrm>
          <a:prstGeom prst="rect">
            <a:avLst/>
          </a:prstGeom>
          <a:noFill/>
          <a:ln/>
        </p:spPr>
        <p:txBody>
          <a:bodyPr wrap="square" lIns="0" tIns="0" rIns="0" bIns="0" rtlCol="0" anchor="t"/>
          <a:lstStyle/>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No new construction subsidy: Section 1202 authorizes no additional appropriations; the supply programs are competitive, mostly unfunded, and routed through governments.</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NEPA relief covers HUD-assisted projects only and, for Section 206, only funds appropriated after HUD’s rule takes effect — do not commingle pre- and post-enactment funds if you want…</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Section 1001 names no exemption for nonprofits, community land trusts, or LIHTC owners — but read the definition before concluding they are caught. §1001(a)(3)(A)(i) defines a large…</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Davis-Bacon attaches to HOME infrastructure and to activities the Act treats as CDBG-assisted (Innovation Fund construction, point-access pilots, whole-home landlord loans).</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The Act contains no zoning preemption and no federal land conveyance; local rules still govern.</a:t>
            </a:r>
            <a:endParaRPr lang="en-US" sz="9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money reality</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Reforms and authorizations — but almost no new appropriations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13</a:t>
            </a:r>
            <a:endParaRPr lang="en-US" sz="900" dirty="0"/>
          </a:p>
        </p:txBody>
      </p:sp>
      <p:sp>
        <p:nvSpPr>
          <p:cNvPr id="11" name="Shape 9"/>
          <p:cNvSpPr/>
          <p:nvPr/>
        </p:nvSpPr>
        <p:spPr>
          <a:xfrm>
            <a:off x="457200" y="1143000"/>
            <a:ext cx="2926080" cy="1600200"/>
          </a:xfrm>
          <a:prstGeom prst="roundRect">
            <a:avLst>
              <a:gd name="adj" fmla="val 4571"/>
            </a:avLst>
          </a:prstGeom>
          <a:solidFill>
            <a:srgbClr val="EFF2F6"/>
          </a:solidFill>
          <a:ln w="12700">
            <a:solidFill>
              <a:srgbClr val="EFF2F6"/>
            </a:solidFill>
            <a:prstDash val="solid"/>
          </a:ln>
        </p:spPr>
      </p:sp>
      <p:sp>
        <p:nvSpPr>
          <p:cNvPr id="12" name="Shape 10"/>
          <p:cNvSpPr/>
          <p:nvPr/>
        </p:nvSpPr>
        <p:spPr>
          <a:xfrm>
            <a:off x="685800" y="1371600"/>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685800" y="1508760"/>
            <a:ext cx="2468880" cy="640080"/>
          </a:xfrm>
          <a:prstGeom prst="rect">
            <a:avLst/>
          </a:prstGeom>
          <a:noFill/>
          <a:ln/>
        </p:spPr>
        <p:txBody>
          <a:bodyPr wrap="square" lIns="0" tIns="0" rIns="0" bIns="0" rtlCol="0" anchor="ctr"/>
          <a:lstStyle/>
          <a:p>
            <a:pPr indent="0" marL="0">
              <a:buNone/>
            </a:pPr>
            <a:r>
              <a:rPr lang="en-US" sz="4400" b="1" dirty="0">
                <a:solidFill>
                  <a:srgbClr val="154360"/>
                </a:solidFill>
                <a:latin typeface="Arial" pitchFamily="34" charset="0"/>
                <a:ea typeface="Arial" pitchFamily="34" charset="-122"/>
                <a:cs typeface="Arial" pitchFamily="34" charset="-120"/>
              </a:rPr>
              <a:t>≈$0</a:t>
            </a:r>
            <a:endParaRPr lang="en-US" sz="4400" dirty="0"/>
          </a:p>
        </p:txBody>
      </p:sp>
      <p:sp>
        <p:nvSpPr>
          <p:cNvPr id="14" name="Text 12"/>
          <p:cNvSpPr/>
          <p:nvPr/>
        </p:nvSpPr>
        <p:spPr>
          <a:xfrm>
            <a:off x="685800" y="21488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CBO COST ESTIMATE</a:t>
            </a:r>
            <a:endParaRPr lang="en-US" sz="900" dirty="0"/>
          </a:p>
        </p:txBody>
      </p:sp>
      <p:sp>
        <p:nvSpPr>
          <p:cNvPr id="15" name="Text 13"/>
          <p:cNvSpPr/>
          <p:nvPr/>
        </p:nvSpPr>
        <p:spPr>
          <a:xfrm>
            <a:off x="685800" y="23682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"Estimated Budgetary Effects of H.R. 6644" (pub. 62570, July 14, 2026, as enacted): net deficit effect rounds to $0…</a:t>
            </a:r>
            <a:endParaRPr lang="en-US" sz="950" dirty="0"/>
          </a:p>
        </p:txBody>
      </p:sp>
      <p:sp>
        <p:nvSpPr>
          <p:cNvPr id="16" name="Shape 14"/>
          <p:cNvSpPr/>
          <p:nvPr/>
        </p:nvSpPr>
        <p:spPr>
          <a:xfrm>
            <a:off x="457200" y="2971800"/>
            <a:ext cx="2926080" cy="1600200"/>
          </a:xfrm>
          <a:prstGeom prst="roundRect">
            <a:avLst>
              <a:gd name="adj" fmla="val 4571"/>
            </a:avLst>
          </a:prstGeom>
          <a:solidFill>
            <a:srgbClr val="EFF2F6"/>
          </a:solidFill>
          <a:ln w="12700">
            <a:solidFill>
              <a:srgbClr val="EFF2F6"/>
            </a:solidFill>
            <a:prstDash val="solid"/>
          </a:ln>
        </p:spPr>
      </p:sp>
      <p:sp>
        <p:nvSpPr>
          <p:cNvPr id="17" name="Shape 15"/>
          <p:cNvSpPr/>
          <p:nvPr/>
        </p:nvSpPr>
        <p:spPr>
          <a:xfrm>
            <a:off x="685800" y="3200400"/>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85800" y="3337560"/>
            <a:ext cx="2468880" cy="640080"/>
          </a:xfrm>
          <a:prstGeom prst="rect">
            <a:avLst/>
          </a:prstGeom>
          <a:noFill/>
          <a:ln/>
        </p:spPr>
        <p:txBody>
          <a:bodyPr wrap="square" lIns="0" tIns="0" rIns="0" bIns="0" rtlCol="0" anchor="ctr"/>
          <a:lstStyle/>
          <a:p>
            <a:pPr indent="0" marL="0">
              <a:buNone/>
            </a:pPr>
            <a:r>
              <a:rPr lang="en-US" sz="3200" b="1" dirty="0">
                <a:solidFill>
                  <a:srgbClr val="154360"/>
                </a:solidFill>
                <a:latin typeface="Arial" pitchFamily="34" charset="0"/>
                <a:ea typeface="Arial" pitchFamily="34" charset="-122"/>
                <a:cs typeface="Arial" pitchFamily="34" charset="-120"/>
              </a:rPr>
              <a:t>$200M / yr</a:t>
            </a:r>
            <a:endParaRPr lang="en-US" sz="3200" dirty="0"/>
          </a:p>
        </p:txBody>
      </p:sp>
      <p:sp>
        <p:nvSpPr>
          <p:cNvPr id="19" name="Text 17"/>
          <p:cNvSpPr/>
          <p:nvPr/>
        </p:nvSpPr>
        <p:spPr>
          <a:xfrm>
            <a:off x="685800" y="39776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INNOVATION FUND</a:t>
            </a:r>
            <a:endParaRPr lang="en-US" sz="900" dirty="0"/>
          </a:p>
        </p:txBody>
      </p:sp>
      <p:sp>
        <p:nvSpPr>
          <p:cNvPr id="20" name="Text 18"/>
          <p:cNvSpPr/>
          <p:nvPr/>
        </p:nvSpPr>
        <p:spPr>
          <a:xfrm>
            <a:off x="685800" y="41970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Authorized for FY2027–FY2031 (Sec. 208) — not yet appropriated</a:t>
            </a:r>
            <a:endParaRPr lang="en-US" sz="950" dirty="0"/>
          </a:p>
        </p:txBody>
      </p:sp>
      <p:sp>
        <p:nvSpPr>
          <p:cNvPr id="21" name="Text 19"/>
          <p:cNvSpPr/>
          <p:nvPr/>
        </p:nvSpPr>
        <p:spPr>
          <a:xfrm>
            <a:off x="3749040" y="1143000"/>
            <a:ext cx="4937760" cy="342900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Sec. 1202 — No Additional Funds Authorized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 The Act creates or reshapes dozens of programs, pilots and studies, but — with the notable exception of the Innovation Fund’s $200 million-a-year authorization in Section 208 — it supplies no new authorized funding, so implementation depends on annual appropriations and existing agency budgets.</a:t>
            </a:r>
            <a:endParaRPr lang="en-US" sz="1200" dirty="0"/>
          </a:p>
          <a:p>
            <a:pPr indent="0" marL="0">
              <a:spcBef>
                <a:spcPts val="1000"/>
              </a:spcBef>
              <a:buNone/>
            </a:pPr>
            <a:r>
              <a:rPr lang="en-US" sz="1200" b="1" dirty="0">
                <a:solidFill>
                  <a:srgbClr val="154360"/>
                </a:solidFill>
                <a:latin typeface="Arial" pitchFamily="34" charset="0"/>
                <a:ea typeface="Arial" pitchFamily="34" charset="-122"/>
                <a:cs typeface="Arial" pitchFamily="34" charset="-120"/>
              </a:rPr>
              <a:t>Sec. 208 — Innovation Fund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Authorizes $200 million a year for FY2027–FY2031 for competitive HUD grants to metropolitan cities, urban counties, other local governments, and Tribes that can show an "objective improvement in housing supply growth" under a HUD methodology published for comment at least 90 days before each NOFO.</a:t>
            </a:r>
            <a:endParaRPr 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Where to learn more</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The hub page carries every citation, the full section list, deadlines tracker, and FAQ</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14</a:t>
            </a:r>
            <a:endParaRPr lang="en-US" sz="900" dirty="0"/>
          </a:p>
        </p:txBody>
      </p:sp>
      <p:sp>
        <p:nvSpPr>
          <p:cNvPr id="11" name="Shape 9"/>
          <p:cNvSpPr/>
          <p:nvPr/>
        </p:nvSpPr>
        <p:spPr>
          <a:xfrm>
            <a:off x="6583680" y="1143000"/>
            <a:ext cx="2103120" cy="2514600"/>
          </a:xfrm>
          <a:prstGeom prst="roundRect">
            <a:avLst>
              <a:gd name="adj" fmla="val 3478"/>
            </a:avLst>
          </a:prstGeom>
          <a:solidFill>
            <a:srgbClr val="EFF2F6"/>
          </a:solidFill>
          <a:ln w="12700">
            <a:solidFill>
              <a:srgbClr val="EFF2F6"/>
            </a:solidFill>
            <a:prstDash val="solid"/>
          </a:ln>
        </p:spPr>
      </p:sp>
      <p:pic>
        <p:nvPicPr>
          <p:cNvPr id="12" name="Image 0" descr="preencoded.png">    </p:cNvPr>
          <p:cNvPicPr>
            <a:picLocks noChangeAspect="1"/>
          </p:cNvPicPr>
          <p:nvPr/>
        </p:nvPicPr>
        <p:blipFill>
          <a:blip r:embed="rId1"/>
          <a:stretch>
            <a:fillRect/>
          </a:stretch>
        </p:blipFill>
        <p:spPr>
          <a:xfrm>
            <a:off x="6766560" y="1325880"/>
            <a:ext cx="1737360" cy="1737360"/>
          </a:xfrm>
          <a:prstGeom prst="rect">
            <a:avLst/>
          </a:prstGeom>
        </p:spPr>
      </p:pic>
      <p:sp>
        <p:nvSpPr>
          <p:cNvPr id="13" name="Text 10"/>
          <p:cNvSpPr/>
          <p:nvPr/>
        </p:nvSpPr>
        <p:spPr>
          <a:xfrm>
            <a:off x="6583680" y="3154680"/>
            <a:ext cx="2103120" cy="365760"/>
          </a:xfrm>
          <a:prstGeom prst="rect">
            <a:avLst/>
          </a:prstGeom>
          <a:noFill/>
          <a:ln/>
        </p:spPr>
        <p:txBody>
          <a:bodyPr wrap="square" lIns="0" tIns="0" rIns="0" bIns="0" rtlCol="0" anchor="t"/>
          <a:lstStyle/>
          <a:p>
            <a:pPr algn="ctr" indent="0" marL="0">
              <a:buNone/>
            </a:pPr>
            <a:r>
              <a:rPr lang="en-US" sz="950" dirty="0">
                <a:solidFill>
                  <a:srgbClr val="4B5563"/>
                </a:solidFill>
                <a:latin typeface="Arial" pitchFamily="34" charset="0"/>
                <a:ea typeface="Arial" pitchFamily="34" charset="-122"/>
                <a:cs typeface="Arial" pitchFamily="34" charset="-120"/>
              </a:rPr>
              <a:t>Scan for the live hub page</a:t>
            </a:r>
            <a:endParaRPr lang="en-US" sz="950" dirty="0"/>
          </a:p>
        </p:txBody>
      </p:sp>
      <p:sp>
        <p:nvSpPr>
          <p:cNvPr id="14" name="Text 11">
            <a:hlinkClick r:id="rId2" tooltip=""/>
          </p:cNvPr>
          <p:cNvSpPr/>
          <p:nvPr/>
        </p:nvSpPr>
        <p:spPr>
          <a:xfrm>
            <a:off x="457200" y="1143000"/>
            <a:ext cx="5760720" cy="365760"/>
          </a:xfrm>
          <a:prstGeom prst="rect">
            <a:avLst/>
          </a:prstGeom>
          <a:noFill/>
          <a:ln/>
        </p:spPr>
        <p:txBody>
          <a:bodyPr wrap="square" lIns="0" tIns="0" rIns="0" bIns="0" rtlCol="0" anchor="ctr"/>
          <a:lstStyle/>
          <a:p>
            <a:pPr indent="0" marL="0">
              <a:buNone/>
            </a:pPr>
            <a:r>
              <a:rPr lang="en-US" sz="1500" b="1" u="sng" dirty="0">
                <a:solidFill>
                  <a:srgbClr val="0A66C2"/>
                </a:solidFill>
                <a:latin typeface="Arial" pitchFamily="34" charset="0"/>
                <a:ea typeface="Arial" pitchFamily="34" charset="-122"/>
                <a:cs typeface="Arial" pitchFamily="34" charset="-120"/>
                <a:hlinkClick r:id="rId2" invalidUrl="" action="" tgtFrame="" tooltip="" history="1" highlightClick="0" endSnd="0">
                  <a:extLst>
                    <a:ext uri="{A12FA001-AC4F-418D-AE19-62706E023703}">
                      <ahyp:hlinkClr xmlns:ahyp="http://schemas.microsoft.com/office/drawing/2018/hyperlinkcolor" val="tx"/>
                    </a:ext>
                  </a:extLst>
                </a:hlinkClick>
              </a:rPr>
              <a:t>aihousers.com/road-to-housing/for/developers</a:t>
            </a:r>
            <a:endParaRPr lang="en-US" sz="1500" dirty="0"/>
          </a:p>
        </p:txBody>
      </p:sp>
      <p:sp>
        <p:nvSpPr>
          <p:cNvPr id="15" name="Text 12"/>
          <p:cNvSpPr/>
          <p:nvPr/>
        </p:nvSpPr>
        <p:spPr>
          <a:xfrm>
            <a:off x="457200" y="1600200"/>
            <a:ext cx="5760720" cy="2651760"/>
          </a:xfrm>
          <a:prstGeom prst="rect">
            <a:avLst/>
          </a:prstGeom>
          <a:noFill/>
          <a:ln/>
        </p:spPr>
        <p:txBody>
          <a:bodyPr wrap="square" lIns="0" tIns="0" rIns="0" bIns="0" rtlCol="0" anchor="t"/>
          <a:lstStyle/>
          <a:p>
            <a:pPr indent="0" marL="0">
              <a:buNone/>
            </a:pPr>
            <a:r>
              <a:rPr lang="en-US" sz="1100" b="1" dirty="0">
                <a:solidFill>
                  <a:srgbClr val="154360"/>
                </a:solidFill>
                <a:latin typeface="Arial" pitchFamily="34" charset="0"/>
                <a:ea typeface="Arial" pitchFamily="34" charset="-122"/>
                <a:cs typeface="Arial" pitchFamily="34" charset="-120"/>
              </a:rPr>
              <a:t>H.R. 6644 — Enrolled bill text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What’s in the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21st Century ROAD to Housing Act Implementation Tracker</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Fact sheet — large institutional investors (Title X)</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Senate Banking Committee</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Fact sheet — housing supply</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Senate Banking Committee</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Executive Order 14376 — Stopping Wall Street From Competing With Main Street…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Federal Register</a:t>
            </a:r>
            <a:endParaRPr lang="en-US" sz="1100" dirty="0"/>
          </a:p>
        </p:txBody>
      </p:sp>
      <p:sp>
        <p:nvSpPr>
          <p:cNvPr id="16" name="Text 13"/>
          <p:cNvSpPr/>
          <p:nvPr/>
        </p:nvSpPr>
        <p:spPr>
          <a:xfrm>
            <a:off x="457200" y="4160520"/>
            <a:ext cx="8229600" cy="365760"/>
          </a:xfrm>
          <a:prstGeom prst="rect">
            <a:avLst/>
          </a:prstGeom>
          <a:noFill/>
          <a:ln/>
        </p:spPr>
        <p:txBody>
          <a:bodyPr wrap="square" lIns="0" tIns="0" rIns="0" bIns="0" rtlCol="0" anchor="t"/>
          <a:lstStyle/>
          <a:p>
            <a:pPr indent="0" marL="0">
              <a:buNone/>
            </a:pPr>
            <a:r>
              <a:rPr lang="en-US" sz="950" i="1" dirty="0">
                <a:solidFill>
                  <a:srgbClr val="4B5563"/>
                </a:solidFill>
                <a:latin typeface="Arial" pitchFamily="34" charset="0"/>
                <a:ea typeface="Arial" pitchFamily="34" charset="-122"/>
                <a:cs typeface="Arial" pitchFamily="34" charset="-120"/>
              </a:rPr>
              <a:t>Make it yours: replace [Agency Name], [Presenter], [Date] and each [Name] owner before you present.</a:t>
            </a:r>
            <a:endParaRPr lang="en-US" sz="9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548640"/>
            <a:ext cx="486697" cy="210902"/>
          </a:xfrm>
          <a:custGeom>
            <a:avLst/>
            <a:gdLst/>
            <a:ahLst/>
            <a:cxnLst/>
            <a:rect l="l" t="t" r="r" b="b"/>
            <a:pathLst>
              <a:path w="486697" h="210902">
                <a:moveTo>
                  <a:pt x="0" y="210902"/>
                </a:moveTo>
                <a:lnTo>
                  <a:pt x="243348" y="0"/>
                </a:lnTo>
                <a:lnTo>
                  <a:pt x="486697" y="210902"/>
                </a:lnTo>
                <a:lnTo>
                  <a:pt x="389357" y="210902"/>
                </a:lnTo>
                <a:lnTo>
                  <a:pt x="243348" y="85172"/>
                </a:lnTo>
                <a:lnTo>
                  <a:pt x="97339" y="210902"/>
                </a:lnTo>
                <a:close/>
              </a:path>
            </a:pathLst>
          </a:custGeom>
          <a:solidFill>
            <a:srgbClr val="FFFFFF"/>
          </a:solidFill>
          <a:ln w="12700">
            <a:solidFill>
              <a:srgbClr val="FFFFFF"/>
            </a:solidFill>
            <a:prstDash val="solid"/>
          </a:ln>
        </p:spPr>
      </p:sp>
      <p:sp>
        <p:nvSpPr>
          <p:cNvPr id="3" name="Shape 1"/>
          <p:cNvSpPr/>
          <p:nvPr/>
        </p:nvSpPr>
        <p:spPr>
          <a:xfrm>
            <a:off x="522093" y="791988"/>
            <a:ext cx="162232" cy="113563"/>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716772" y="791988"/>
            <a:ext cx="162232" cy="113563"/>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22093" y="937997"/>
            <a:ext cx="162232" cy="113563"/>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716772" y="937997"/>
            <a:ext cx="162232" cy="113563"/>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1089906" y="738452"/>
            <a:ext cx="3017520" cy="301752"/>
          </a:xfrm>
          <a:prstGeom prst="rect">
            <a:avLst/>
          </a:prstGeom>
          <a:noFill/>
          <a:ln/>
        </p:spPr>
        <p:txBody>
          <a:bodyPr wrap="square" lIns="0" tIns="0" rIns="0" bIns="0" rtlCol="0" anchor="ctr"/>
          <a:lstStyle/>
          <a:p>
            <a:pPr indent="0" marL="0">
              <a:buNone/>
            </a:pPr>
            <a:r>
              <a:rPr lang="en-US" sz="1961" b="1" dirty="0">
                <a:solidFill>
                  <a:srgbClr val="FFFFFF"/>
                </a:solidFill>
                <a:latin typeface="Arial" pitchFamily="34" charset="0"/>
                <a:ea typeface="Arial" pitchFamily="34" charset="-122"/>
                <a:cs typeface="Arial" pitchFamily="34" charset="-120"/>
              </a:rPr>
              <a:t>AI Housers</a:t>
            </a:r>
            <a:endParaRPr lang="en-US" sz="1961" dirty="0"/>
          </a:p>
        </p:txBody>
      </p:sp>
      <p:sp>
        <p:nvSpPr>
          <p:cNvPr id="8" name="Text 6"/>
          <p:cNvSpPr/>
          <p:nvPr/>
        </p:nvSpPr>
        <p:spPr>
          <a:xfrm>
            <a:off x="457200" y="1554480"/>
            <a:ext cx="7315200" cy="457200"/>
          </a:xfrm>
          <a:prstGeom prst="rect">
            <a:avLst/>
          </a:prstGeom>
          <a:noFill/>
          <a:ln/>
        </p:spPr>
        <p:txBody>
          <a:bodyPr wrap="square" lIns="0" tIns="0" rIns="0" bIns="0" rtlCol="0" anchor="ctr"/>
          <a:lstStyle/>
          <a:p>
            <a:pPr indent="0" marL="0">
              <a:buNone/>
            </a:pPr>
            <a:r>
              <a:rPr lang="en-US" sz="2000" b="1" dirty="0">
                <a:solidFill>
                  <a:srgbClr val="FFFFFF"/>
                </a:solidFill>
                <a:latin typeface="Arial" pitchFamily="34" charset="0"/>
                <a:ea typeface="Arial" pitchFamily="34" charset="-122"/>
                <a:cs typeface="Arial" pitchFamily="34" charset="-120"/>
              </a:rPr>
              <a:t>AI Housers · aihousers.com</a:t>
            </a:r>
            <a:endParaRPr lang="en-US" sz="2000" dirty="0"/>
          </a:p>
        </p:txBody>
      </p:sp>
      <p:sp>
        <p:nvSpPr>
          <p:cNvPr id="9" name="Text 7"/>
          <p:cNvSpPr/>
          <p:nvPr/>
        </p:nvSpPr>
        <p:spPr>
          <a:xfrm>
            <a:off x="457200" y="2057400"/>
            <a:ext cx="7315200" cy="457200"/>
          </a:xfrm>
          <a:prstGeom prst="rect">
            <a:avLst/>
          </a:prstGeom>
          <a:noFill/>
          <a:ln/>
        </p:spPr>
        <p:txBody>
          <a:bodyPr wrap="square" lIns="0" tIns="0" rIns="0" bIns="0" rtlCol="0" anchor="t"/>
          <a:lstStyle/>
          <a:p>
            <a:pPr indent="0" marL="0">
              <a:buNone/>
            </a:pPr>
            <a:r>
              <a:rPr lang="en-US" sz="1300" dirty="0">
                <a:solidFill>
                  <a:srgbClr val="5DADE2"/>
                </a:solidFill>
                <a:latin typeface="Arial" pitchFamily="34" charset="0"/>
                <a:ea typeface="Arial" pitchFamily="34" charset="-122"/>
                <a:cs typeface="Arial" pitchFamily="34" charset="-120"/>
              </a:rPr>
              <a:t>Thank you. Questions and corrections are welcome — the hub page lists every source we relied on.</a:t>
            </a:r>
            <a:endParaRPr lang="en-US" sz="1300" dirty="0"/>
          </a:p>
        </p:txBody>
      </p:sp>
      <p:sp>
        <p:nvSpPr>
          <p:cNvPr id="10" name="Text 8"/>
          <p:cNvSpPr/>
          <p:nvPr/>
        </p:nvSpPr>
        <p:spPr>
          <a:xfrm>
            <a:off x="457200" y="3383280"/>
            <a:ext cx="8229600" cy="77724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a:t>
            </a:r>
            <a:endParaRPr lang="en-US" sz="900" dirty="0"/>
          </a:p>
        </p:txBody>
      </p:sp>
      <p:sp>
        <p:nvSpPr>
          <p:cNvPr id="11" name="Text 9"/>
          <p:cNvSpPr/>
          <p:nvPr/>
        </p:nvSpPr>
        <p:spPr>
          <a:xfrm>
            <a:off x="457200" y="4224528"/>
            <a:ext cx="8229600" cy="274320"/>
          </a:xfrm>
          <a:prstGeom prst="rect">
            <a:avLst/>
          </a:prstGeom>
          <a:noFill/>
          <a:ln/>
        </p:spPr>
        <p:txBody>
          <a:bodyPr wrap="square" lIns="0" tIns="0" rIns="0" bIns="0" rtlCol="0" anchor="t"/>
          <a:lstStyle/>
          <a:p>
            <a:pPr indent="0" marL="0">
              <a:buNone/>
            </a:pPr>
            <a:r>
              <a:rPr lang="en-US" sz="900" dirty="0">
                <a:solidFill>
                  <a:srgbClr val="5DADE2"/>
                </a:solidFill>
                <a:latin typeface="Arial" pitchFamily="34" charset="0"/>
                <a:ea typeface="Arial" pitchFamily="34" charset="-122"/>
                <a:cs typeface="Arial" pitchFamily="34" charset="-120"/>
              </a:rPr>
              <a:t>Prepared from aihousers.com/road-to-housing · content reviewed August 29, 2026</a:t>
            </a:r>
            <a:endParaRPr lang="en-US" sz="900" dirty="0"/>
          </a:p>
        </p:txBody>
      </p:sp>
      <p:sp>
        <p:nvSpPr>
          <p:cNvPr id="12" name="Text 10"/>
          <p:cNvSpPr/>
          <p:nvPr/>
        </p:nvSpPr>
        <p:spPr>
          <a:xfrm>
            <a:off x="457200" y="4498848"/>
            <a:ext cx="8229600" cy="27432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Reuse freely, including with your own logo, with attribution to AI Housers — aihousers.com/road-to-housing (CC BY 4.0).</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one thing to know</a:t>
            </a:r>
            <a:endParaRPr lang="en-US" sz="2600" dirty="0"/>
          </a:p>
        </p:txBody>
      </p:sp>
      <p:sp>
        <p:nvSpPr>
          <p:cNvPr id="3" name="Shape 1"/>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4" name="Shape 2"/>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5" name="Shape 3"/>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6" name="Shape 4"/>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7" name="Shape 5"/>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8" name="Text 6"/>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9" name="Text 7"/>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2</a:t>
            </a:r>
            <a:endParaRPr lang="en-US" sz="900" dirty="0"/>
          </a:p>
        </p:txBody>
      </p:sp>
      <p:sp>
        <p:nvSpPr>
          <p:cNvPr id="10" name="Shape 8"/>
          <p:cNvSpPr/>
          <p:nvPr/>
        </p:nvSpPr>
        <p:spPr>
          <a:xfrm>
            <a:off x="457200" y="1188720"/>
            <a:ext cx="8229600" cy="2468880"/>
          </a:xfrm>
          <a:prstGeom prst="roundRect">
            <a:avLst>
              <a:gd name="adj" fmla="val 2963"/>
            </a:avLst>
          </a:prstGeom>
          <a:solidFill>
            <a:srgbClr val="EFF2F6"/>
          </a:solidFill>
          <a:ln w="12700">
            <a:solidFill>
              <a:srgbClr val="EFF2F6"/>
            </a:solidFill>
            <a:prstDash val="solid"/>
          </a:ln>
        </p:spPr>
      </p:sp>
      <p:sp>
        <p:nvSpPr>
          <p:cNvPr id="11" name="Shape 9"/>
          <p:cNvSpPr/>
          <p:nvPr/>
        </p:nvSpPr>
        <p:spPr>
          <a:xfrm>
            <a:off x="777240" y="1554480"/>
            <a:ext cx="201168" cy="140818"/>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777240" y="1783080"/>
            <a:ext cx="7589520" cy="1737360"/>
          </a:xfrm>
          <a:prstGeom prst="rect">
            <a:avLst/>
          </a:prstGeom>
          <a:noFill/>
          <a:ln/>
        </p:spPr>
        <p:txBody>
          <a:bodyPr wrap="square" lIns="0" tIns="0" rIns="0" bIns="0" rtlCol="0" anchor="t"/>
          <a:lstStyle/>
          <a:p>
            <a:pPr indent="0" marL="0">
              <a:buNone/>
            </a:pPr>
            <a:r>
              <a:rPr lang="en-US" sz="2000" b="1" dirty="0">
                <a:solidFill>
                  <a:srgbClr val="154360"/>
                </a:solidFill>
                <a:latin typeface="Arial" pitchFamily="34" charset="0"/>
                <a:ea typeface="Arial" pitchFamily="34" charset="-122"/>
                <a:cs typeface="Arial" pitchFamily="34" charset="-120"/>
              </a:rPr>
              <a:t>The Act lowers process cost for HUD-assisted projects (NEPA tiers, HOME exemptions, FHA multifamily limits, bank public-welfare cap) but builds nothing itself; the one hard date for owners is the January 7, 2027 institutional-investor purchase ban.</a:t>
            </a:r>
            <a:endParaRPr lang="en-US" sz="2000" dirty="0"/>
          </a:p>
        </p:txBody>
      </p:sp>
      <p:sp>
        <p:nvSpPr>
          <p:cNvPr id="13" name="Text 11"/>
          <p:cNvSpPr/>
          <p:nvPr/>
        </p:nvSpPr>
        <p:spPr>
          <a:xfrm>
            <a:off x="457200" y="3840480"/>
            <a:ext cx="8229600" cy="457200"/>
          </a:xfrm>
          <a:prstGeom prst="rect">
            <a:avLst/>
          </a:prstGeom>
          <a:noFill/>
          <a:ln/>
        </p:spPr>
        <p:txBody>
          <a:bodyPr wrap="square" lIns="0" tIns="0" rIns="0" bIns="0" rtlCol="0" anchor="t"/>
          <a:lstStyle/>
          <a:p>
            <a:pPr indent="0" marL="0">
              <a:buNone/>
            </a:pPr>
            <a:r>
              <a:rPr lang="en-US" sz="1300" i="1" dirty="0">
                <a:solidFill>
                  <a:srgbClr val="4B5563"/>
                </a:solidFill>
                <a:latin typeface="Arial" pitchFamily="34" charset="0"/>
                <a:ea typeface="Arial" pitchFamily="34" charset="-122"/>
                <a:cs typeface="Arial" pitchFamily="34" charset="-120"/>
              </a:rPr>
              <a:t>Faster environmental review, higher FHA limits, more bank equity capacity — and an investor purchase ban to check.</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the Act is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H.R. 6644 (119th Congress) · Public Law 119-101</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3</a:t>
            </a:r>
            <a:endParaRPr lang="en-US" sz="900" dirty="0"/>
          </a:p>
        </p:txBody>
      </p:sp>
      <p:sp>
        <p:nvSpPr>
          <p:cNvPr id="11" name="Shape 9"/>
          <p:cNvSpPr/>
          <p:nvPr/>
        </p:nvSpPr>
        <p:spPr>
          <a:xfrm>
            <a:off x="457200" y="1143000"/>
            <a:ext cx="4023360" cy="1389888"/>
          </a:xfrm>
          <a:prstGeom prst="roundRect">
            <a:avLst>
              <a:gd name="adj" fmla="val 5263"/>
            </a:avLst>
          </a:prstGeom>
          <a:solidFill>
            <a:srgbClr val="EFF2F6"/>
          </a:solidFill>
          <a:ln w="12700">
            <a:solidFill>
              <a:srgbClr val="EFF2F6"/>
            </a:solidFill>
            <a:prstDash val="solid"/>
          </a:ln>
        </p:spPr>
      </p:sp>
      <p:sp>
        <p:nvSpPr>
          <p:cNvPr id="12" name="Shape 10"/>
          <p:cNvSpPr/>
          <p:nvPr/>
        </p:nvSpPr>
        <p:spPr>
          <a:xfrm>
            <a:off x="685800" y="1344168"/>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96012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12 / 60</a:t>
            </a:r>
            <a:endParaRPr lang="en-US" sz="4000" dirty="0"/>
          </a:p>
        </p:txBody>
      </p:sp>
      <p:sp>
        <p:nvSpPr>
          <p:cNvPr id="14" name="Text 12"/>
          <p:cNvSpPr/>
          <p:nvPr/>
        </p:nvSpPr>
        <p:spPr>
          <a:xfrm>
            <a:off x="68580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TITLES / SECTIONS</a:t>
            </a:r>
            <a:endParaRPr lang="en-US" sz="900" dirty="0"/>
          </a:p>
        </p:txBody>
      </p:sp>
      <p:sp>
        <p:nvSpPr>
          <p:cNvPr id="15" name="Text 13"/>
          <p:cNvSpPr/>
          <p:nvPr/>
        </p:nvSpPr>
        <p:spPr>
          <a:xfrm>
            <a:off x="68580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 plus Secs. 101–1202 in the enrolled text</a:t>
            </a:r>
            <a:endParaRPr lang="en-US" sz="1000" dirty="0"/>
          </a:p>
        </p:txBody>
      </p:sp>
      <p:sp>
        <p:nvSpPr>
          <p:cNvPr id="16" name="Shape 14"/>
          <p:cNvSpPr/>
          <p:nvPr/>
        </p:nvSpPr>
        <p:spPr>
          <a:xfrm>
            <a:off x="4663440" y="1143000"/>
            <a:ext cx="4023360" cy="1389888"/>
          </a:xfrm>
          <a:prstGeom prst="roundRect">
            <a:avLst>
              <a:gd name="adj" fmla="val 5263"/>
            </a:avLst>
          </a:prstGeom>
          <a:solidFill>
            <a:srgbClr val="EFF2F6"/>
          </a:solidFill>
          <a:ln w="12700">
            <a:solidFill>
              <a:srgbClr val="EFF2F6"/>
            </a:solidFill>
            <a:prstDash val="solid"/>
          </a:ln>
        </p:spPr>
      </p:sp>
      <p:sp>
        <p:nvSpPr>
          <p:cNvPr id="17" name="Shape 15"/>
          <p:cNvSpPr/>
          <p:nvPr/>
        </p:nvSpPr>
        <p:spPr>
          <a:xfrm>
            <a:off x="4892040" y="1344168"/>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516636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119-101</a:t>
            </a:r>
            <a:endParaRPr lang="en-US" sz="4000" dirty="0"/>
          </a:p>
        </p:txBody>
      </p:sp>
      <p:sp>
        <p:nvSpPr>
          <p:cNvPr id="19" name="Text 17"/>
          <p:cNvSpPr/>
          <p:nvPr/>
        </p:nvSpPr>
        <p:spPr>
          <a:xfrm>
            <a:off x="489204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PUBLIC LAW</a:t>
            </a:r>
            <a:endParaRPr lang="en-US" sz="900" dirty="0"/>
          </a:p>
        </p:txBody>
      </p:sp>
      <p:sp>
        <p:nvSpPr>
          <p:cNvPr id="20" name="Text 18"/>
          <p:cNvSpPr/>
          <p:nvPr/>
        </p:nvSpPr>
        <p:spPr>
          <a:xfrm>
            <a:off x="489204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Became law without the President’s signature, July 11, 2026</a:t>
            </a:r>
            <a:endParaRPr lang="en-US" sz="1000" dirty="0"/>
          </a:p>
        </p:txBody>
      </p:sp>
      <p:sp>
        <p:nvSpPr>
          <p:cNvPr id="21" name="Shape 19"/>
          <p:cNvSpPr/>
          <p:nvPr/>
        </p:nvSpPr>
        <p:spPr>
          <a:xfrm>
            <a:off x="457200" y="2715768"/>
            <a:ext cx="4023360" cy="1389888"/>
          </a:xfrm>
          <a:prstGeom prst="roundRect">
            <a:avLst>
              <a:gd name="adj" fmla="val 5263"/>
            </a:avLst>
          </a:prstGeom>
          <a:solidFill>
            <a:srgbClr val="EFF2F6"/>
          </a:solidFill>
          <a:ln w="12700">
            <a:solidFill>
              <a:srgbClr val="EFF2F6"/>
            </a:solidFill>
            <a:prstDash val="solid"/>
          </a:ln>
        </p:spPr>
      </p:sp>
      <p:sp>
        <p:nvSpPr>
          <p:cNvPr id="22" name="Shape 20"/>
          <p:cNvSpPr/>
          <p:nvPr/>
        </p:nvSpPr>
        <p:spPr>
          <a:xfrm>
            <a:off x="685800" y="2916936"/>
            <a:ext cx="146304" cy="102413"/>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960120" y="2852928"/>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350 homes</a:t>
            </a:r>
            <a:endParaRPr lang="en-US" sz="4000" dirty="0"/>
          </a:p>
        </p:txBody>
      </p:sp>
      <p:sp>
        <p:nvSpPr>
          <p:cNvPr id="24" name="Text 22"/>
          <p:cNvSpPr/>
          <p:nvPr/>
        </p:nvSpPr>
        <p:spPr>
          <a:xfrm>
            <a:off x="68580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INSTITUTIONAL-INVESTOR THRESHOLD</a:t>
            </a:r>
            <a:endParaRPr lang="en-US" sz="900" dirty="0"/>
          </a:p>
        </p:txBody>
      </p:sp>
      <p:sp>
        <p:nvSpPr>
          <p:cNvPr id="25" name="Text 23"/>
          <p:cNvSpPr/>
          <p:nvPr/>
        </p:nvSpPr>
        <p:spPr>
          <a:xfrm>
            <a:off x="68580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1001 purchase ban applies to investors controlling 350+ single-family homes</a:t>
            </a:r>
            <a:endParaRPr lang="en-US" sz="1000" dirty="0"/>
          </a:p>
        </p:txBody>
      </p:sp>
      <p:sp>
        <p:nvSpPr>
          <p:cNvPr id="26" name="Shape 24"/>
          <p:cNvSpPr/>
          <p:nvPr/>
        </p:nvSpPr>
        <p:spPr>
          <a:xfrm>
            <a:off x="4663440" y="2715768"/>
            <a:ext cx="4023360" cy="1389888"/>
          </a:xfrm>
          <a:prstGeom prst="roundRect">
            <a:avLst>
              <a:gd name="adj" fmla="val 5263"/>
            </a:avLst>
          </a:prstGeom>
          <a:solidFill>
            <a:srgbClr val="EFF2F6"/>
          </a:solidFill>
          <a:ln w="12700">
            <a:solidFill>
              <a:srgbClr val="EFF2F6"/>
            </a:solidFill>
            <a:prstDash val="solid"/>
          </a:ln>
        </p:spPr>
      </p:sp>
      <p:sp>
        <p:nvSpPr>
          <p:cNvPr id="27" name="Shape 25"/>
          <p:cNvSpPr/>
          <p:nvPr/>
        </p:nvSpPr>
        <p:spPr>
          <a:xfrm>
            <a:off x="4892040" y="2916936"/>
            <a:ext cx="146304" cy="102413"/>
          </a:xfrm>
          <a:prstGeom prst="roundRect">
            <a:avLst>
              <a:gd name="adj" fmla="val 14286"/>
            </a:avLst>
          </a:prstGeom>
          <a:solidFill>
            <a:srgbClr val="D98E2B"/>
          </a:solidFill>
          <a:ln w="12700">
            <a:solidFill>
              <a:srgbClr val="D98E2B"/>
            </a:solidFill>
            <a:prstDash val="solid"/>
          </a:ln>
        </p:spPr>
      </p:sp>
      <p:sp>
        <p:nvSpPr>
          <p:cNvPr id="28" name="Text 26"/>
          <p:cNvSpPr/>
          <p:nvPr/>
        </p:nvSpPr>
        <p:spPr>
          <a:xfrm>
            <a:off x="5166360" y="2852928"/>
            <a:ext cx="3291840" cy="548640"/>
          </a:xfrm>
          <a:prstGeom prst="rect">
            <a:avLst/>
          </a:prstGeom>
          <a:noFill/>
          <a:ln/>
        </p:spPr>
        <p:txBody>
          <a:bodyPr wrap="square" lIns="0" tIns="0" rIns="0" bIns="0" rtlCol="0" anchor="ctr"/>
          <a:lstStyle/>
          <a:p>
            <a:pPr indent="0" marL="0">
              <a:buNone/>
            </a:pPr>
            <a:r>
              <a:rPr lang="en-US" sz="3900" b="1" dirty="0">
                <a:solidFill>
                  <a:srgbClr val="154360"/>
                </a:solidFill>
                <a:latin typeface="Arial" pitchFamily="34" charset="0"/>
                <a:ea typeface="Arial" pitchFamily="34" charset="-122"/>
                <a:cs typeface="Arial" pitchFamily="34" charset="-120"/>
              </a:rPr>
              <a:t>Jan 7, 2027</a:t>
            </a:r>
            <a:endParaRPr lang="en-US" sz="3900" dirty="0"/>
          </a:p>
        </p:txBody>
      </p:sp>
      <p:sp>
        <p:nvSpPr>
          <p:cNvPr id="29" name="Text 27"/>
          <p:cNvSpPr/>
          <p:nvPr/>
        </p:nvSpPr>
        <p:spPr>
          <a:xfrm>
            <a:off x="489204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FIRST BIG DEADLINE CLUSTER</a:t>
            </a:r>
            <a:endParaRPr lang="en-US" sz="900" dirty="0"/>
          </a:p>
        </p:txBody>
      </p:sp>
      <p:sp>
        <p:nvSpPr>
          <p:cNvPr id="30" name="Text 28"/>
          <p:cNvSpPr/>
          <p:nvPr/>
        </p:nvSpPr>
        <p:spPr>
          <a:xfrm>
            <a:off x="489204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180 days after enactment — investor ban takes effect; several HUD/USDA deliverables due</a:t>
            </a:r>
            <a:endParaRPr lang="en-US" sz="1000" dirty="0"/>
          </a:p>
        </p:txBody>
      </p:sp>
      <p:sp>
        <p:nvSpPr>
          <p:cNvPr id="31" name="Text 29"/>
          <p:cNvSpPr/>
          <p:nvPr/>
        </p:nvSpPr>
        <p:spPr>
          <a:xfrm>
            <a:off x="457200" y="4288536"/>
            <a:ext cx="8229600" cy="50292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Became law without the President’s signature on July 11, 2026.</a:t>
            </a:r>
            <a:endParaRPr lang="en-US" sz="1300" dirty="0"/>
          </a:p>
          <a:p>
            <a:pPr indent="0" marL="0">
              <a:buNone/>
            </a:pPr>
            <a:r>
              <a:rPr lang="en-US" sz="1100" dirty="0">
                <a:solidFill>
                  <a:srgbClr val="4B5563"/>
                </a:solidFill>
                <a:latin typeface="Arial" pitchFamily="34" charset="0"/>
                <a:ea typeface="Arial" pitchFamily="34" charset="-122"/>
                <a:cs typeface="Arial" pitchFamily="34" charset="-120"/>
              </a:rPr>
              <a:t>21st Century ROAD to Housing Act — 12 titles, 60 sections.</a:t>
            </a:r>
            <a:endParaRPr lang="en-US"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How it became law</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Roll-call votes on H.R. 6644 and the date it took effect</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4</a:t>
            </a:r>
            <a:endParaRPr lang="en-US" sz="900" dirty="0"/>
          </a:p>
        </p:txBody>
      </p:sp>
      <p:sp>
        <p:nvSpPr>
          <p:cNvPr id="11" name="Shape 9"/>
          <p:cNvSpPr/>
          <p:nvPr/>
        </p:nvSpPr>
        <p:spPr>
          <a:xfrm>
            <a:off x="1463040" y="2788920"/>
            <a:ext cx="6217920" cy="0"/>
          </a:xfrm>
          <a:prstGeom prst="line">
            <a:avLst/>
          </a:prstGeom>
          <a:noFill/>
          <a:ln w="19050">
            <a:solidFill>
              <a:srgbClr val="DDE3EA"/>
            </a:solidFill>
            <a:prstDash val="solid"/>
          </a:ln>
        </p:spPr>
      </p:sp>
      <p:sp>
        <p:nvSpPr>
          <p:cNvPr id="12" name="Shape 10"/>
          <p:cNvSpPr/>
          <p:nvPr/>
        </p:nvSpPr>
        <p:spPr>
          <a:xfrm>
            <a:off x="1371600" y="2697480"/>
            <a:ext cx="182880" cy="182880"/>
          </a:xfrm>
          <a:prstGeom prst="ellipse">
            <a:avLst/>
          </a:prstGeom>
          <a:solidFill>
            <a:srgbClr val="1B4F72"/>
          </a:solidFill>
          <a:ln w="19050">
            <a:solidFill>
              <a:srgbClr val="FFFFFF"/>
            </a:solidFill>
            <a:prstDash val="solid"/>
          </a:ln>
        </p:spPr>
      </p:sp>
      <p:sp>
        <p:nvSpPr>
          <p:cNvPr id="13" name="Text 11"/>
          <p:cNvSpPr/>
          <p:nvPr/>
        </p:nvSpPr>
        <p:spPr>
          <a:xfrm>
            <a:off x="457200"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Feb 9,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390–9</a:t>
            </a:r>
            <a:endParaRPr lang="en-US" sz="1200" dirty="0"/>
          </a:p>
        </p:txBody>
      </p:sp>
      <p:sp>
        <p:nvSpPr>
          <p:cNvPr id="14" name="Shape 12"/>
          <p:cNvSpPr/>
          <p:nvPr/>
        </p:nvSpPr>
        <p:spPr>
          <a:xfrm>
            <a:off x="1463040" y="2514600"/>
            <a:ext cx="0" cy="182880"/>
          </a:xfrm>
          <a:prstGeom prst="line">
            <a:avLst/>
          </a:prstGeom>
          <a:noFill/>
          <a:ln w="12700">
            <a:solidFill>
              <a:srgbClr val="DDE3EA"/>
            </a:solidFill>
            <a:prstDash val="solid"/>
          </a:ln>
        </p:spPr>
      </p:sp>
      <p:sp>
        <p:nvSpPr>
          <p:cNvPr id="15" name="Shape 13"/>
          <p:cNvSpPr/>
          <p:nvPr/>
        </p:nvSpPr>
        <p:spPr>
          <a:xfrm>
            <a:off x="2615184" y="2697480"/>
            <a:ext cx="182880" cy="182880"/>
          </a:xfrm>
          <a:prstGeom prst="ellipse">
            <a:avLst/>
          </a:prstGeom>
          <a:solidFill>
            <a:srgbClr val="1B4F72"/>
          </a:solidFill>
          <a:ln w="19050">
            <a:solidFill>
              <a:srgbClr val="FFFFFF"/>
            </a:solidFill>
            <a:prstDash val="solid"/>
          </a:ln>
        </p:spPr>
      </p:sp>
      <p:sp>
        <p:nvSpPr>
          <p:cNvPr id="16" name="Text 14"/>
          <p:cNvSpPr/>
          <p:nvPr/>
        </p:nvSpPr>
        <p:spPr>
          <a:xfrm>
            <a:off x="1700784"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Mar 12,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89–10</a:t>
            </a:r>
            <a:endParaRPr lang="en-US" sz="1200" dirty="0"/>
          </a:p>
        </p:txBody>
      </p:sp>
      <p:sp>
        <p:nvSpPr>
          <p:cNvPr id="17" name="Shape 15"/>
          <p:cNvSpPr/>
          <p:nvPr/>
        </p:nvSpPr>
        <p:spPr>
          <a:xfrm>
            <a:off x="2706624" y="2880360"/>
            <a:ext cx="0" cy="182880"/>
          </a:xfrm>
          <a:prstGeom prst="line">
            <a:avLst/>
          </a:prstGeom>
          <a:noFill/>
          <a:ln w="12700">
            <a:solidFill>
              <a:srgbClr val="DDE3EA"/>
            </a:solidFill>
            <a:prstDash val="solid"/>
          </a:ln>
        </p:spPr>
      </p:sp>
      <p:sp>
        <p:nvSpPr>
          <p:cNvPr id="18" name="Shape 16"/>
          <p:cNvSpPr/>
          <p:nvPr/>
        </p:nvSpPr>
        <p:spPr>
          <a:xfrm>
            <a:off x="3858768" y="2697480"/>
            <a:ext cx="182880" cy="182880"/>
          </a:xfrm>
          <a:prstGeom prst="ellipse">
            <a:avLst/>
          </a:prstGeom>
          <a:solidFill>
            <a:srgbClr val="1B4F72"/>
          </a:solidFill>
          <a:ln w="19050">
            <a:solidFill>
              <a:srgbClr val="FFFFFF"/>
            </a:solidFill>
            <a:prstDash val="solid"/>
          </a:ln>
        </p:spPr>
      </p:sp>
      <p:sp>
        <p:nvSpPr>
          <p:cNvPr id="19" name="Text 17"/>
          <p:cNvSpPr/>
          <p:nvPr/>
        </p:nvSpPr>
        <p:spPr>
          <a:xfrm>
            <a:off x="2944368"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May 20,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396–13</a:t>
            </a:r>
            <a:endParaRPr lang="en-US" sz="1200" dirty="0"/>
          </a:p>
        </p:txBody>
      </p:sp>
      <p:sp>
        <p:nvSpPr>
          <p:cNvPr id="20" name="Shape 18"/>
          <p:cNvSpPr/>
          <p:nvPr/>
        </p:nvSpPr>
        <p:spPr>
          <a:xfrm>
            <a:off x="3950208" y="2514600"/>
            <a:ext cx="0" cy="182880"/>
          </a:xfrm>
          <a:prstGeom prst="line">
            <a:avLst/>
          </a:prstGeom>
          <a:noFill/>
          <a:ln w="12700">
            <a:solidFill>
              <a:srgbClr val="DDE3EA"/>
            </a:solidFill>
            <a:prstDash val="solid"/>
          </a:ln>
        </p:spPr>
      </p:sp>
      <p:sp>
        <p:nvSpPr>
          <p:cNvPr id="21" name="Shape 19"/>
          <p:cNvSpPr/>
          <p:nvPr/>
        </p:nvSpPr>
        <p:spPr>
          <a:xfrm>
            <a:off x="5102352" y="2697480"/>
            <a:ext cx="182880" cy="182880"/>
          </a:xfrm>
          <a:prstGeom prst="ellipse">
            <a:avLst/>
          </a:prstGeom>
          <a:solidFill>
            <a:srgbClr val="1B4F72"/>
          </a:solidFill>
          <a:ln w="19050">
            <a:solidFill>
              <a:srgbClr val="FFFFFF"/>
            </a:solidFill>
            <a:prstDash val="solid"/>
          </a:ln>
        </p:spPr>
      </p:sp>
      <p:sp>
        <p:nvSpPr>
          <p:cNvPr id="22" name="Text 20"/>
          <p:cNvSpPr/>
          <p:nvPr/>
        </p:nvSpPr>
        <p:spPr>
          <a:xfrm>
            <a:off x="4187952"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Jun 22,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85–5</a:t>
            </a:r>
            <a:endParaRPr lang="en-US" sz="1200" dirty="0"/>
          </a:p>
        </p:txBody>
      </p:sp>
      <p:sp>
        <p:nvSpPr>
          <p:cNvPr id="23" name="Shape 21"/>
          <p:cNvSpPr/>
          <p:nvPr/>
        </p:nvSpPr>
        <p:spPr>
          <a:xfrm>
            <a:off x="5193792" y="2880360"/>
            <a:ext cx="0" cy="182880"/>
          </a:xfrm>
          <a:prstGeom prst="line">
            <a:avLst/>
          </a:prstGeom>
          <a:noFill/>
          <a:ln w="12700">
            <a:solidFill>
              <a:srgbClr val="DDE3EA"/>
            </a:solidFill>
            <a:prstDash val="solid"/>
          </a:ln>
        </p:spPr>
      </p:sp>
      <p:sp>
        <p:nvSpPr>
          <p:cNvPr id="24" name="Shape 22"/>
          <p:cNvSpPr/>
          <p:nvPr/>
        </p:nvSpPr>
        <p:spPr>
          <a:xfrm>
            <a:off x="6345936" y="2697480"/>
            <a:ext cx="182880" cy="182880"/>
          </a:xfrm>
          <a:prstGeom prst="ellipse">
            <a:avLst/>
          </a:prstGeom>
          <a:solidFill>
            <a:srgbClr val="1B4F72"/>
          </a:solidFill>
          <a:ln w="19050">
            <a:solidFill>
              <a:srgbClr val="FFFFFF"/>
            </a:solidFill>
            <a:prstDash val="solid"/>
          </a:ln>
        </p:spPr>
      </p:sp>
      <p:sp>
        <p:nvSpPr>
          <p:cNvPr id="25" name="Text 23"/>
          <p:cNvSpPr/>
          <p:nvPr/>
        </p:nvSpPr>
        <p:spPr>
          <a:xfrm>
            <a:off x="5431536"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Jun 23,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clears the bill</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358–32</a:t>
            </a:r>
            <a:endParaRPr lang="en-US" sz="1200" dirty="0"/>
          </a:p>
        </p:txBody>
      </p:sp>
      <p:sp>
        <p:nvSpPr>
          <p:cNvPr id="26" name="Shape 24"/>
          <p:cNvSpPr/>
          <p:nvPr/>
        </p:nvSpPr>
        <p:spPr>
          <a:xfrm>
            <a:off x="6437376" y="2514600"/>
            <a:ext cx="0" cy="182880"/>
          </a:xfrm>
          <a:prstGeom prst="line">
            <a:avLst/>
          </a:prstGeom>
          <a:noFill/>
          <a:ln w="12700">
            <a:solidFill>
              <a:srgbClr val="DDE3EA"/>
            </a:solidFill>
            <a:prstDash val="solid"/>
          </a:ln>
        </p:spPr>
      </p:sp>
      <p:sp>
        <p:nvSpPr>
          <p:cNvPr id="27" name="Shape 25"/>
          <p:cNvSpPr/>
          <p:nvPr/>
        </p:nvSpPr>
        <p:spPr>
          <a:xfrm>
            <a:off x="7562088" y="2670048"/>
            <a:ext cx="237744" cy="237744"/>
          </a:xfrm>
          <a:prstGeom prst="ellipse">
            <a:avLst/>
          </a:prstGeom>
          <a:solidFill>
            <a:srgbClr val="D98E2B"/>
          </a:solidFill>
          <a:ln w="19050">
            <a:solidFill>
              <a:srgbClr val="FFFFFF"/>
            </a:solidFill>
            <a:prstDash val="solid"/>
          </a:ln>
        </p:spPr>
      </p:sp>
      <p:sp>
        <p:nvSpPr>
          <p:cNvPr id="28" name="Text 26"/>
          <p:cNvSpPr/>
          <p:nvPr/>
        </p:nvSpPr>
        <p:spPr>
          <a:xfrm>
            <a:off x="6675120"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Jul 11,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Became law (no signature)</a:t>
            </a:r>
            <a:endParaRPr lang="en-US" sz="1200" dirty="0"/>
          </a:p>
        </p:txBody>
      </p:sp>
      <p:sp>
        <p:nvSpPr>
          <p:cNvPr id="29" name="Shape 27"/>
          <p:cNvSpPr/>
          <p:nvPr/>
        </p:nvSpPr>
        <p:spPr>
          <a:xfrm>
            <a:off x="7680960" y="2907792"/>
            <a:ext cx="0" cy="155448"/>
          </a:xfrm>
          <a:prstGeom prst="line">
            <a:avLst/>
          </a:prstGeom>
          <a:noFill/>
          <a:ln w="12700">
            <a:solidFill>
              <a:srgbClr val="DDE3EA"/>
            </a:solidFill>
            <a:prstDash val="solid"/>
          </a:ln>
        </p:spPr>
      </p:sp>
      <p:sp>
        <p:nvSpPr>
          <p:cNvPr id="30" name="Text 28"/>
          <p:cNvSpPr/>
          <p:nvPr/>
        </p:nvSpPr>
        <p:spPr>
          <a:xfrm>
            <a:off x="457200" y="4069080"/>
            <a:ext cx="8229600" cy="457200"/>
          </a:xfrm>
          <a:prstGeom prst="rect">
            <a:avLst/>
          </a:prstGeom>
          <a:noFill/>
          <a:ln/>
        </p:spPr>
        <p:txBody>
          <a:bodyPr wrap="square" lIns="0" tIns="0" rIns="0" bIns="0" rtlCol="0" anchor="t"/>
          <a:lstStyle/>
          <a:p>
            <a:pPr indent="0" marL="0">
              <a:buNone/>
            </a:pPr>
            <a:r>
              <a:rPr lang="en-US" sz="1000" dirty="0">
                <a:solidFill>
                  <a:srgbClr val="4B5563"/>
                </a:solidFill>
                <a:latin typeface="Arial" pitchFamily="34" charset="0"/>
                <a:ea typeface="Arial" pitchFamily="34" charset="-122"/>
                <a:cs typeface="Arial" pitchFamily="34" charset="-120"/>
              </a:rPr>
              <a:t>Became law without the President’s signature. Congress cleared H.R. 6644 on June 23, 2026 and presented it to the President on June 29.</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Developers &amp; Owners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(1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5</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204</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Addition of Affordable Housing Construction as an Eligible Activity</a:t>
            </a:r>
            <a:endParaRPr lang="en-US" sz="12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For the first time, makes new construction of affordable housing (as defined in HOME Section 215) an eligible CDBG activity, capped at 20 percent of a recipient’s allocation, and counts it toward the low- and moderate-income benefit requirement.</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205</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Better Use of Intergovernmental and Local Development (BUILD) Housing Act</a:t>
            </a:r>
            <a:endParaRPr lang="en-US" sz="12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Lets HUD designate any assistance it administers as a "special project" for environmental review, which allows states, localities, and — newly — federally recognized Indian Tribes to assume HUD’s NEPA responsibilities.</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206</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Unlocking Housing Supply Through Streamlined and Modernized Reviews Act</a:t>
            </a:r>
            <a:endParaRPr lang="en-US" sz="12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Directs HUD to rewrite its environmental review regulations (24 CFR parts 50 and 58) through notice-and-comment rulemaking so that a long list of housing activities are exempt or categorically excluded from NEPA review.</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Developers &amp; Owners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(2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6</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207</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Grants for Planning and Implementation Associated with Affordable Housing</a:t>
            </a:r>
            <a:endParaRPr lang="en-US" sz="12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Creates a competitive HUD grant program — to be established within one year — for states, insular areas, metropolitan cities, urban counties, and regional planning agencies to develop and implement housing plans, update zoning codes, build inspection capacity, and…</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208</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Innovation Fund</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$200 million a year for FY2027–FY2031 for competitive HUD grants to metropolitan cities, urban counties, other local governments, and Tribes that can show an "objective improvement in housing supply growth" under a HUD methodology published for comment at…</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209</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Accelerating Home Building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HUD grants to local governments, municipal membership organizations, and Tribes to select pre-reviewed designs — "pattern books" — for small mixed-income housing types of up to 25 units…</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Developers &amp; Owners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(3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7</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210</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Revitalizing Empty Structures Into Desirable Environments (RESIDE) Act</a:t>
            </a:r>
            <a:endParaRPr lang="en-US" sz="12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Adds a new Section 227 to the HOME statute authorizing a FY2027–FY2031 pilot of competitive grants to HOME participating jurisdictions to convert vacant and abandoned commercial and industrial buildings — warehouses, factories, malls, hotels — into "attainable housing."</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211</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Housing Affordability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Roughly quadruples the statutory per-unit mortgage limits for FHA’s multifamily insurance programs (Sections 207, 213, 220, 221(d)(4), 231, and 234) — for example, the Section 207 limits move from $38,025–$85,328 to $167,310–$375,443 — and switches annual indexing to…</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213</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Build Now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Ties a slice of CDBG entitlement money to housing production. Starting with the third full fiscal year after enactment and running through FY2043, HUD computes each metropolitan city’s and urban county’s "housing growth improvement rate" — a normalized index: the last…</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Developers &amp; Owners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(4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8</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301</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Housing Supply Expansion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Redefines "manufactured home" in the 1974 HUD Code statute as built "with or without a permanent chassis," and directs HUD, with the Manufactured Housing Consensus Committee, to issue standards, a distinct label, data plate, and invoice notation for chassis-less homes.</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302</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Modular Housing Production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Requires HUD to review FHA construction financing programs for features — especially construction draw schedules — that keep modular builders out, identify administrative fixes under NHA Section 525, publish a report within a year, and then open a rulemaking on an…</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303</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Property Improvement and Manufactured Housing Loan Modernization Act</a:t>
            </a:r>
            <a:endParaRPr lang="en-US" sz="12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Raises FHA Title I loan limits substantially: $75,000 for single-family (including manufactured home) improvement loans; $150,000 per structure and $37,500 per unit for multifamily improvements; $106,405 (single-section) and $195,322 (multi-section) for manufactured…</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Also relevant</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More sections that touch developers &amp; owners — full summaries and citations on the hub</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9</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405  </a:t>
            </a:r>
            <a:pPr indent="0" marL="0">
              <a:buNone/>
            </a:pPr>
            <a:r>
              <a:rPr lang="en-US" sz="1100" b="1" dirty="0">
                <a:solidFill>
                  <a:srgbClr val="154360"/>
                </a:solidFill>
                <a:latin typeface="Arial" pitchFamily="34" charset="0"/>
                <a:ea typeface="Arial" pitchFamily="34" charset="-122"/>
                <a:cs typeface="Arial" pitchFamily="34" charset="-120"/>
              </a:rPr>
              <a:t>Choice in Affordable Housing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Streamlines Housing Choice Voucher inspections. A unit in a LIHTC, HOME-assisted, or USDA Rural Housing Service-assisted property that passed a physical inspection in the…</a:t>
            </a:r>
            <a:endParaRPr lang="en-US" sz="1100" dirty="0"/>
          </a:p>
        </p:txBody>
      </p:sp>
      <p:sp>
        <p:nvSpPr>
          <p:cNvPr id="13" name="Shape 11"/>
          <p:cNvSpPr/>
          <p:nvPr/>
        </p:nvSpPr>
        <p:spPr>
          <a:xfrm>
            <a:off x="457200" y="2055114"/>
            <a:ext cx="109728" cy="76810"/>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658368" y="200025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501  </a:t>
            </a:r>
            <a:pPr indent="0" marL="0">
              <a:buNone/>
            </a:pPr>
            <a:r>
              <a:rPr lang="en-US" sz="1100" b="1" dirty="0">
                <a:solidFill>
                  <a:srgbClr val="154360"/>
                </a:solidFill>
                <a:latin typeface="Arial" pitchFamily="34" charset="0"/>
                <a:ea typeface="Arial" pitchFamily="34" charset="-122"/>
                <a:cs typeface="Arial" pitchFamily="34" charset="-120"/>
              </a:rPr>
              <a:t>HOME Investment Partnerships Reauthorization and Reform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A top-to-bottom modernization of HOME, the block grant that states and larger localities use for affordable rental…</a:t>
            </a:r>
            <a:endParaRPr lang="en-US" sz="1100" dirty="0"/>
          </a:p>
        </p:txBody>
      </p:sp>
      <p:sp>
        <p:nvSpPr>
          <p:cNvPr id="15" name="Shape 13"/>
          <p:cNvSpPr/>
          <p:nvPr/>
        </p:nvSpPr>
        <p:spPr>
          <a:xfrm>
            <a:off x="457200" y="2912364"/>
            <a:ext cx="109728" cy="76810"/>
          </a:xfrm>
          <a:prstGeom prst="roundRect">
            <a:avLst>
              <a:gd name="adj" fmla="val 14286"/>
            </a:avLst>
          </a:prstGeom>
          <a:solidFill>
            <a:srgbClr val="D98E2B"/>
          </a:solidFill>
          <a:ln w="12700">
            <a:solidFill>
              <a:srgbClr val="D98E2B"/>
            </a:solidFill>
            <a:prstDash val="solid"/>
          </a:ln>
        </p:spPr>
      </p:sp>
      <p:sp>
        <p:nvSpPr>
          <p:cNvPr id="16" name="Text 14"/>
          <p:cNvSpPr/>
          <p:nvPr/>
        </p:nvSpPr>
        <p:spPr>
          <a:xfrm>
            <a:off x="658368" y="285750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1001  </a:t>
            </a:r>
            <a:pPr indent="0" marL="0">
              <a:buNone/>
            </a:pPr>
            <a:r>
              <a:rPr lang="en-US" sz="1100" b="1" dirty="0">
                <a:solidFill>
                  <a:srgbClr val="154360"/>
                </a:solidFill>
                <a:latin typeface="Arial" pitchFamily="34" charset="0"/>
                <a:ea typeface="Arial" pitchFamily="34" charset="-122"/>
                <a:cs typeface="Arial" pitchFamily="34" charset="-120"/>
              </a:rPr>
              <a:t>Homes Are for People, Not Corporations</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The Act’s most debated provision. Starting 180 days after enactment (January 7, 2027), a "large institutional investor" — a for-profit fund, corporation, partnership, LLC…</a:t>
            </a:r>
            <a:endParaRPr lang="en-US" sz="1100" dirty="0"/>
          </a:p>
        </p:txBody>
      </p:sp>
      <p:sp>
        <p:nvSpPr>
          <p:cNvPr id="17" name="Shape 15"/>
          <p:cNvSpPr/>
          <p:nvPr/>
        </p:nvSpPr>
        <p:spPr>
          <a:xfrm>
            <a:off x="457200" y="376961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58368" y="371475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203  </a:t>
            </a:r>
            <a:pPr indent="0" marL="0">
              <a:buNone/>
            </a:pPr>
            <a:r>
              <a:rPr lang="en-US" sz="1100" b="1" dirty="0">
                <a:solidFill>
                  <a:srgbClr val="154360"/>
                </a:solidFill>
                <a:latin typeface="Arial" pitchFamily="34" charset="0"/>
                <a:ea typeface="Arial" pitchFamily="34" charset="-122"/>
                <a:cs typeface="Arial" pitchFamily="34" charset="-120"/>
              </a:rPr>
              <a:t>Community Investment and Prosperity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Raises the outer ceiling on public welfare investments — the authority national banks and state member banks use for LIHTC and other community development equity — from 15…</a:t>
            </a:r>
            <a:endParaRPr lang="en-US" sz="1100" dirty="0"/>
          </a:p>
        </p:txBody>
      </p:sp>
      <p:sp>
        <p:nvSpPr>
          <p:cNvPr id="19" name="Shape 17"/>
          <p:cNvSpPr/>
          <p:nvPr/>
        </p:nvSpPr>
        <p:spPr>
          <a:xfrm>
            <a:off x="4754880" y="1197864"/>
            <a:ext cx="109728" cy="76810"/>
          </a:xfrm>
          <a:prstGeom prst="roundRect">
            <a:avLst>
              <a:gd name="adj" fmla="val 14286"/>
            </a:avLst>
          </a:prstGeom>
          <a:solidFill>
            <a:srgbClr val="D98E2B"/>
          </a:solidFill>
          <a:ln w="12700">
            <a:solidFill>
              <a:srgbClr val="D98E2B"/>
            </a:solidFill>
            <a:prstDash val="solid"/>
          </a:ln>
        </p:spPr>
      </p:sp>
      <p:sp>
        <p:nvSpPr>
          <p:cNvPr id="20" name="Text 18"/>
          <p:cNvSpPr/>
          <p:nvPr/>
        </p:nvSpPr>
        <p:spPr>
          <a:xfrm>
            <a:off x="4956048" y="114300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201  </a:t>
            </a:r>
            <a:pPr indent="0" marL="0">
              <a:buNone/>
            </a:pPr>
            <a:r>
              <a:rPr lang="en-US" sz="1100" b="1" dirty="0">
                <a:solidFill>
                  <a:srgbClr val="154360"/>
                </a:solidFill>
                <a:latin typeface="Arial" pitchFamily="34" charset="0"/>
                <a:ea typeface="Arial" pitchFamily="34" charset="-122"/>
                <a:cs typeface="Arial" pitchFamily="34" charset="-120"/>
              </a:rPr>
              <a:t>Increasing Housing in Opportunity Zones</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Lets HUD give extra weight, in any competitive grant for housing construction, modification, rehabilitation, or preservation, to applicants whose projects are located in or…</a:t>
            </a:r>
            <a:endParaRPr lang="en-US" sz="1100" dirty="0"/>
          </a:p>
        </p:txBody>
      </p:sp>
      <p:sp>
        <p:nvSpPr>
          <p:cNvPr id="21" name="Shape 19"/>
          <p:cNvSpPr/>
          <p:nvPr/>
        </p:nvSpPr>
        <p:spPr>
          <a:xfrm>
            <a:off x="4754880" y="2055114"/>
            <a:ext cx="109728" cy="76810"/>
          </a:xfrm>
          <a:prstGeom prst="roundRect">
            <a:avLst>
              <a:gd name="adj" fmla="val 14286"/>
            </a:avLst>
          </a:prstGeom>
          <a:solidFill>
            <a:srgbClr val="D98E2B"/>
          </a:solidFill>
          <a:ln w="12700">
            <a:solidFill>
              <a:srgbClr val="D98E2B"/>
            </a:solidFill>
            <a:prstDash val="solid"/>
          </a:ln>
        </p:spPr>
      </p:sp>
      <p:sp>
        <p:nvSpPr>
          <p:cNvPr id="22" name="Text 20"/>
          <p:cNvSpPr/>
          <p:nvPr/>
        </p:nvSpPr>
        <p:spPr>
          <a:xfrm>
            <a:off x="4956048" y="200025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102  </a:t>
            </a:r>
            <a:pPr indent="0" marL="0">
              <a:buNone/>
            </a:pPr>
            <a:r>
              <a:rPr lang="en-US" sz="1100" b="1" dirty="0">
                <a:solidFill>
                  <a:srgbClr val="154360"/>
                </a:solidFill>
                <a:latin typeface="Arial" pitchFamily="34" charset="0"/>
                <a:ea typeface="Arial" pitchFamily="34" charset="-122"/>
                <a:cs typeface="Arial" pitchFamily="34" charset="-120"/>
              </a:rPr>
              <a:t>Federal Guidelines for Point-Access Block Buildings</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Directs HUD to publish model code language, best practices, and technical guidance that states, territories…</a:t>
            </a:r>
            <a:endParaRPr lang="en-US" sz="1100" dirty="0"/>
          </a:p>
        </p:txBody>
      </p:sp>
      <p:sp>
        <p:nvSpPr>
          <p:cNvPr id="23" name="Shape 21"/>
          <p:cNvSpPr/>
          <p:nvPr/>
        </p:nvSpPr>
        <p:spPr>
          <a:xfrm>
            <a:off x="4754880" y="2912364"/>
            <a:ext cx="109728" cy="76810"/>
          </a:xfrm>
          <a:prstGeom prst="roundRect">
            <a:avLst>
              <a:gd name="adj" fmla="val 14286"/>
            </a:avLst>
          </a:prstGeom>
          <a:solidFill>
            <a:srgbClr val="D98E2B"/>
          </a:solidFill>
          <a:ln w="12700">
            <a:solidFill>
              <a:srgbClr val="D98E2B"/>
            </a:solidFill>
            <a:prstDash val="solid"/>
          </a:ln>
        </p:spPr>
      </p:sp>
      <p:sp>
        <p:nvSpPr>
          <p:cNvPr id="24" name="Text 22"/>
          <p:cNvSpPr/>
          <p:nvPr/>
        </p:nvSpPr>
        <p:spPr>
          <a:xfrm>
            <a:off x="4956048" y="285750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304  </a:t>
            </a:r>
            <a:pPr indent="0" marL="0">
              <a:buNone/>
            </a:pPr>
            <a:r>
              <a:rPr lang="en-US" sz="1100" b="1" dirty="0">
                <a:solidFill>
                  <a:srgbClr val="154360"/>
                </a:solidFill>
                <a:latin typeface="Arial" pitchFamily="34" charset="0"/>
                <a:ea typeface="Arial" pitchFamily="34" charset="-122"/>
                <a:cs typeface="Arial" pitchFamily="34" charset="-120"/>
              </a:rPr>
              <a:t>PRICE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Codifies HUD’s PRICE program as new Section 123 of the Housing and Community Development Act, captioned "Preservation and Reinvestment for Community Enhancement"…</a:t>
            </a:r>
            <a:endParaRPr lang="en-US" sz="1100" dirty="0"/>
          </a:p>
        </p:txBody>
      </p:sp>
      <p:sp>
        <p:nvSpPr>
          <p:cNvPr id="25" name="Shape 23"/>
          <p:cNvSpPr/>
          <p:nvPr/>
        </p:nvSpPr>
        <p:spPr>
          <a:xfrm>
            <a:off x="4754880" y="3769614"/>
            <a:ext cx="109728" cy="76810"/>
          </a:xfrm>
          <a:prstGeom prst="roundRect">
            <a:avLst>
              <a:gd name="adj" fmla="val 14286"/>
            </a:avLst>
          </a:prstGeom>
          <a:solidFill>
            <a:srgbClr val="D98E2B"/>
          </a:solidFill>
          <a:ln w="12700">
            <a:solidFill>
              <a:srgbClr val="D98E2B"/>
            </a:solidFill>
            <a:prstDash val="solid"/>
          </a:ln>
        </p:spPr>
      </p:sp>
      <p:sp>
        <p:nvSpPr>
          <p:cNvPr id="26" name="Text 24"/>
          <p:cNvSpPr/>
          <p:nvPr/>
        </p:nvSpPr>
        <p:spPr>
          <a:xfrm>
            <a:off x="4956048" y="371475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1202  </a:t>
            </a:r>
            <a:pPr indent="0" marL="0">
              <a:buNone/>
            </a:pPr>
            <a:r>
              <a:rPr lang="en-US" sz="1100" b="1" dirty="0">
                <a:solidFill>
                  <a:srgbClr val="154360"/>
                </a:solidFill>
                <a:latin typeface="Arial" pitchFamily="34" charset="0"/>
                <a:ea typeface="Arial" pitchFamily="34" charset="-122"/>
                <a:cs typeface="Arial" pitchFamily="34" charset="-120"/>
              </a:rPr>
              <a:t>No Additional Funds Authorized</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AI Housers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ROAD to Housing Act — briefing for Developers &amp; Owners</dc:title>
  <dc:subject>Faster environmental review, higher FHA limits, more bank equity capacity — and an investor purchase ban to check.</dc:subject>
  <dc:creator>Houser Technologies LLC d/b/a AI Housers</dc:creator>
  <cp:lastModifiedBy>Houser Technologies LLC d/b/a AI Housers</cp:lastModifiedBy>
  <cp:revision>1</cp:revision>
  <dcterms:created xsi:type="dcterms:W3CDTF">2026-08-30T00:37:41Z</dcterms:created>
  <dcterms:modified xsi:type="dcterms:W3CDTF">2026-08-30T00:37:41Z</dcterms:modified>
</cp:coreProperties>
</file>