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This is a briefing on the 21st Century ROAD to Housing Act, Public Law 119-101, prepared for your board, members, and coalition partners. New enforcement hooks in RAD and MTW, small tenant wins — and no new resources for the lowest-income renters. Make it yours: replace [Agency Name], [Presenter], [Date] and each [Name] owner before you present. Everything in the deck traces to the enrolled text and official sources; the hub page linked at the end carries the citations.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nearest dated deadlines for Advocates &amp; Tenants: Jan 7, 2027 — Sec. 106, HUD: Set eligibility criteria for PHAs and owners to join the temperature sensor pilot, define "temperature-related complaints" and… Jan 7, 2027 — Sec. 1001, HUD: The Title X restriction on large institutional investors purchasing single-family homes takes effect, along with the related requirements… Jan 7, 2027 — Sec. 1001, HUD: Stand up a renter outreach resource: a toll-free number and public website where renters of homes owned by large institutional investors… Mar 31, 2027 — Sec. 1001, HUD: Submit a public annual report to Congress aggregating disputes received through the renter outreach resource and the investor… Dates are computed from the July 11, 2026 enactment; the hub tracks status.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Suggested first steps: 1) Monitor RAD conversions locally: HUD must now assess and publish annually whether pre-conversion residents remain in or return to converted properties and how tenants’ rights fared, and can impose… Why: Section 212 codifies that tenant rights under RAD "shall remain enforceable by tenants" and gives HUD sanction authority it did not have in statute. 2) Ask your PHA when it will update its Administrative Plan for Section 405… Why: The statute requires PHAs to include pre-inspected units in the information given to each family selected for tenant-based assistance. Assign an owner and a check-in date for each; the placeholders in the deck are meant to be edited.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Longer-horizon actions: By end of 2026 — Comment on HUD’s MTW cohort design and the first comprehensive MTW report (due about January 7, 2027) — press for public, disaggregated eviction, hardship… By end of 2026 — If your jurisdiction seeks an ESG waiver of the 60% shelter and outreach cap, use the public-input requirement and the Continuum of Care notice to weigh in… By end of 2026 — Press appropriators for the money the Act did not authorize: Whole-Home Repairs, temperature sensors, FSS pilot evaluation, PRICE, and HOME — the House FY2027… In 2027 — Help tenants in USDA Section 514/515 properties: owners must now get annual maturity notices and tenants a plain-language notice at least two years before… In 2027 — Weigh in on the FSS Escrow Expansion Pilot design: participants must be told they cannot be in both FSS and the pilot, can opt out at least two weeks before… In 2027 — Publicize the HUD renter hotline and website for tenants of large institutional investors once it launches (due about January 7, 2027); investors must give… Things to watch: Nothing new for extremely low-income renters: no Housing Trust Fund money, no new vouchers, and Section 1202 authorizes no funds; NLIHC lists RAD expansion (212) and the MTW cohort (505) as… Dropped provisions: the Continuum of Care reforms, HCV third-party income verification, an eviction helpline for all renters, and tenant-screening or eviction-notice protections did not make the… Section 505 reporting is a data win only if HUD publishes it in usable form and on time — the first report is due about January 7, 2027. Section 503 aligns with HUD’s 2026 shift toward shelter and treatment-first funding; the anti-relocation denial clause is untested. The Act contains no fair-housing or AFFH provisions; fair housing appears only as a limit on waiver authority.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CBO scores the enacted law at ≈$0 net deficit effect ("Estimated Budgetary Effects of H.R. 6644" (pub. 62570, July 14, 2026, as enacted): net deficit effect rounds to $0 over 2026–2036; spending subject to appropriation not estimated). One sentence that shapes everything else: "No additional funds are authorized to be appropriated to carry out the requirements of this Act or any amendment made by this Act." The Innovation Fund is $200M / yr, Authorized for FY2027–FY2031 (Sec. 208) — not yet appropriated. Plan for reforms that are effective now versus programs that wait on appropriations.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hub page for Advocates &amp; Tenants is https://aihousers.com/road-to-housing/for/advocates-tenants. Sources worth handing out: H.R. 6644 — Enrolled bill text (21st Century ROAD to Housing Act) (GovInfo (GPO)); BPC — What’s in the 21st Century ROAD to Housing Act? (Bipartisan Policy Center); NLIHC — 21st Century ROAD to Housing Act: Impacts on Low-Income Households (July 2026) (National Low Income Housing Coalition); HUD notice on the CDBG-DR allocation formula (Docket FR-6337-N-02) (HUD / Federal Register); BPC — FY2027 HUD appropriations tracker (Bipartisan Policy Center); Smart Growth America — Reflecting on the 21st Century ROAD to Housing Act (Smart Growth America). Make it yours: replace [Agency Name], [Presenter], [Date] and each [Name] owner before you present.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Close by pointing people to the hub page for sources and updates. 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 Prepared from aihousers.com/road-to-housing · content reviewed August 29, 2026. Reuse freely, including with your own logo, with attribution to AI Housers — aihousers.com/road-to-housing (CC BY 4.0).</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Act adds guardrails (RAD tenant-protection enforcement, no work requirements or time limits in the new MTW cohort, anti-displacement conditions on ESG waivers) but no new deeply affordable housing money — the fights now are HUD rulemaking, appropriations, and monitoring. New enforcement hooks in RAD and MTW, small tenant wins — and no new resources for the lowest-income renters. NLIHC called passage a monumental win and, in the same breath, said the job is not finished. For low-income renters the Act delivers targeted changes: Section 405 should speed voucher lease-up by recognizing other programs’ recent inspections and pre-inspecting new landlords’ units; Section 602 keeps VA disability benefits from disqualifying veterans from HUD-VASH; Section 404 creates an opt-out…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 The numbers on this slide: Titles / sections — 12 / 60 (Sec. 1 plus Secs. 101–1202 in the enrolled text); Public Law — 119-101 (Became law without the President’s signature, July 11, 2026); Institutional-investor threshold — 350 homes (Sec. 1001 purchase ban applies to investors controlling 350+ single-family homes); First big deadline cluster — Jan 7, 2027 (180 days after enactment — investor ban takes effect; several HUD/USDA deliverables due).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bill moved through five recorded votes: House Feb 9, 2026, 390–9; Senate Mar 12, 2026, 89–10; House May 20, 2026, 396–13; Senate Jun 22, 2026, 85–5; House Jun 23, 2026, 358–32. Became law without the President’s signature. Congress cleared H.R. 6644 on June 23, 2026 and presented it to the President on June 29. The President publicly declined to sign it, and because Congress remained in session the ten-day window under Article I, Section 7 (Sundays excepted) ran out and the bill became law automatically on July 11, 2026. It is Public Law 119-101, published at 140 Stat. 846–984.</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101, Reforms to Housing Counseling and Financial Literacy Programs: Rewrites the rules for HUD’s housing counseling grants. Grantees must be geographically diverse and include organizations serving urban or rural areas, HUD must conduct performance reviews of every funded organization, and HUD may compare each pre-purchase counselor’s borrower default rates against comparable markets… Sec. 202, Whole-Home Repairs Act: Authorizes a HUD pilot that funds states, localities, and Tribes ("implementing organizations") to run whole-home repair programs: grants to homeowners at or below 80 percent of AMI (or income-eligible for Medicaid, CHIP, SSI, SNAP, or TANF) and loans — which may be forgivable — to small landlords for accessibility… Sec. 212, Rental Assistance Demonstration Program: Makes the Rental Assistance Demonstration (RAD) permanent by removing its September 30, 2029 end date, raises the public housing conversion cap from 455,000 to 555,000 units, and layers on accountability: HUD must annually assess and publish the impacts of First Component conversions on preservation, leveraging…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404, Helping More Families Save Act: Adds an "Escrow Expansion Pilot Program" to the Family Self-Sufficiency statute. HUD may select up to 25 PHAs and project-based Section 8 owners to run interest-bearing escrow accounts for up to 5,000 assisted families; no amounts may be escrowed for a family whose adjusted income exceeds 80 percent of AMI at the… Sec. 405, Choice in Affordable Housing Act: Streamlines Housing Choice Voucher inspections. A unit in a LIHTC, HOME-assisted, or USDA Rural Housing Service-assisted property that passed a physical inspection in the prior 12 months is deemed to meet HCV inspection requirements if the PHA can obtain the results; HUD may allow remote or video inspections in rural… Sec. 501, HOME Investment Partnerships Reauthorization and Reform Act: A top-to-bottom modernization of HOME, the block grant that states and larger localities use for affordable rental and homeownership housing. It permanently authorizes the program, raises the income and price limits for homeownership assistance, lets non-CDBG participating jurisdictions fund infrastructure next to…</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502, Rural Housing Service Reform Act: A broad update of USDA Rural Housing Service programs. Its centerpiece permanently establishes the Housing Preservation and Revitalization program (new Housing Act of 1949 §545) and lets USDA keep Section 521 rental assistance in place — for 20-year terms — even after a Section 514/515 loan matures or cannot be… Sec. 503, Incentivizing Local Solutions to Homelessness: Gives Emergency Solutions Grants (ESG) recipients a way to spend more than the statutory cap on emergency shelter and street outreach. For FY2027 through FY2030 funds, a recipient may ask HUD to waive the McKinney-Vento §415(b) expenditure limit after soliciting public input and notifying subrecipients and Continuums… Sec. 505, New Moving to Work Cohort: Authorizes HUD to add up to 25 high-performing public housing agencies to a new Moving to Work (MTW) cohort — the "Economic Opportunity and Pathways to Independence Cohort" — but only after HUD files a first comprehensive MTW report to Congress.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 602, Housing Unhoused Disabled Veterans Act: Fixes a long-standing barrier for disabled veterans: VA disability compensation and pension (38 U.S.C. chapters 11 and 15) no longer counts when determining income eligibility for HUD-VASH, or when a HUD-VASH household is evaluated for other housing assistance. Sec. 701, Requiring Annual Testimony and Oversight From Housing Regulators: Puts the HUD Secretary in front of Congress every year. New HUD Act §7(u) requires the Secretary to testify annually before Senate Banking and House Financial Services on the Department’s operations, the physical condition of public and assisted housing, the health of FHA’s insurance funds, grantee oversight… Sec. 703, United States Interagency Council on Homelessness Oversight: Tightens reporting by the U.S. Interagency Council on Homelessness (USICH). Instead of simply updating the national strategic plan each year, USICH must send the President and Congress an annual report on the plan’s status and any modifications (with reasons), and must testify annually before Congress if requested.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sections relevant to Advocates &amp; Tenants: Sec. 803 (Improving Self-Sufficiency of Families in HUD-Subsidized Housing), Sec. 805 (Improving Public Housing Agency Accountability), Sec. 1001 (Homes Are for People, Not Corporations), Sec. 106 (Temperature Sensor Pilot Program), Sec. 1202 (No Additional Funds Authorized). Summaries and citations are on the hub page.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hyperlink" Target="https://aihousers.com/road-to-housing/for/advocates-tenants" TargetMode="External"/><Relationship Id="rId1" Type="http://schemas.openxmlformats.org/officeDocument/2006/relationships/image" Target="../media/image-14-1.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457200"/>
            <a:ext cx="371659" cy="161052"/>
          </a:xfrm>
          <a:custGeom>
            <a:avLst/>
            <a:gdLst/>
            <a:ahLst/>
            <a:cxnLst/>
            <a:rect l="l" t="t" r="r" b="b"/>
            <a:pathLst>
              <a:path w="371659" h="161052">
                <a:moveTo>
                  <a:pt x="0" y="161052"/>
                </a:moveTo>
                <a:lnTo>
                  <a:pt x="185830" y="0"/>
                </a:lnTo>
                <a:lnTo>
                  <a:pt x="371659" y="161052"/>
                </a:lnTo>
                <a:lnTo>
                  <a:pt x="297327" y="161052"/>
                </a:lnTo>
                <a:lnTo>
                  <a:pt x="185830" y="65040"/>
                </a:lnTo>
                <a:lnTo>
                  <a:pt x="74332" y="161052"/>
                </a:lnTo>
                <a:close/>
              </a:path>
            </a:pathLst>
          </a:custGeom>
          <a:solidFill>
            <a:srgbClr val="FFFFFF"/>
          </a:solidFill>
          <a:ln w="12700">
            <a:solidFill>
              <a:srgbClr val="FFFFFF"/>
            </a:solidFill>
            <a:prstDash val="solid"/>
          </a:ln>
        </p:spPr>
      </p:sp>
      <p:sp>
        <p:nvSpPr>
          <p:cNvPr id="3" name="Shape 1"/>
          <p:cNvSpPr/>
          <p:nvPr/>
        </p:nvSpPr>
        <p:spPr>
          <a:xfrm>
            <a:off x="506755" y="643030"/>
            <a:ext cx="123886" cy="86721"/>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655418" y="643030"/>
            <a:ext cx="123886" cy="86721"/>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06755" y="754527"/>
            <a:ext cx="123886" cy="86721"/>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655418" y="754527"/>
            <a:ext cx="123886" cy="86721"/>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940357" y="602147"/>
            <a:ext cx="2304288" cy="230429"/>
          </a:xfrm>
          <a:prstGeom prst="rect">
            <a:avLst/>
          </a:prstGeom>
          <a:noFill/>
          <a:ln/>
        </p:spPr>
        <p:txBody>
          <a:bodyPr wrap="square" lIns="0" tIns="0" rIns="0" bIns="0" rtlCol="0" anchor="ctr"/>
          <a:lstStyle/>
          <a:p>
            <a:pPr indent="0" marL="0">
              <a:buNone/>
            </a:pPr>
            <a:r>
              <a:rPr lang="en-US" sz="1497" b="1" dirty="0">
                <a:solidFill>
                  <a:srgbClr val="FFFFFF"/>
                </a:solidFill>
                <a:latin typeface="Arial" pitchFamily="34" charset="0"/>
                <a:ea typeface="Arial" pitchFamily="34" charset="-122"/>
                <a:cs typeface="Arial" pitchFamily="34" charset="-120"/>
              </a:rPr>
              <a:t>AI Housers</a:t>
            </a:r>
            <a:endParaRPr lang="en-US" sz="1497" dirty="0"/>
          </a:p>
        </p:txBody>
      </p:sp>
      <p:sp>
        <p:nvSpPr>
          <p:cNvPr id="8" name="Shape 6"/>
          <p:cNvSpPr/>
          <p:nvPr/>
        </p:nvSpPr>
        <p:spPr>
          <a:xfrm>
            <a:off x="457200" y="1691640"/>
            <a:ext cx="182880" cy="128016"/>
          </a:xfrm>
          <a:prstGeom prst="roundRect">
            <a:avLst>
              <a:gd name="adj" fmla="val 14286"/>
            </a:avLst>
          </a:prstGeom>
          <a:solidFill>
            <a:srgbClr val="D98E2B"/>
          </a:solidFill>
          <a:ln w="12700">
            <a:solidFill>
              <a:srgbClr val="D98E2B"/>
            </a:solidFill>
            <a:prstDash val="solid"/>
          </a:ln>
        </p:spPr>
      </p:sp>
      <p:sp>
        <p:nvSpPr>
          <p:cNvPr id="9" name="Text 7"/>
          <p:cNvSpPr/>
          <p:nvPr/>
        </p:nvSpPr>
        <p:spPr>
          <a:xfrm>
            <a:off x="457200" y="1874520"/>
            <a:ext cx="7680960" cy="914400"/>
          </a:xfrm>
          <a:prstGeom prst="rect">
            <a:avLst/>
          </a:prstGeom>
          <a:noFill/>
          <a:ln/>
        </p:spPr>
        <p:txBody>
          <a:bodyPr wrap="square" lIns="0" tIns="0" rIns="0" bIns="0" rtlCol="0" anchor="t"/>
          <a:lstStyle/>
          <a:p>
            <a:pPr indent="0" marL="0">
              <a:buNone/>
            </a:pPr>
            <a:r>
              <a:rPr lang="en-US" sz="3600" b="1" dirty="0">
                <a:solidFill>
                  <a:srgbClr val="FFFFFF"/>
                </a:solidFill>
                <a:latin typeface="Arial" pitchFamily="34" charset="0"/>
                <a:ea typeface="Arial" pitchFamily="34" charset="-122"/>
                <a:cs typeface="Arial" pitchFamily="34" charset="-120"/>
              </a:rPr>
              <a:t>21st Century ROAD to Housing Act</a:t>
            </a:r>
            <a:endParaRPr lang="en-US" sz="3600" dirty="0"/>
          </a:p>
        </p:txBody>
      </p:sp>
      <p:sp>
        <p:nvSpPr>
          <p:cNvPr id="10" name="Text 8"/>
          <p:cNvSpPr/>
          <p:nvPr/>
        </p:nvSpPr>
        <p:spPr>
          <a:xfrm>
            <a:off x="457200" y="2788920"/>
            <a:ext cx="7680960" cy="411480"/>
          </a:xfrm>
          <a:prstGeom prst="rect">
            <a:avLst/>
          </a:prstGeom>
          <a:noFill/>
          <a:ln/>
        </p:spPr>
        <p:txBody>
          <a:bodyPr wrap="square" lIns="0" tIns="0" rIns="0" bIns="0" rtlCol="0" anchor="t"/>
          <a:lstStyle/>
          <a:p>
            <a:pPr indent="0" marL="0">
              <a:buNone/>
            </a:pPr>
            <a:r>
              <a:rPr lang="en-US" sz="1800" dirty="0">
                <a:solidFill>
                  <a:srgbClr val="5DADE2"/>
                </a:solidFill>
                <a:latin typeface="Arial" pitchFamily="34" charset="0"/>
                <a:ea typeface="Arial" pitchFamily="34" charset="-122"/>
                <a:cs typeface="Arial" pitchFamily="34" charset="-120"/>
              </a:rPr>
              <a:t>A briefing for your board, members, and coalition partners</a:t>
            </a:r>
            <a:endParaRPr lang="en-US" sz="1800" dirty="0"/>
          </a:p>
        </p:txBody>
      </p:sp>
      <p:sp>
        <p:nvSpPr>
          <p:cNvPr id="11" name="Text 9"/>
          <p:cNvSpPr/>
          <p:nvPr/>
        </p:nvSpPr>
        <p:spPr>
          <a:xfrm>
            <a:off x="457200" y="3383280"/>
            <a:ext cx="7680960" cy="320040"/>
          </a:xfrm>
          <a:prstGeom prst="rect">
            <a:avLst/>
          </a:prstGeom>
          <a:noFill/>
          <a:ln/>
        </p:spPr>
        <p:txBody>
          <a:bodyPr wrap="square" lIns="0" tIns="0" rIns="0" bIns="0" rtlCol="0" anchor="ctr"/>
          <a:lstStyle/>
          <a:p>
            <a:pPr indent="0" marL="0">
              <a:buNone/>
            </a:pPr>
            <a:r>
              <a:rPr lang="en-US" sz="1400" dirty="0">
                <a:solidFill>
                  <a:srgbClr val="FFFFFF"/>
                </a:solidFill>
                <a:latin typeface="Arial" pitchFamily="34" charset="0"/>
                <a:ea typeface="Arial" pitchFamily="34" charset="-122"/>
                <a:cs typeface="Arial" pitchFamily="34" charset="-120"/>
              </a:rPr>
              <a:t>[Agency Name] · [Presenter] · [Date]</a:t>
            </a:r>
            <a:endParaRPr lang="en-US" sz="1400" dirty="0"/>
          </a:p>
        </p:txBody>
      </p:sp>
      <p:sp>
        <p:nvSpPr>
          <p:cNvPr id="12" name="Text 10"/>
          <p:cNvSpPr/>
          <p:nvPr/>
        </p:nvSpPr>
        <p:spPr>
          <a:xfrm>
            <a:off x="457200" y="4343400"/>
            <a:ext cx="7680960" cy="274320"/>
          </a:xfrm>
          <a:prstGeom prst="rect">
            <a:avLst/>
          </a:prstGeom>
          <a:noFill/>
          <a:ln/>
        </p:spPr>
        <p:txBody>
          <a:bodyPr wrap="square" lIns="0" tIns="0" rIns="0" bIns="0" rtlCol="0" anchor="ctr"/>
          <a:lstStyle/>
          <a:p>
            <a:pPr indent="0" marL="0">
              <a:buNone/>
            </a:pPr>
            <a:r>
              <a:rPr lang="en-US" sz="1100" dirty="0">
                <a:solidFill>
                  <a:srgbClr val="5DADE2"/>
                </a:solidFill>
                <a:latin typeface="Arial" pitchFamily="34" charset="0"/>
                <a:ea typeface="Arial" pitchFamily="34" charset="-122"/>
                <a:cs typeface="Arial" pitchFamily="34" charset="-120"/>
              </a:rPr>
              <a:t>Public Law 119-101 · became law July 11, 2026 · H.R. 6644 (119th Congress)</a:t>
            </a:r>
            <a:endParaRPr lang="en-US" sz="11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Deadlines that matter</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Statutory dates computed from enactment (July 11, 2026); tracked on the hub. Dates the hub already tracks as met are not listed.</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10</a:t>
            </a:r>
            <a:endParaRPr lang="en-US" sz="900" dirty="0"/>
          </a:p>
        </p:txBody>
      </p:sp>
      <p:graphicFrame>
        <p:nvGraphicFramePr>
          <p:cNvPr id="11" name="Table 0"/>
          <p:cNvGraphicFramePr>
            <a:graphicFrameLocks noGrp="1"/>
          </p:cNvGraphicFramePr>
          <p:nvPr>
            <p:extLst>
              <p:ext uri="{D42A27DB-BD31-4B8C-83A1-F6EECF244321}">
                <p14:modId xmlns:p14="http://schemas.microsoft.com/office/powerpoint/2010/main" val="1579011935"/>
              </p:ext>
            </p:extLst>
          </p:nvPr>
        </p:nvGraphicFramePr>
        <p:xfrm>
          <a:off x="457200" y="1097280"/>
          <a:ext cx="8229600" cy="914400"/>
        </p:xfrm>
        <a:graphic>
          <a:graphicData uri="http://schemas.openxmlformats.org/drawingml/2006/table">
            <a:tbl>
              <a:tblPr/>
              <a:tblGrid>
                <a:gridCol w="1005840"/>
                <a:gridCol w="548640"/>
                <a:gridCol w="5486400"/>
                <a:gridCol w="1188720"/>
              </a:tblGrid>
              <a:tr h="274320">
                <a:tc>
                  <a:txBody>
                    <a:bodyPr/>
                    <a:lstStyle/>
                    <a:p>
                      <a:pPr indent="0" marL="0">
                        <a:buNone/>
                      </a:pPr>
                      <a:r>
                        <a:rPr lang="en-US" sz="1000" b="1" dirty="0">
                          <a:solidFill>
                            <a:srgbClr val="FFFFFF"/>
                          </a:solidFill>
                          <a:latin typeface="Arial" pitchFamily="34" charset="0"/>
                          <a:ea typeface="Arial" pitchFamily="34" charset="-122"/>
                          <a:cs typeface="Arial" pitchFamily="34" charset="-120"/>
                        </a:rPr>
                        <a:t>Date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Sec.</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What is due</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c>
                  <a:txBody>
                    <a:bodyPr/>
                    <a:lstStyle/>
                    <a:p>
                      <a:pPr indent="0" marL="0">
                        <a:buNone/>
                      </a:pPr>
                      <a:r>
                        <a:rPr lang="en-US" sz="1000" b="1" dirty="0">
                          <a:solidFill>
                            <a:srgbClr val="FFFFFF"/>
                          </a:solidFill>
                          <a:latin typeface="Arial" pitchFamily="34" charset="0"/>
                          <a:ea typeface="Arial" pitchFamily="34" charset="-122"/>
                          <a:cs typeface="Arial" pitchFamily="34" charset="-120"/>
                        </a:rPr>
                        <a:t>Who</a:t>
                      </a:r>
                      <a:endParaRPr lang="en-US" sz="10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154360"/>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106</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Set eligibility criteria for PHAs and owners to join the temperature sensor pilot, define "temperature-related complaints" and "temperature-related violations," and set standards…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The Title X restriction on large institutional investors purchasing single-family homes takes effect, along with the related requirements in §1001(b) and (d).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Jan 7,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Stand up a renter outreach resource: a toll-free number and public website where renters of homes owned by large institutional investors can report disputes and potential…</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Mar 31,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1001</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Submit a public annual report to Congress aggregating disputes received through the renter outreach resource and the investor notifications HUD receives (anonymized).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803</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Report initial findings to Senate Banking and House Financial Services from the study of work requirements that certain Moving to Work agencies implemented before enactment…</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804</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Deliver four GAO reports: obstacles to affordable housing for middle-income households; options to improve housing for elderly and disabled persons (Section 202/811); how many…</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GAO</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2028</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502</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Issue regulations creating a process to adjust Rural Development (Section 542) voucher amounts after issuance following an interim or annual review, including tenant-requested…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USDA-RHS</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FFFFFF"/>
                    </a:solidFill>
                  </a:tcPr>
                </a:tc>
              </a:tr>
              <a:tr h="274320">
                <a:tc>
                  <a:txBody>
                    <a:bodyPr/>
                    <a:lstStyle/>
                    <a:p>
                      <a:pPr indent="0" marL="0">
                        <a:buNone/>
                      </a:pPr>
                      <a:r>
                        <a:rPr lang="en-US" sz="900" b="1" dirty="0">
                          <a:solidFill>
                            <a:srgbClr val="154360"/>
                          </a:solidFill>
                          <a:latin typeface="Arial" pitchFamily="34" charset="0"/>
                          <a:ea typeface="Arial" pitchFamily="34" charset="-122"/>
                          <a:cs typeface="Arial" pitchFamily="34" charset="-120"/>
                        </a:rPr>
                        <a:t>Jul 11, 2028</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b="1" dirty="0">
                          <a:solidFill>
                            <a:srgbClr val="A66A15"/>
                          </a:solidFill>
                          <a:latin typeface="Arial" pitchFamily="34" charset="0"/>
                          <a:ea typeface="Arial" pitchFamily="34" charset="-122"/>
                          <a:cs typeface="Arial" pitchFamily="34" charset="-120"/>
                        </a:rPr>
                        <a:t>107</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During the two years after enactment, the Assistant Secretary for Policy Development and Research must (A) publish draft zoning-framework guidelines and best practices in the…</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c>
                  <a:txBody>
                    <a:bodyPr/>
                    <a:lstStyle/>
                    <a:p>
                      <a:pPr indent="0" marL="0">
                        <a:buNone/>
                      </a:pPr>
                      <a:r>
                        <a:rPr lang="en-US" sz="900" dirty="0">
                          <a:solidFill>
                            <a:srgbClr val="1A1A2E"/>
                          </a:solidFill>
                          <a:latin typeface="Arial" pitchFamily="34" charset="0"/>
                          <a:ea typeface="Arial" pitchFamily="34" charset="-122"/>
                          <a:cs typeface="Arial" pitchFamily="34" charset="-120"/>
                        </a:rPr>
                        <a:t>HUD</a:t>
                      </a:r>
                      <a:endParaRPr lang="en-US" sz="900" dirty="0">
                        <a:latin typeface="Arial" charset="0"/>
                        <a:ea typeface="Arial" charset="0"/>
                        <a:cs typeface="Arial" charset="0"/>
                      </a:endParaRPr>
                    </a:p>
                  </a:txBody>
                  <a:tcPr marL="73152" marR="73152" marT="36576" marB="36576" anchor="ctr">
                    <a:lnL w="6350" cap="flat" cmpd="sng" algn="ctr">
                      <a:solidFill>
                        <a:srgbClr val="DDE3EA"/>
                      </a:solidFill>
                      <a:prstDash val="solid"/>
                      <a:round/>
                      <a:headEnd type="none" w="med" len="med"/>
                      <a:tailEnd type="none" w="med" len="med"/>
                    </a:lnL>
                    <a:lnR w="6350" cap="flat" cmpd="sng" algn="ctr">
                      <a:solidFill>
                        <a:srgbClr val="DDE3EA"/>
                      </a:solidFill>
                      <a:prstDash val="solid"/>
                      <a:round/>
                      <a:headEnd type="none" w="med" len="med"/>
                      <a:tailEnd type="none" w="med" len="med"/>
                    </a:lnR>
                    <a:lnT w="6350" cap="flat" cmpd="sng" algn="ctr">
                      <a:solidFill>
                        <a:srgbClr val="DDE3EA"/>
                      </a:solidFill>
                      <a:prstDash val="solid"/>
                      <a:round/>
                      <a:headEnd type="none" w="med" len="med"/>
                      <a:tailEnd type="none" w="med" len="med"/>
                    </a:lnT>
                    <a:lnB w="6350" cap="flat" cmpd="sng" algn="ctr">
                      <a:solidFill>
                        <a:srgbClr val="DDE3EA"/>
                      </a:solidFill>
                      <a:prstDash val="solid"/>
                      <a:round/>
                      <a:headEnd type="none" w="med" len="med"/>
                      <a:tailEnd type="none" w="med" len="med"/>
                    </a:lnB>
                    <a:solidFill>
                      <a:srgbClr val="EFF2F6"/>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Our first 90 days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Suggested actions for advocates &amp; tenants — assign an owner to each before this meeting ends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11</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NOW   ·   SEC. 212   ·   OWNER: [NAME]</a:t>
            </a:r>
            <a:endParaRPr lang="en-US" sz="800" dirty="0"/>
          </a:p>
        </p:txBody>
      </p:sp>
      <p:sp>
        <p:nvSpPr>
          <p:cNvPr id="13" name="Text 11"/>
          <p:cNvSpPr/>
          <p:nvPr/>
        </p:nvSpPr>
        <p:spPr>
          <a:xfrm>
            <a:off x="658368" y="1325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Monitor RAD conversions locally: HUD must now assess and publish annually whether pre-conversion residents remain in or return to converted properties and how tenants’ rights fared, and can impose civil money penalties for material violations — document problems and file them.</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Section 212 codifies that tenant rights under RAD "shall remain enforceable by tenants" and gives HUD sanction authority it did not have in statute.</a:t>
            </a:r>
            <a:endParaRPr lang="en-US" sz="1100" dirty="0"/>
          </a:p>
        </p:txBody>
      </p:sp>
      <p:sp>
        <p:nvSpPr>
          <p:cNvPr id="14" name="Shape 12"/>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5" name="Text 13"/>
          <p:cNvSpPr/>
          <p:nvPr/>
        </p:nvSpPr>
        <p:spPr>
          <a:xfrm>
            <a:off x="658368" y="2286000"/>
            <a:ext cx="8028432" cy="182880"/>
          </a:xfrm>
          <a:prstGeom prst="rect">
            <a:avLst/>
          </a:prstGeom>
          <a:noFill/>
          <a:ln/>
        </p:spPr>
        <p:txBody>
          <a:bodyPr wrap="square" lIns="0" tIns="0" rIns="0" bIns="0" rtlCol="0" anchor="ctr"/>
          <a:lstStyle/>
          <a:p>
            <a:pPr indent="0" marL="0">
              <a:buNone/>
            </a:pPr>
            <a:r>
              <a:rPr lang="en-US" sz="800" b="1" spc="100" kern="0" dirty="0">
                <a:solidFill>
                  <a:srgbClr val="A66A15"/>
                </a:solidFill>
                <a:latin typeface="Arial" pitchFamily="34" charset="0"/>
                <a:ea typeface="Arial" pitchFamily="34" charset="-122"/>
                <a:cs typeface="Arial" pitchFamily="34" charset="-120"/>
              </a:rPr>
              <a:t>NEXT 90 DAYS   ·   SEC. 405   ·   OWNER: [NAME]</a:t>
            </a:r>
            <a:endParaRPr lang="en-US" sz="800" dirty="0"/>
          </a:p>
        </p:txBody>
      </p:sp>
      <p:sp>
        <p:nvSpPr>
          <p:cNvPr id="16" name="Text 14"/>
          <p:cNvSpPr/>
          <p:nvPr/>
        </p:nvSpPr>
        <p:spPr>
          <a:xfrm>
            <a:off x="658368" y="2468880"/>
            <a:ext cx="8028432" cy="914400"/>
          </a:xfrm>
          <a:prstGeom prst="rect">
            <a:avLst/>
          </a:prstGeom>
          <a:noFill/>
          <a:ln/>
        </p:spPr>
        <p:txBody>
          <a:bodyPr wrap="square" lIns="0" tIns="0" rIns="0" bIns="0" rtlCol="0" anchor="t"/>
          <a:lstStyle/>
          <a:p>
            <a:pPr indent="0" marL="0">
              <a:buNone/>
            </a:pPr>
            <a:r>
              <a:rPr lang="en-US" sz="1100" b="1" dirty="0">
                <a:solidFill>
                  <a:srgbClr val="1A1A2E"/>
                </a:solidFill>
                <a:latin typeface="Arial" pitchFamily="34" charset="0"/>
                <a:ea typeface="Arial" pitchFamily="34" charset="-122"/>
                <a:cs typeface="Arial" pitchFamily="34" charset="-120"/>
              </a:rPr>
              <a:t>Ask your PHA when it will update its Administrative Plan for Section 405 (implementing the automatic recognition of recent LIHTC, HOME and USDA inspections; new-landlord pre-inspection; a list of pre-inspected units in every voucher briefing) and push for the list to be real and current.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The statute requires PHAs to include pre-inspected units in the information given to each family selected for tenant-based assistance.</a:t>
            </a:r>
            <a:endParaRPr lang="en-US" sz="11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Later in 2026–2027 &amp; what to watch</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Longer-horizon actions and the open questions that could change the picture</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12</a:t>
            </a:r>
            <a:endParaRPr lang="en-US" sz="900" dirty="0"/>
          </a:p>
        </p:txBody>
      </p:sp>
      <p:sp>
        <p:nvSpPr>
          <p:cNvPr id="11" name="Text 9"/>
          <p:cNvSpPr/>
          <p:nvPr/>
        </p:nvSpPr>
        <p:spPr>
          <a:xfrm>
            <a:off x="457200" y="1143000"/>
            <a:ext cx="4023360" cy="3429000"/>
          </a:xfrm>
          <a:prstGeom prst="rect">
            <a:avLst/>
          </a:prstGeom>
          <a:noFill/>
          <a:ln/>
        </p:spPr>
        <p:txBody>
          <a:bodyPr wrap="square" lIns="0" tIns="0" rIns="0" bIns="0" rtlCol="0" anchor="t"/>
          <a:lstStyle/>
          <a:p>
            <a:pPr indent="0" marL="0">
              <a:buNone/>
            </a:pPr>
            <a:r>
              <a:rPr lang="en-US" sz="850" b="1" spc="100" kern="0" dirty="0">
                <a:solidFill>
                  <a:srgbClr val="A66A15"/>
                </a:solidFill>
                <a:latin typeface="Arial" pitchFamily="34" charset="0"/>
                <a:ea typeface="Arial" pitchFamily="34" charset="-122"/>
                <a:cs typeface="Arial" pitchFamily="34" charset="-120"/>
              </a:rPr>
              <a:t>BY END OF 2026</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Comment on HUD’s MTW cohort design and the first comprehensive MTW report (due about January 7, 2027) — press for public, disaggregated eviction, hardship…</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If your jurisdiction seeks an ESG waiver of the 60% shelter and outreach cap, use the public-input requirement and the Continuum of Care notice to weigh in…</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Press appropriators for the money the Act did not authorize: Whole-Home Repairs, temperature sensors, FSS pilot evaluation, PRICE, and HOME…</a:t>
            </a:r>
            <a:endParaRPr lang="en-US" sz="850" dirty="0"/>
          </a:p>
          <a:p>
            <a:pPr indent="0" marL="0">
              <a:spcBef>
                <a:spcPts val="600"/>
              </a:spcBef>
              <a:buNone/>
            </a:pPr>
            <a:r>
              <a:rPr lang="en-US" sz="850" b="1" spc="100" kern="0" dirty="0">
                <a:solidFill>
                  <a:srgbClr val="A66A15"/>
                </a:solidFill>
                <a:latin typeface="Arial" pitchFamily="34" charset="0"/>
                <a:ea typeface="Arial" pitchFamily="34" charset="-122"/>
                <a:cs typeface="Arial" pitchFamily="34" charset="-120"/>
              </a:rPr>
              <a:t>IN 2027</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Help tenants in USDA Section 514/515 properties: owners must now get annual maturity notices and tenants a plain-language notice at least two years before maturity explaining how…</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Weigh in on the FSS Escrow Expansion Pilot design: participants must be told they cannot be in both FSS and the pilot, can opt out at least two weeks before an account opens and…</a:t>
            </a:r>
            <a:endParaRPr lang="en-US" sz="850" dirty="0"/>
          </a:p>
          <a:p>
            <a:pPr marL="152400" indent="-152400">
              <a:spcAft>
                <a:spcPts val="300"/>
              </a:spcAft>
              <a:buSzPct val="100000"/>
              <a:buChar char="•"/>
            </a:pPr>
            <a:r>
              <a:rPr lang="en-US" sz="1050" dirty="0">
                <a:solidFill>
                  <a:srgbClr val="1A1A2E"/>
                </a:solidFill>
                <a:latin typeface="Arial" pitchFamily="34" charset="0"/>
                <a:ea typeface="Arial" pitchFamily="34" charset="-122"/>
                <a:cs typeface="Arial" pitchFamily="34" charset="-120"/>
              </a:rPr>
              <a:t>Publicize the HUD renter hotline and website for tenants of large institutional investors once it launches (due about January 7, 2027)…</a:t>
            </a:r>
            <a:endParaRPr lang="en-US" sz="850" dirty="0"/>
          </a:p>
        </p:txBody>
      </p:sp>
      <p:sp>
        <p:nvSpPr>
          <p:cNvPr id="12" name="Shape 10"/>
          <p:cNvSpPr/>
          <p:nvPr/>
        </p:nvSpPr>
        <p:spPr>
          <a:xfrm>
            <a:off x="4800600" y="1143000"/>
            <a:ext cx="3886200" cy="3429000"/>
          </a:xfrm>
          <a:prstGeom prst="roundRect">
            <a:avLst>
              <a:gd name="adj" fmla="val 2133"/>
            </a:avLst>
          </a:prstGeom>
          <a:solidFill>
            <a:srgbClr val="EFF2F6"/>
          </a:solidFill>
          <a:ln w="12700">
            <a:solidFill>
              <a:srgbClr val="EFF2F6"/>
            </a:solidFill>
            <a:prstDash val="solid"/>
          </a:ln>
        </p:spPr>
      </p:sp>
      <p:sp>
        <p:nvSpPr>
          <p:cNvPr id="13" name="Shape 11"/>
          <p:cNvSpPr/>
          <p:nvPr/>
        </p:nvSpPr>
        <p:spPr>
          <a:xfrm>
            <a:off x="5029200" y="1389888"/>
            <a:ext cx="128016" cy="89611"/>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5230368" y="1298448"/>
            <a:ext cx="3246120" cy="274320"/>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WHAT TO WATCH</a:t>
            </a:r>
            <a:endParaRPr lang="en-US" sz="900" dirty="0"/>
          </a:p>
        </p:txBody>
      </p:sp>
      <p:sp>
        <p:nvSpPr>
          <p:cNvPr id="15" name="Text 13"/>
          <p:cNvSpPr/>
          <p:nvPr/>
        </p:nvSpPr>
        <p:spPr>
          <a:xfrm>
            <a:off x="5029200" y="1645920"/>
            <a:ext cx="3429000" cy="2834640"/>
          </a:xfrm>
          <a:prstGeom prst="rect">
            <a:avLst/>
          </a:prstGeom>
          <a:noFill/>
          <a:ln/>
        </p:spPr>
        <p:txBody>
          <a:bodyPr wrap="square" lIns="0" tIns="0" rIns="0" bIns="0" rtlCol="0" anchor="t"/>
          <a:lstStyle/>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Nothing new for extremely low-income renters: no Housing Trust Fund money, no new vouchers, and Section 1202 authorizes no funds; NLIHC lists RAD expansion (212) and the MTW cohort…</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Dropped provisions: the Continuum of Care reforms, HCV third-party income verification, an eviction helpline for all renters, and tenant-screening or eviction-notice protections did…</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505 reporting is a data win only if HUD publishes it in usable form and on time — the first report is due about January 7, 2027.</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Section 503 aligns with HUD’s 2026 shift toward shelter and treatment-first funding; the anti-relocation denial clause is untested.</a:t>
            </a:r>
            <a:endParaRPr lang="en-US" sz="950" dirty="0"/>
          </a:p>
          <a:p>
            <a:pPr marL="152400" indent="-152400">
              <a:spcAft>
                <a:spcPts val="500"/>
              </a:spcAft>
              <a:buSzPct val="100000"/>
              <a:buChar char="•"/>
            </a:pPr>
            <a:r>
              <a:rPr lang="en-US" sz="950" dirty="0">
                <a:solidFill>
                  <a:srgbClr val="1A1A2E"/>
                </a:solidFill>
                <a:latin typeface="Arial" pitchFamily="34" charset="0"/>
                <a:ea typeface="Arial" pitchFamily="34" charset="-122"/>
                <a:cs typeface="Arial" pitchFamily="34" charset="-120"/>
              </a:rPr>
              <a:t>The Act contains no fair-housing or AFFH provisions; fair housing appears only as a limit on waiver authority.</a:t>
            </a:r>
            <a:endParaRPr lang="en-US" sz="95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money reality</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Reforms and authorizations — but almost no new appropriations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13</a:t>
            </a:r>
            <a:endParaRPr lang="en-US" sz="900" dirty="0"/>
          </a:p>
        </p:txBody>
      </p:sp>
      <p:sp>
        <p:nvSpPr>
          <p:cNvPr id="11" name="Shape 9"/>
          <p:cNvSpPr/>
          <p:nvPr/>
        </p:nvSpPr>
        <p:spPr>
          <a:xfrm>
            <a:off x="457200" y="1143000"/>
            <a:ext cx="2926080" cy="1600200"/>
          </a:xfrm>
          <a:prstGeom prst="roundRect">
            <a:avLst>
              <a:gd name="adj" fmla="val 4571"/>
            </a:avLst>
          </a:prstGeom>
          <a:solidFill>
            <a:srgbClr val="EFF2F6"/>
          </a:solidFill>
          <a:ln w="12700">
            <a:solidFill>
              <a:srgbClr val="EFF2F6"/>
            </a:solidFill>
            <a:prstDash val="solid"/>
          </a:ln>
        </p:spPr>
      </p:sp>
      <p:sp>
        <p:nvSpPr>
          <p:cNvPr id="12" name="Shape 10"/>
          <p:cNvSpPr/>
          <p:nvPr/>
        </p:nvSpPr>
        <p:spPr>
          <a:xfrm>
            <a:off x="685800" y="1371600"/>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685800" y="1508760"/>
            <a:ext cx="2468880" cy="640080"/>
          </a:xfrm>
          <a:prstGeom prst="rect">
            <a:avLst/>
          </a:prstGeom>
          <a:noFill/>
          <a:ln/>
        </p:spPr>
        <p:txBody>
          <a:bodyPr wrap="square" lIns="0" tIns="0" rIns="0" bIns="0" rtlCol="0" anchor="ctr"/>
          <a:lstStyle/>
          <a:p>
            <a:pPr indent="0" marL="0">
              <a:buNone/>
            </a:pPr>
            <a:r>
              <a:rPr lang="en-US" sz="4400" b="1" dirty="0">
                <a:solidFill>
                  <a:srgbClr val="154360"/>
                </a:solidFill>
                <a:latin typeface="Arial" pitchFamily="34" charset="0"/>
                <a:ea typeface="Arial" pitchFamily="34" charset="-122"/>
                <a:cs typeface="Arial" pitchFamily="34" charset="-120"/>
              </a:rPr>
              <a:t>≈$0</a:t>
            </a:r>
            <a:endParaRPr lang="en-US" sz="4400" dirty="0"/>
          </a:p>
        </p:txBody>
      </p:sp>
      <p:sp>
        <p:nvSpPr>
          <p:cNvPr id="14" name="Text 12"/>
          <p:cNvSpPr/>
          <p:nvPr/>
        </p:nvSpPr>
        <p:spPr>
          <a:xfrm>
            <a:off x="685800" y="21488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CBO COST ESTIMATE</a:t>
            </a:r>
            <a:endParaRPr lang="en-US" sz="900" dirty="0"/>
          </a:p>
        </p:txBody>
      </p:sp>
      <p:sp>
        <p:nvSpPr>
          <p:cNvPr id="15" name="Text 13"/>
          <p:cNvSpPr/>
          <p:nvPr/>
        </p:nvSpPr>
        <p:spPr>
          <a:xfrm>
            <a:off x="685800" y="23682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"Estimated Budgetary Effects of H.R. 6644" (pub. 62570, July 14, 2026, as enacted): net deficit effect rounds to $0…</a:t>
            </a:r>
            <a:endParaRPr lang="en-US" sz="950" dirty="0"/>
          </a:p>
        </p:txBody>
      </p:sp>
      <p:sp>
        <p:nvSpPr>
          <p:cNvPr id="16" name="Shape 14"/>
          <p:cNvSpPr/>
          <p:nvPr/>
        </p:nvSpPr>
        <p:spPr>
          <a:xfrm>
            <a:off x="457200" y="2971800"/>
            <a:ext cx="2926080" cy="1600200"/>
          </a:xfrm>
          <a:prstGeom prst="roundRect">
            <a:avLst>
              <a:gd name="adj" fmla="val 4571"/>
            </a:avLst>
          </a:prstGeom>
          <a:solidFill>
            <a:srgbClr val="EFF2F6"/>
          </a:solidFill>
          <a:ln w="12700">
            <a:solidFill>
              <a:srgbClr val="EFF2F6"/>
            </a:solidFill>
            <a:prstDash val="solid"/>
          </a:ln>
        </p:spPr>
      </p:sp>
      <p:sp>
        <p:nvSpPr>
          <p:cNvPr id="17" name="Shape 15"/>
          <p:cNvSpPr/>
          <p:nvPr/>
        </p:nvSpPr>
        <p:spPr>
          <a:xfrm>
            <a:off x="685800" y="3200400"/>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685800" y="3337560"/>
            <a:ext cx="2468880" cy="640080"/>
          </a:xfrm>
          <a:prstGeom prst="rect">
            <a:avLst/>
          </a:prstGeom>
          <a:noFill/>
          <a:ln/>
        </p:spPr>
        <p:txBody>
          <a:bodyPr wrap="square" lIns="0" tIns="0" rIns="0" bIns="0" rtlCol="0" anchor="ctr"/>
          <a:lstStyle/>
          <a:p>
            <a:pPr indent="0" marL="0">
              <a:buNone/>
            </a:pPr>
            <a:r>
              <a:rPr lang="en-US" sz="3200" b="1" dirty="0">
                <a:solidFill>
                  <a:srgbClr val="154360"/>
                </a:solidFill>
                <a:latin typeface="Arial" pitchFamily="34" charset="0"/>
                <a:ea typeface="Arial" pitchFamily="34" charset="-122"/>
                <a:cs typeface="Arial" pitchFamily="34" charset="-120"/>
              </a:rPr>
              <a:t>$200M / yr</a:t>
            </a:r>
            <a:endParaRPr lang="en-US" sz="3200" dirty="0"/>
          </a:p>
        </p:txBody>
      </p:sp>
      <p:sp>
        <p:nvSpPr>
          <p:cNvPr id="19" name="Text 17"/>
          <p:cNvSpPr/>
          <p:nvPr/>
        </p:nvSpPr>
        <p:spPr>
          <a:xfrm>
            <a:off x="685800" y="3977640"/>
            <a:ext cx="246888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INNOVATION FUND</a:t>
            </a:r>
            <a:endParaRPr lang="en-US" sz="900" dirty="0"/>
          </a:p>
        </p:txBody>
      </p:sp>
      <p:sp>
        <p:nvSpPr>
          <p:cNvPr id="20" name="Text 18"/>
          <p:cNvSpPr/>
          <p:nvPr/>
        </p:nvSpPr>
        <p:spPr>
          <a:xfrm>
            <a:off x="685800" y="4197096"/>
            <a:ext cx="2468880" cy="320040"/>
          </a:xfrm>
          <a:prstGeom prst="rect">
            <a:avLst/>
          </a:prstGeom>
          <a:noFill/>
          <a:ln/>
        </p:spPr>
        <p:txBody>
          <a:bodyPr wrap="square" lIns="0" tIns="0" rIns="0" bIns="0" rtlCol="0" anchor="t"/>
          <a:lstStyle/>
          <a:p>
            <a:pPr indent="0" marL="0">
              <a:buNone/>
            </a:pPr>
            <a:r>
              <a:rPr lang="en-US" sz="950" dirty="0">
                <a:solidFill>
                  <a:srgbClr val="1A1A2E"/>
                </a:solidFill>
                <a:latin typeface="Arial" pitchFamily="34" charset="0"/>
                <a:ea typeface="Arial" pitchFamily="34" charset="-122"/>
                <a:cs typeface="Arial" pitchFamily="34" charset="-120"/>
              </a:rPr>
              <a:t>Authorized for FY2027–FY2031 (Sec. 208) — not yet appropriated</a:t>
            </a:r>
            <a:endParaRPr lang="en-US" sz="950" dirty="0"/>
          </a:p>
        </p:txBody>
      </p:sp>
      <p:sp>
        <p:nvSpPr>
          <p:cNvPr id="21" name="Text 19"/>
          <p:cNvSpPr/>
          <p:nvPr/>
        </p:nvSpPr>
        <p:spPr>
          <a:xfrm>
            <a:off x="3749040" y="1143000"/>
            <a:ext cx="4937760" cy="342900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Sec. 1202 — No Additional Funds Authorized</a:t>
            </a:r>
            <a:endParaRPr lang="en-US" sz="1200" dirty="0"/>
          </a:p>
          <a:p>
            <a:pPr indent="0" marL="0">
              <a:buNone/>
            </a:pPr>
            <a:r>
              <a:rPr lang="en-US" sz="1100" dirty="0">
                <a:solidFill>
                  <a:srgbClr val="1A1A2E"/>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 The Act creates or reshapes dozens of programs, pilots and studies, but — with the notable exception of the Innovation Fund’s $200 million-a-year authorization in Section 208 — it supplies no new authorized funding, so implementation depends on annual appropriations and existing agency budgets.</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Where to learn more</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The hub page carries every citation, the full section list, deadlines tracker, and FAQ</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14</a:t>
            </a:r>
            <a:endParaRPr lang="en-US" sz="900" dirty="0"/>
          </a:p>
        </p:txBody>
      </p:sp>
      <p:sp>
        <p:nvSpPr>
          <p:cNvPr id="11" name="Shape 9"/>
          <p:cNvSpPr/>
          <p:nvPr/>
        </p:nvSpPr>
        <p:spPr>
          <a:xfrm>
            <a:off x="6583680" y="1143000"/>
            <a:ext cx="2103120" cy="2514600"/>
          </a:xfrm>
          <a:prstGeom prst="roundRect">
            <a:avLst>
              <a:gd name="adj" fmla="val 3478"/>
            </a:avLst>
          </a:prstGeom>
          <a:solidFill>
            <a:srgbClr val="EFF2F6"/>
          </a:solidFill>
          <a:ln w="12700">
            <a:solidFill>
              <a:srgbClr val="EFF2F6"/>
            </a:solidFill>
            <a:prstDash val="solid"/>
          </a:ln>
        </p:spPr>
      </p:sp>
      <p:pic>
        <p:nvPicPr>
          <p:cNvPr id="12" name="Image 0" descr="preencoded.png">    </p:cNvPr>
          <p:cNvPicPr>
            <a:picLocks noChangeAspect="1"/>
          </p:cNvPicPr>
          <p:nvPr/>
        </p:nvPicPr>
        <p:blipFill>
          <a:blip r:embed="rId1"/>
          <a:stretch>
            <a:fillRect/>
          </a:stretch>
        </p:blipFill>
        <p:spPr>
          <a:xfrm>
            <a:off x="6766560" y="1325880"/>
            <a:ext cx="1737360" cy="1737360"/>
          </a:xfrm>
          <a:prstGeom prst="rect">
            <a:avLst/>
          </a:prstGeom>
        </p:spPr>
      </p:pic>
      <p:sp>
        <p:nvSpPr>
          <p:cNvPr id="13" name="Text 10"/>
          <p:cNvSpPr/>
          <p:nvPr/>
        </p:nvSpPr>
        <p:spPr>
          <a:xfrm>
            <a:off x="6583680" y="3154680"/>
            <a:ext cx="2103120" cy="365760"/>
          </a:xfrm>
          <a:prstGeom prst="rect">
            <a:avLst/>
          </a:prstGeom>
          <a:noFill/>
          <a:ln/>
        </p:spPr>
        <p:txBody>
          <a:bodyPr wrap="square" lIns="0" tIns="0" rIns="0" bIns="0" rtlCol="0" anchor="t"/>
          <a:lstStyle/>
          <a:p>
            <a:pPr algn="ctr" indent="0" marL="0">
              <a:buNone/>
            </a:pPr>
            <a:r>
              <a:rPr lang="en-US" sz="950" dirty="0">
                <a:solidFill>
                  <a:srgbClr val="4B5563"/>
                </a:solidFill>
                <a:latin typeface="Arial" pitchFamily="34" charset="0"/>
                <a:ea typeface="Arial" pitchFamily="34" charset="-122"/>
                <a:cs typeface="Arial" pitchFamily="34" charset="-120"/>
              </a:rPr>
              <a:t>Scan for the live hub page</a:t>
            </a:r>
            <a:endParaRPr lang="en-US" sz="950" dirty="0"/>
          </a:p>
        </p:txBody>
      </p:sp>
      <p:sp>
        <p:nvSpPr>
          <p:cNvPr id="14" name="Text 11">
            <a:hlinkClick r:id="rId2" tooltip=""/>
          </p:cNvPr>
          <p:cNvSpPr/>
          <p:nvPr/>
        </p:nvSpPr>
        <p:spPr>
          <a:xfrm>
            <a:off x="457200" y="1143000"/>
            <a:ext cx="5760720" cy="365760"/>
          </a:xfrm>
          <a:prstGeom prst="rect">
            <a:avLst/>
          </a:prstGeom>
          <a:noFill/>
          <a:ln/>
        </p:spPr>
        <p:txBody>
          <a:bodyPr wrap="square" lIns="0" tIns="0" rIns="0" bIns="0" rtlCol="0" anchor="ctr"/>
          <a:lstStyle/>
          <a:p>
            <a:pPr indent="0" marL="0">
              <a:buNone/>
            </a:pPr>
            <a:r>
              <a:rPr lang="en-US" sz="1500" b="1" u="sng" dirty="0">
                <a:solidFill>
                  <a:srgbClr val="0A66C2"/>
                </a:solidFill>
                <a:latin typeface="Arial" pitchFamily="34" charset="0"/>
                <a:ea typeface="Arial" pitchFamily="34" charset="-122"/>
                <a:cs typeface="Arial" pitchFamily="34" charset="-120"/>
                <a:hlinkClick r:id="rId2" invalidUrl="" action="" tgtFrame="" tooltip="" history="1" highlightClick="0" endSnd="0">
                  <a:extLst>
                    <a:ext uri="{A12FA001-AC4F-418D-AE19-62706E023703}">
                      <ahyp:hlinkClr xmlns:ahyp="http://schemas.microsoft.com/office/drawing/2018/hyperlinkcolor" val="tx"/>
                    </a:ext>
                  </a:extLst>
                </a:hlinkClick>
              </a:rPr>
              <a:t>aihousers.com/road-to-housing/for/advocates-tenants</a:t>
            </a:r>
            <a:endParaRPr lang="en-US" sz="1500" dirty="0"/>
          </a:p>
        </p:txBody>
      </p:sp>
      <p:sp>
        <p:nvSpPr>
          <p:cNvPr id="15" name="Text 12"/>
          <p:cNvSpPr/>
          <p:nvPr/>
        </p:nvSpPr>
        <p:spPr>
          <a:xfrm>
            <a:off x="457200" y="1600200"/>
            <a:ext cx="5760720" cy="2651760"/>
          </a:xfrm>
          <a:prstGeom prst="rect">
            <a:avLst/>
          </a:prstGeom>
          <a:noFill/>
          <a:ln/>
        </p:spPr>
        <p:txBody>
          <a:bodyPr wrap="square" lIns="0" tIns="0" rIns="0" bIns="0" rtlCol="0" anchor="t"/>
          <a:lstStyle/>
          <a:p>
            <a:pPr indent="0" marL="0">
              <a:buNone/>
            </a:pPr>
            <a:r>
              <a:rPr lang="en-US" sz="1100" b="1" dirty="0">
                <a:solidFill>
                  <a:srgbClr val="154360"/>
                </a:solidFill>
                <a:latin typeface="Arial" pitchFamily="34" charset="0"/>
                <a:ea typeface="Arial" pitchFamily="34" charset="-122"/>
                <a:cs typeface="Arial" pitchFamily="34" charset="-120"/>
              </a:rPr>
              <a:t>H.R. 6644 — Enrolled bill text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GovInfo (GPO)</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What’s in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NLIHC — 21st Century ROAD to Housing Act: Impacts on Low-Income Households…</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National Low Income Housing Coalition</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HUD notice on the CDBG-DR allocation formula (Docket FR-6337-N-02)</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HUD / Federal Register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BPC — FY2027 HUD appropriations tracker</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Bipartisan Policy Center</a:t>
            </a:r>
            <a:endParaRPr lang="en-US" sz="1100" dirty="0"/>
          </a:p>
          <a:p>
            <a:pPr indent="0" marL="0">
              <a:spcBef>
                <a:spcPts val="600"/>
              </a:spcBef>
              <a:buNone/>
            </a:pPr>
            <a:r>
              <a:rPr lang="en-US" sz="1100" b="1" dirty="0">
                <a:solidFill>
                  <a:srgbClr val="154360"/>
                </a:solidFill>
                <a:latin typeface="Arial" pitchFamily="34" charset="0"/>
                <a:ea typeface="Arial" pitchFamily="34" charset="-122"/>
                <a:cs typeface="Arial" pitchFamily="34" charset="-120"/>
              </a:rPr>
              <a:t>Smart Growth America — Reflecting on the 21st Century ROAD to Housing Act</a:t>
            </a:r>
            <a:endParaRPr lang="en-US" sz="1100" dirty="0"/>
          </a:p>
          <a:p>
            <a:pPr indent="0" marL="0">
              <a:buNone/>
            </a:pPr>
            <a:r>
              <a:rPr lang="en-US" sz="950" dirty="0">
                <a:solidFill>
                  <a:srgbClr val="4B5563"/>
                </a:solidFill>
                <a:latin typeface="Arial" pitchFamily="34" charset="0"/>
                <a:ea typeface="Arial" pitchFamily="34" charset="-122"/>
                <a:cs typeface="Arial" pitchFamily="34" charset="-120"/>
              </a:rPr>
              <a:t>Smart Growth America</a:t>
            </a:r>
            <a:endParaRPr lang="en-US" sz="1100" dirty="0"/>
          </a:p>
        </p:txBody>
      </p:sp>
      <p:sp>
        <p:nvSpPr>
          <p:cNvPr id="16" name="Text 13"/>
          <p:cNvSpPr/>
          <p:nvPr/>
        </p:nvSpPr>
        <p:spPr>
          <a:xfrm>
            <a:off x="457200" y="4160520"/>
            <a:ext cx="8229600" cy="365760"/>
          </a:xfrm>
          <a:prstGeom prst="rect">
            <a:avLst/>
          </a:prstGeom>
          <a:noFill/>
          <a:ln/>
        </p:spPr>
        <p:txBody>
          <a:bodyPr wrap="square" lIns="0" tIns="0" rIns="0" bIns="0" rtlCol="0" anchor="t"/>
          <a:lstStyle/>
          <a:p>
            <a:pPr indent="0" marL="0">
              <a:buNone/>
            </a:pPr>
            <a:r>
              <a:rPr lang="en-US" sz="950" i="1" dirty="0">
                <a:solidFill>
                  <a:srgbClr val="4B5563"/>
                </a:solidFill>
                <a:latin typeface="Arial" pitchFamily="34" charset="0"/>
                <a:ea typeface="Arial" pitchFamily="34" charset="-122"/>
                <a:cs typeface="Arial" pitchFamily="34" charset="-120"/>
              </a:rPr>
              <a:t>Make it yours: replace [Agency Name], [Presenter], [Date] and each [Name] owner before you present.</a:t>
            </a:r>
            <a:endParaRPr lang="en-US" sz="9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154360"/>
        </a:solidFill>
      </p:bgPr>
    </p:bg>
    <p:spTree>
      <p:nvGrpSpPr>
        <p:cNvPr id="1" name=""/>
        <p:cNvGrpSpPr/>
        <p:nvPr/>
      </p:nvGrpSpPr>
      <p:grpSpPr>
        <a:xfrm>
          <a:off x="0" y="0"/>
          <a:ext cx="0" cy="0"/>
          <a:chOff x="0" y="0"/>
          <a:chExt cx="0" cy="0"/>
        </a:xfrm>
      </p:grpSpPr>
      <p:sp>
        <p:nvSpPr>
          <p:cNvPr id="2" name="Shape 0"/>
          <p:cNvSpPr/>
          <p:nvPr/>
        </p:nvSpPr>
        <p:spPr>
          <a:xfrm>
            <a:off x="457200" y="548640"/>
            <a:ext cx="486697" cy="210902"/>
          </a:xfrm>
          <a:custGeom>
            <a:avLst/>
            <a:gdLst/>
            <a:ahLst/>
            <a:cxnLst/>
            <a:rect l="l" t="t" r="r" b="b"/>
            <a:pathLst>
              <a:path w="486697" h="210902">
                <a:moveTo>
                  <a:pt x="0" y="210902"/>
                </a:moveTo>
                <a:lnTo>
                  <a:pt x="243348" y="0"/>
                </a:lnTo>
                <a:lnTo>
                  <a:pt x="486697" y="210902"/>
                </a:lnTo>
                <a:lnTo>
                  <a:pt x="389357" y="210902"/>
                </a:lnTo>
                <a:lnTo>
                  <a:pt x="243348" y="85172"/>
                </a:lnTo>
                <a:lnTo>
                  <a:pt x="97339" y="210902"/>
                </a:lnTo>
                <a:close/>
              </a:path>
            </a:pathLst>
          </a:custGeom>
          <a:solidFill>
            <a:srgbClr val="FFFFFF"/>
          </a:solidFill>
          <a:ln w="12700">
            <a:solidFill>
              <a:srgbClr val="FFFFFF"/>
            </a:solidFill>
            <a:prstDash val="solid"/>
          </a:ln>
        </p:spPr>
      </p:sp>
      <p:sp>
        <p:nvSpPr>
          <p:cNvPr id="3" name="Shape 1"/>
          <p:cNvSpPr/>
          <p:nvPr/>
        </p:nvSpPr>
        <p:spPr>
          <a:xfrm>
            <a:off x="522093" y="791988"/>
            <a:ext cx="162232" cy="113563"/>
          </a:xfrm>
          <a:prstGeom prst="roundRect">
            <a:avLst>
              <a:gd name="adj" fmla="val 14286"/>
            </a:avLst>
          </a:prstGeom>
          <a:solidFill>
            <a:srgbClr val="FFFFFF"/>
          </a:solidFill>
          <a:ln w="12700">
            <a:solidFill>
              <a:srgbClr val="FFFFFF"/>
            </a:solidFill>
            <a:prstDash val="solid"/>
          </a:ln>
        </p:spPr>
      </p:sp>
      <p:sp>
        <p:nvSpPr>
          <p:cNvPr id="4" name="Shape 2"/>
          <p:cNvSpPr/>
          <p:nvPr/>
        </p:nvSpPr>
        <p:spPr>
          <a:xfrm>
            <a:off x="716772" y="791988"/>
            <a:ext cx="162232" cy="113563"/>
          </a:xfrm>
          <a:prstGeom prst="roundRect">
            <a:avLst>
              <a:gd name="adj" fmla="val 14286"/>
            </a:avLst>
          </a:prstGeom>
          <a:solidFill>
            <a:srgbClr val="D98E2B"/>
          </a:solidFill>
          <a:ln w="12700">
            <a:solidFill>
              <a:srgbClr val="D98E2B"/>
            </a:solidFill>
            <a:prstDash val="solid"/>
          </a:ln>
        </p:spPr>
      </p:sp>
      <p:sp>
        <p:nvSpPr>
          <p:cNvPr id="5" name="Shape 3"/>
          <p:cNvSpPr/>
          <p:nvPr/>
        </p:nvSpPr>
        <p:spPr>
          <a:xfrm>
            <a:off x="522093" y="937997"/>
            <a:ext cx="162232" cy="113563"/>
          </a:xfrm>
          <a:prstGeom prst="roundRect">
            <a:avLst>
              <a:gd name="adj" fmla="val 14286"/>
            </a:avLst>
          </a:prstGeom>
          <a:solidFill>
            <a:srgbClr val="FFFFFF"/>
          </a:solidFill>
          <a:ln w="12700">
            <a:solidFill>
              <a:srgbClr val="FFFFFF"/>
            </a:solidFill>
            <a:prstDash val="solid"/>
          </a:ln>
        </p:spPr>
      </p:sp>
      <p:sp>
        <p:nvSpPr>
          <p:cNvPr id="6" name="Shape 4"/>
          <p:cNvSpPr/>
          <p:nvPr/>
        </p:nvSpPr>
        <p:spPr>
          <a:xfrm>
            <a:off x="716772" y="937997"/>
            <a:ext cx="162232" cy="113563"/>
          </a:xfrm>
          <a:prstGeom prst="roundRect">
            <a:avLst>
              <a:gd name="adj" fmla="val 14286"/>
            </a:avLst>
          </a:prstGeom>
          <a:solidFill>
            <a:srgbClr val="FFFFFF"/>
          </a:solidFill>
          <a:ln w="12700">
            <a:solidFill>
              <a:srgbClr val="FFFFFF"/>
            </a:solidFill>
            <a:prstDash val="solid"/>
          </a:ln>
        </p:spPr>
      </p:sp>
      <p:sp>
        <p:nvSpPr>
          <p:cNvPr id="7" name="Text 5"/>
          <p:cNvSpPr/>
          <p:nvPr/>
        </p:nvSpPr>
        <p:spPr>
          <a:xfrm>
            <a:off x="1089906" y="738452"/>
            <a:ext cx="3017520" cy="301752"/>
          </a:xfrm>
          <a:prstGeom prst="rect">
            <a:avLst/>
          </a:prstGeom>
          <a:noFill/>
          <a:ln/>
        </p:spPr>
        <p:txBody>
          <a:bodyPr wrap="square" lIns="0" tIns="0" rIns="0" bIns="0" rtlCol="0" anchor="ctr"/>
          <a:lstStyle/>
          <a:p>
            <a:pPr indent="0" marL="0">
              <a:buNone/>
            </a:pPr>
            <a:r>
              <a:rPr lang="en-US" sz="1961" b="1" dirty="0">
                <a:solidFill>
                  <a:srgbClr val="FFFFFF"/>
                </a:solidFill>
                <a:latin typeface="Arial" pitchFamily="34" charset="0"/>
                <a:ea typeface="Arial" pitchFamily="34" charset="-122"/>
                <a:cs typeface="Arial" pitchFamily="34" charset="-120"/>
              </a:rPr>
              <a:t>AI Housers</a:t>
            </a:r>
            <a:endParaRPr lang="en-US" sz="1961" dirty="0"/>
          </a:p>
        </p:txBody>
      </p:sp>
      <p:sp>
        <p:nvSpPr>
          <p:cNvPr id="8" name="Text 6"/>
          <p:cNvSpPr/>
          <p:nvPr/>
        </p:nvSpPr>
        <p:spPr>
          <a:xfrm>
            <a:off x="457200" y="1554480"/>
            <a:ext cx="7315200" cy="457200"/>
          </a:xfrm>
          <a:prstGeom prst="rect">
            <a:avLst/>
          </a:prstGeom>
          <a:noFill/>
          <a:ln/>
        </p:spPr>
        <p:txBody>
          <a:bodyPr wrap="square" lIns="0" tIns="0" rIns="0" bIns="0" rtlCol="0" anchor="ctr"/>
          <a:lstStyle/>
          <a:p>
            <a:pPr indent="0" marL="0">
              <a:buNone/>
            </a:pPr>
            <a:r>
              <a:rPr lang="en-US" sz="2000" b="1" dirty="0">
                <a:solidFill>
                  <a:srgbClr val="FFFFFF"/>
                </a:solidFill>
                <a:latin typeface="Arial" pitchFamily="34" charset="0"/>
                <a:ea typeface="Arial" pitchFamily="34" charset="-122"/>
                <a:cs typeface="Arial" pitchFamily="34" charset="-120"/>
              </a:rPr>
              <a:t>AI Housers · aihousers.com</a:t>
            </a:r>
            <a:endParaRPr lang="en-US" sz="2000" dirty="0"/>
          </a:p>
        </p:txBody>
      </p:sp>
      <p:sp>
        <p:nvSpPr>
          <p:cNvPr id="9" name="Text 7"/>
          <p:cNvSpPr/>
          <p:nvPr/>
        </p:nvSpPr>
        <p:spPr>
          <a:xfrm>
            <a:off x="457200" y="2057400"/>
            <a:ext cx="7315200" cy="457200"/>
          </a:xfrm>
          <a:prstGeom prst="rect">
            <a:avLst/>
          </a:prstGeom>
          <a:noFill/>
          <a:ln/>
        </p:spPr>
        <p:txBody>
          <a:bodyPr wrap="square" lIns="0" tIns="0" rIns="0" bIns="0" rtlCol="0" anchor="t"/>
          <a:lstStyle/>
          <a:p>
            <a:pPr indent="0" marL="0">
              <a:buNone/>
            </a:pPr>
            <a:r>
              <a:rPr lang="en-US" sz="1300" dirty="0">
                <a:solidFill>
                  <a:srgbClr val="5DADE2"/>
                </a:solidFill>
                <a:latin typeface="Arial" pitchFamily="34" charset="0"/>
                <a:ea typeface="Arial" pitchFamily="34" charset="-122"/>
                <a:cs typeface="Arial" pitchFamily="34" charset="-120"/>
              </a:rPr>
              <a:t>Thank you. Questions and corrections are welcome — the hub page lists every source we relied on.</a:t>
            </a:r>
            <a:endParaRPr lang="en-US" sz="1300" dirty="0"/>
          </a:p>
        </p:txBody>
      </p:sp>
      <p:sp>
        <p:nvSpPr>
          <p:cNvPr id="10" name="Text 8"/>
          <p:cNvSpPr/>
          <p:nvPr/>
        </p:nvSpPr>
        <p:spPr>
          <a:xfrm>
            <a:off x="457200" y="3383280"/>
            <a:ext cx="8229600" cy="77724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Independent, plain-language explainer prepared by AI Housers (Houser Technologies LLC). Not legal, compliance, or financial advice; not affiliated with HUD, USDA, Congress, or any agency. Every fact traces to a primary or authoritative source; confirm against the enacted text and official agency guidance before acting.</a:t>
            </a:r>
            <a:endParaRPr lang="en-US" sz="900" dirty="0"/>
          </a:p>
        </p:txBody>
      </p:sp>
      <p:sp>
        <p:nvSpPr>
          <p:cNvPr id="11" name="Text 9"/>
          <p:cNvSpPr/>
          <p:nvPr/>
        </p:nvSpPr>
        <p:spPr>
          <a:xfrm>
            <a:off x="457200" y="4224528"/>
            <a:ext cx="8229600" cy="274320"/>
          </a:xfrm>
          <a:prstGeom prst="rect">
            <a:avLst/>
          </a:prstGeom>
          <a:noFill/>
          <a:ln/>
        </p:spPr>
        <p:txBody>
          <a:bodyPr wrap="square" lIns="0" tIns="0" rIns="0" bIns="0" rtlCol="0" anchor="t"/>
          <a:lstStyle/>
          <a:p>
            <a:pPr indent="0" marL="0">
              <a:buNone/>
            </a:pPr>
            <a:r>
              <a:rPr lang="en-US" sz="900" dirty="0">
                <a:solidFill>
                  <a:srgbClr val="5DADE2"/>
                </a:solidFill>
                <a:latin typeface="Arial" pitchFamily="34" charset="0"/>
                <a:ea typeface="Arial" pitchFamily="34" charset="-122"/>
                <a:cs typeface="Arial" pitchFamily="34" charset="-120"/>
              </a:rPr>
              <a:t>Prepared from aihousers.com/road-to-housing · content reviewed August 29, 2026</a:t>
            </a:r>
            <a:endParaRPr lang="en-US" sz="900" dirty="0"/>
          </a:p>
        </p:txBody>
      </p:sp>
      <p:sp>
        <p:nvSpPr>
          <p:cNvPr id="12" name="Text 10"/>
          <p:cNvSpPr/>
          <p:nvPr/>
        </p:nvSpPr>
        <p:spPr>
          <a:xfrm>
            <a:off x="457200" y="4498848"/>
            <a:ext cx="8229600" cy="274320"/>
          </a:xfrm>
          <a:prstGeom prst="rect">
            <a:avLst/>
          </a:prstGeom>
          <a:noFill/>
          <a:ln/>
        </p:spPr>
        <p:txBody>
          <a:bodyPr wrap="square" lIns="0" tIns="0" rIns="0" bIns="0" rtlCol="0" anchor="t"/>
          <a:lstStyle/>
          <a:p>
            <a:pPr indent="0" marL="0">
              <a:buNone/>
            </a:pPr>
            <a:r>
              <a:rPr lang="en-US" sz="900" dirty="0">
                <a:solidFill>
                  <a:srgbClr val="FFFFFF"/>
                </a:solidFill>
                <a:latin typeface="Arial" pitchFamily="34" charset="0"/>
                <a:ea typeface="Arial" pitchFamily="34" charset="-122"/>
                <a:cs typeface="Arial" pitchFamily="34" charset="-120"/>
              </a:rPr>
              <a:t>Reuse freely, including with your own logo, with attribution to AI Housers — aihousers.com/road-to-housing (CC BY 4.0).</a:t>
            </a:r>
            <a:endParaRPr lang="en-US" sz="9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The one thing to know</a:t>
            </a:r>
            <a:endParaRPr lang="en-US" sz="2600" dirty="0"/>
          </a:p>
        </p:txBody>
      </p:sp>
      <p:sp>
        <p:nvSpPr>
          <p:cNvPr id="3" name="Shape 1"/>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4" name="Shape 2"/>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5" name="Shape 3"/>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6" name="Shape 4"/>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7" name="Shape 5"/>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8" name="Text 6"/>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9" name="Text 7"/>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2</a:t>
            </a:r>
            <a:endParaRPr lang="en-US" sz="900" dirty="0"/>
          </a:p>
        </p:txBody>
      </p:sp>
      <p:sp>
        <p:nvSpPr>
          <p:cNvPr id="10" name="Shape 8"/>
          <p:cNvSpPr/>
          <p:nvPr/>
        </p:nvSpPr>
        <p:spPr>
          <a:xfrm>
            <a:off x="457200" y="1188720"/>
            <a:ext cx="8229600" cy="2468880"/>
          </a:xfrm>
          <a:prstGeom prst="roundRect">
            <a:avLst>
              <a:gd name="adj" fmla="val 2963"/>
            </a:avLst>
          </a:prstGeom>
          <a:solidFill>
            <a:srgbClr val="EFF2F6"/>
          </a:solidFill>
          <a:ln w="12700">
            <a:solidFill>
              <a:srgbClr val="EFF2F6"/>
            </a:solidFill>
            <a:prstDash val="solid"/>
          </a:ln>
        </p:spPr>
      </p:sp>
      <p:sp>
        <p:nvSpPr>
          <p:cNvPr id="11" name="Shape 9"/>
          <p:cNvSpPr/>
          <p:nvPr/>
        </p:nvSpPr>
        <p:spPr>
          <a:xfrm>
            <a:off x="777240" y="1554480"/>
            <a:ext cx="201168" cy="140818"/>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777240" y="1783080"/>
            <a:ext cx="7589520" cy="1737360"/>
          </a:xfrm>
          <a:prstGeom prst="rect">
            <a:avLst/>
          </a:prstGeom>
          <a:noFill/>
          <a:ln/>
        </p:spPr>
        <p:txBody>
          <a:bodyPr wrap="square" lIns="0" tIns="0" rIns="0" bIns="0" rtlCol="0" anchor="t"/>
          <a:lstStyle/>
          <a:p>
            <a:pPr indent="0" marL="0">
              <a:buNone/>
            </a:pPr>
            <a:r>
              <a:rPr lang="en-US" sz="1800" b="1" dirty="0">
                <a:solidFill>
                  <a:srgbClr val="154360"/>
                </a:solidFill>
                <a:latin typeface="Arial" pitchFamily="34" charset="0"/>
                <a:ea typeface="Arial" pitchFamily="34" charset="-122"/>
                <a:cs typeface="Arial" pitchFamily="34" charset="-120"/>
              </a:rPr>
              <a:t>The Act adds guardrails (RAD tenant-protection enforcement, no work requirements or time limits in the new MTW cohort, anti-displacement conditions on ESG waivers) but no new deeply affordable housing money — the fights now are HUD rulemaking, appropriations, and monitoring.</a:t>
            </a:r>
            <a:endParaRPr lang="en-US" sz="1800" dirty="0"/>
          </a:p>
        </p:txBody>
      </p:sp>
      <p:sp>
        <p:nvSpPr>
          <p:cNvPr id="13" name="Text 11"/>
          <p:cNvSpPr/>
          <p:nvPr/>
        </p:nvSpPr>
        <p:spPr>
          <a:xfrm>
            <a:off x="457200" y="3840480"/>
            <a:ext cx="8229600" cy="457200"/>
          </a:xfrm>
          <a:prstGeom prst="rect">
            <a:avLst/>
          </a:prstGeom>
          <a:noFill/>
          <a:ln/>
        </p:spPr>
        <p:txBody>
          <a:bodyPr wrap="square" lIns="0" tIns="0" rIns="0" bIns="0" rtlCol="0" anchor="t"/>
          <a:lstStyle/>
          <a:p>
            <a:pPr indent="0" marL="0">
              <a:buNone/>
            </a:pPr>
            <a:r>
              <a:rPr lang="en-US" sz="1300" i="1" dirty="0">
                <a:solidFill>
                  <a:srgbClr val="4B5563"/>
                </a:solidFill>
                <a:latin typeface="Arial" pitchFamily="34" charset="0"/>
                <a:ea typeface="Arial" pitchFamily="34" charset="-122"/>
                <a:cs typeface="Arial" pitchFamily="34" charset="-120"/>
              </a:rPr>
              <a:t>New enforcement hooks in RAD and MTW, small tenant wins — and no new resources for the lowest-income renters.</a:t>
            </a:r>
            <a:endParaRPr lang="en-US" sz="13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the Act is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H.R. 6644 (119th Congress) · Public Law 119-101</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3</a:t>
            </a:r>
            <a:endParaRPr lang="en-US" sz="900" dirty="0"/>
          </a:p>
        </p:txBody>
      </p:sp>
      <p:sp>
        <p:nvSpPr>
          <p:cNvPr id="11" name="Shape 9"/>
          <p:cNvSpPr/>
          <p:nvPr/>
        </p:nvSpPr>
        <p:spPr>
          <a:xfrm>
            <a:off x="457200" y="1143000"/>
            <a:ext cx="4023360" cy="1389888"/>
          </a:xfrm>
          <a:prstGeom prst="roundRect">
            <a:avLst>
              <a:gd name="adj" fmla="val 5263"/>
            </a:avLst>
          </a:prstGeom>
          <a:solidFill>
            <a:srgbClr val="EFF2F6"/>
          </a:solidFill>
          <a:ln w="12700">
            <a:solidFill>
              <a:srgbClr val="EFF2F6"/>
            </a:solidFill>
            <a:prstDash val="solid"/>
          </a:ln>
        </p:spPr>
      </p:sp>
      <p:sp>
        <p:nvSpPr>
          <p:cNvPr id="12" name="Shape 10"/>
          <p:cNvSpPr/>
          <p:nvPr/>
        </p:nvSpPr>
        <p:spPr>
          <a:xfrm>
            <a:off x="685800" y="1344168"/>
            <a:ext cx="146304" cy="102413"/>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96012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12 / 60</a:t>
            </a:r>
            <a:endParaRPr lang="en-US" sz="4000" dirty="0"/>
          </a:p>
        </p:txBody>
      </p:sp>
      <p:sp>
        <p:nvSpPr>
          <p:cNvPr id="14" name="Text 12"/>
          <p:cNvSpPr/>
          <p:nvPr/>
        </p:nvSpPr>
        <p:spPr>
          <a:xfrm>
            <a:off x="68580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TITLES / SECTIONS</a:t>
            </a:r>
            <a:endParaRPr lang="en-US" sz="900" dirty="0"/>
          </a:p>
        </p:txBody>
      </p:sp>
      <p:sp>
        <p:nvSpPr>
          <p:cNvPr id="15" name="Text 13"/>
          <p:cNvSpPr/>
          <p:nvPr/>
        </p:nvSpPr>
        <p:spPr>
          <a:xfrm>
            <a:off x="68580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 plus Secs. 101–1202 in the enrolled text</a:t>
            </a:r>
            <a:endParaRPr lang="en-US" sz="1000" dirty="0"/>
          </a:p>
        </p:txBody>
      </p:sp>
      <p:sp>
        <p:nvSpPr>
          <p:cNvPr id="16" name="Shape 14"/>
          <p:cNvSpPr/>
          <p:nvPr/>
        </p:nvSpPr>
        <p:spPr>
          <a:xfrm>
            <a:off x="4663440" y="1143000"/>
            <a:ext cx="4023360" cy="1389888"/>
          </a:xfrm>
          <a:prstGeom prst="roundRect">
            <a:avLst>
              <a:gd name="adj" fmla="val 5263"/>
            </a:avLst>
          </a:prstGeom>
          <a:solidFill>
            <a:srgbClr val="EFF2F6"/>
          </a:solidFill>
          <a:ln w="12700">
            <a:solidFill>
              <a:srgbClr val="EFF2F6"/>
            </a:solidFill>
            <a:prstDash val="solid"/>
          </a:ln>
        </p:spPr>
      </p:sp>
      <p:sp>
        <p:nvSpPr>
          <p:cNvPr id="17" name="Shape 15"/>
          <p:cNvSpPr/>
          <p:nvPr/>
        </p:nvSpPr>
        <p:spPr>
          <a:xfrm>
            <a:off x="4892040" y="1344168"/>
            <a:ext cx="146304" cy="102413"/>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5166360" y="1280160"/>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119-101</a:t>
            </a:r>
            <a:endParaRPr lang="en-US" sz="4000" dirty="0"/>
          </a:p>
        </p:txBody>
      </p:sp>
      <p:sp>
        <p:nvSpPr>
          <p:cNvPr id="19" name="Text 17"/>
          <p:cNvSpPr/>
          <p:nvPr/>
        </p:nvSpPr>
        <p:spPr>
          <a:xfrm>
            <a:off x="4892040" y="1874520"/>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PUBLIC LAW</a:t>
            </a:r>
            <a:endParaRPr lang="en-US" sz="900" dirty="0"/>
          </a:p>
        </p:txBody>
      </p:sp>
      <p:sp>
        <p:nvSpPr>
          <p:cNvPr id="20" name="Text 18"/>
          <p:cNvSpPr/>
          <p:nvPr/>
        </p:nvSpPr>
        <p:spPr>
          <a:xfrm>
            <a:off x="4892040" y="2093976"/>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Became law without the President’s signature, July 11, 2026</a:t>
            </a:r>
            <a:endParaRPr lang="en-US" sz="1000" dirty="0"/>
          </a:p>
        </p:txBody>
      </p:sp>
      <p:sp>
        <p:nvSpPr>
          <p:cNvPr id="21" name="Shape 19"/>
          <p:cNvSpPr/>
          <p:nvPr/>
        </p:nvSpPr>
        <p:spPr>
          <a:xfrm>
            <a:off x="457200" y="2715768"/>
            <a:ext cx="4023360" cy="1389888"/>
          </a:xfrm>
          <a:prstGeom prst="roundRect">
            <a:avLst>
              <a:gd name="adj" fmla="val 5263"/>
            </a:avLst>
          </a:prstGeom>
          <a:solidFill>
            <a:srgbClr val="EFF2F6"/>
          </a:solidFill>
          <a:ln w="12700">
            <a:solidFill>
              <a:srgbClr val="EFF2F6"/>
            </a:solidFill>
            <a:prstDash val="solid"/>
          </a:ln>
        </p:spPr>
      </p:sp>
      <p:sp>
        <p:nvSpPr>
          <p:cNvPr id="22" name="Shape 20"/>
          <p:cNvSpPr/>
          <p:nvPr/>
        </p:nvSpPr>
        <p:spPr>
          <a:xfrm>
            <a:off x="685800" y="2916936"/>
            <a:ext cx="146304" cy="102413"/>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960120" y="2852928"/>
            <a:ext cx="3291840" cy="548640"/>
          </a:xfrm>
          <a:prstGeom prst="rect">
            <a:avLst/>
          </a:prstGeom>
          <a:noFill/>
          <a:ln/>
        </p:spPr>
        <p:txBody>
          <a:bodyPr wrap="square" lIns="0" tIns="0" rIns="0" bIns="0" rtlCol="0" anchor="ctr"/>
          <a:lstStyle/>
          <a:p>
            <a:pPr indent="0" marL="0">
              <a:buNone/>
            </a:pPr>
            <a:r>
              <a:rPr lang="en-US" sz="4000" b="1" dirty="0">
                <a:solidFill>
                  <a:srgbClr val="154360"/>
                </a:solidFill>
                <a:latin typeface="Arial" pitchFamily="34" charset="0"/>
                <a:ea typeface="Arial" pitchFamily="34" charset="-122"/>
                <a:cs typeface="Arial" pitchFamily="34" charset="-120"/>
              </a:rPr>
              <a:t>350 homes</a:t>
            </a:r>
            <a:endParaRPr lang="en-US" sz="4000" dirty="0"/>
          </a:p>
        </p:txBody>
      </p:sp>
      <p:sp>
        <p:nvSpPr>
          <p:cNvPr id="24" name="Text 22"/>
          <p:cNvSpPr/>
          <p:nvPr/>
        </p:nvSpPr>
        <p:spPr>
          <a:xfrm>
            <a:off x="68580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INSTITUTIONAL-INVESTOR THRESHOLD</a:t>
            </a:r>
            <a:endParaRPr lang="en-US" sz="900" dirty="0"/>
          </a:p>
        </p:txBody>
      </p:sp>
      <p:sp>
        <p:nvSpPr>
          <p:cNvPr id="25" name="Text 23"/>
          <p:cNvSpPr/>
          <p:nvPr/>
        </p:nvSpPr>
        <p:spPr>
          <a:xfrm>
            <a:off x="68580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Sec. 1001 purchase ban applies to investors controlling 350+ single-family homes</a:t>
            </a:r>
            <a:endParaRPr lang="en-US" sz="1000" dirty="0"/>
          </a:p>
        </p:txBody>
      </p:sp>
      <p:sp>
        <p:nvSpPr>
          <p:cNvPr id="26" name="Shape 24"/>
          <p:cNvSpPr/>
          <p:nvPr/>
        </p:nvSpPr>
        <p:spPr>
          <a:xfrm>
            <a:off x="4663440" y="2715768"/>
            <a:ext cx="4023360" cy="1389888"/>
          </a:xfrm>
          <a:prstGeom prst="roundRect">
            <a:avLst>
              <a:gd name="adj" fmla="val 5263"/>
            </a:avLst>
          </a:prstGeom>
          <a:solidFill>
            <a:srgbClr val="EFF2F6"/>
          </a:solidFill>
          <a:ln w="12700">
            <a:solidFill>
              <a:srgbClr val="EFF2F6"/>
            </a:solidFill>
            <a:prstDash val="solid"/>
          </a:ln>
        </p:spPr>
      </p:sp>
      <p:sp>
        <p:nvSpPr>
          <p:cNvPr id="27" name="Shape 25"/>
          <p:cNvSpPr/>
          <p:nvPr/>
        </p:nvSpPr>
        <p:spPr>
          <a:xfrm>
            <a:off x="4892040" y="2916936"/>
            <a:ext cx="146304" cy="102413"/>
          </a:xfrm>
          <a:prstGeom prst="roundRect">
            <a:avLst>
              <a:gd name="adj" fmla="val 14286"/>
            </a:avLst>
          </a:prstGeom>
          <a:solidFill>
            <a:srgbClr val="D98E2B"/>
          </a:solidFill>
          <a:ln w="12700">
            <a:solidFill>
              <a:srgbClr val="D98E2B"/>
            </a:solidFill>
            <a:prstDash val="solid"/>
          </a:ln>
        </p:spPr>
      </p:sp>
      <p:sp>
        <p:nvSpPr>
          <p:cNvPr id="28" name="Text 26"/>
          <p:cNvSpPr/>
          <p:nvPr/>
        </p:nvSpPr>
        <p:spPr>
          <a:xfrm>
            <a:off x="5166360" y="2852928"/>
            <a:ext cx="3291840" cy="548640"/>
          </a:xfrm>
          <a:prstGeom prst="rect">
            <a:avLst/>
          </a:prstGeom>
          <a:noFill/>
          <a:ln/>
        </p:spPr>
        <p:txBody>
          <a:bodyPr wrap="square" lIns="0" tIns="0" rIns="0" bIns="0" rtlCol="0" anchor="ctr"/>
          <a:lstStyle/>
          <a:p>
            <a:pPr indent="0" marL="0">
              <a:buNone/>
            </a:pPr>
            <a:r>
              <a:rPr lang="en-US" sz="3900" b="1" dirty="0">
                <a:solidFill>
                  <a:srgbClr val="154360"/>
                </a:solidFill>
                <a:latin typeface="Arial" pitchFamily="34" charset="0"/>
                <a:ea typeface="Arial" pitchFamily="34" charset="-122"/>
                <a:cs typeface="Arial" pitchFamily="34" charset="-120"/>
              </a:rPr>
              <a:t>Jan 7, 2027</a:t>
            </a:r>
            <a:endParaRPr lang="en-US" sz="3900" dirty="0"/>
          </a:p>
        </p:txBody>
      </p:sp>
      <p:sp>
        <p:nvSpPr>
          <p:cNvPr id="29" name="Text 27"/>
          <p:cNvSpPr/>
          <p:nvPr/>
        </p:nvSpPr>
        <p:spPr>
          <a:xfrm>
            <a:off x="4892040" y="3447288"/>
            <a:ext cx="3566160" cy="201168"/>
          </a:xfrm>
          <a:prstGeom prst="rect">
            <a:avLst/>
          </a:prstGeom>
          <a:noFill/>
          <a:ln/>
        </p:spPr>
        <p:txBody>
          <a:bodyPr wrap="square" lIns="0" tIns="0" rIns="0" bIns="0" rtlCol="0" anchor="ctr"/>
          <a:lstStyle/>
          <a:p>
            <a:pPr indent="0" marL="0">
              <a:buNone/>
            </a:pPr>
            <a:r>
              <a:rPr lang="en-US" sz="900" b="1" spc="150" kern="0" dirty="0">
                <a:solidFill>
                  <a:srgbClr val="4B5563"/>
                </a:solidFill>
                <a:latin typeface="Arial" pitchFamily="34" charset="0"/>
                <a:ea typeface="Arial" pitchFamily="34" charset="-122"/>
                <a:cs typeface="Arial" pitchFamily="34" charset="-120"/>
              </a:rPr>
              <a:t>FIRST BIG DEADLINE CLUSTER</a:t>
            </a:r>
            <a:endParaRPr lang="en-US" sz="900" dirty="0"/>
          </a:p>
        </p:txBody>
      </p:sp>
      <p:sp>
        <p:nvSpPr>
          <p:cNvPr id="30" name="Text 28"/>
          <p:cNvSpPr/>
          <p:nvPr/>
        </p:nvSpPr>
        <p:spPr>
          <a:xfrm>
            <a:off x="4892040" y="3666744"/>
            <a:ext cx="3566160" cy="384048"/>
          </a:xfrm>
          <a:prstGeom prst="rect">
            <a:avLst/>
          </a:prstGeom>
          <a:noFill/>
          <a:ln/>
        </p:spPr>
        <p:txBody>
          <a:bodyPr wrap="square" lIns="0" tIns="0" rIns="0" bIns="0" rtlCol="0" anchor="t"/>
          <a:lstStyle/>
          <a:p>
            <a:pPr indent="0" marL="0">
              <a:buNone/>
            </a:pPr>
            <a:r>
              <a:rPr lang="en-US" sz="1000" dirty="0">
                <a:solidFill>
                  <a:srgbClr val="1A1A2E"/>
                </a:solidFill>
                <a:latin typeface="Arial" pitchFamily="34" charset="0"/>
                <a:ea typeface="Arial" pitchFamily="34" charset="-122"/>
                <a:cs typeface="Arial" pitchFamily="34" charset="-120"/>
              </a:rPr>
              <a:t>180 days after enactment — investor ban takes effect; several HUD/USDA deliverables due</a:t>
            </a:r>
            <a:endParaRPr lang="en-US" sz="1000" dirty="0"/>
          </a:p>
        </p:txBody>
      </p:sp>
      <p:sp>
        <p:nvSpPr>
          <p:cNvPr id="31" name="Text 29"/>
          <p:cNvSpPr/>
          <p:nvPr/>
        </p:nvSpPr>
        <p:spPr>
          <a:xfrm>
            <a:off x="457200" y="4288536"/>
            <a:ext cx="8229600" cy="50292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Became law without the President’s signature on July 11, 2026.</a:t>
            </a:r>
            <a:endParaRPr lang="en-US" sz="1300" dirty="0"/>
          </a:p>
          <a:p>
            <a:pPr indent="0" marL="0">
              <a:buNone/>
            </a:pPr>
            <a:r>
              <a:rPr lang="en-US" sz="1100" dirty="0">
                <a:solidFill>
                  <a:srgbClr val="4B5563"/>
                </a:solidFill>
                <a:latin typeface="Arial" pitchFamily="34" charset="0"/>
                <a:ea typeface="Arial" pitchFamily="34" charset="-122"/>
                <a:cs typeface="Arial" pitchFamily="34" charset="-120"/>
              </a:rPr>
              <a:t>21st Century ROAD to Housing Act — 12 titles, 60 sections.</a:t>
            </a:r>
            <a:endParaRPr lang="en-US" sz="13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How it became law</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Roll-call votes on H.R. 6644 and the date it took effect</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4</a:t>
            </a:r>
            <a:endParaRPr lang="en-US" sz="900" dirty="0"/>
          </a:p>
        </p:txBody>
      </p:sp>
      <p:sp>
        <p:nvSpPr>
          <p:cNvPr id="11" name="Shape 9"/>
          <p:cNvSpPr/>
          <p:nvPr/>
        </p:nvSpPr>
        <p:spPr>
          <a:xfrm>
            <a:off x="1463040" y="2788920"/>
            <a:ext cx="6217920" cy="0"/>
          </a:xfrm>
          <a:prstGeom prst="line">
            <a:avLst/>
          </a:prstGeom>
          <a:noFill/>
          <a:ln w="19050">
            <a:solidFill>
              <a:srgbClr val="DDE3EA"/>
            </a:solidFill>
            <a:prstDash val="solid"/>
          </a:ln>
        </p:spPr>
      </p:sp>
      <p:sp>
        <p:nvSpPr>
          <p:cNvPr id="12" name="Shape 10"/>
          <p:cNvSpPr/>
          <p:nvPr/>
        </p:nvSpPr>
        <p:spPr>
          <a:xfrm>
            <a:off x="1371600" y="2697480"/>
            <a:ext cx="182880" cy="182880"/>
          </a:xfrm>
          <a:prstGeom prst="ellipse">
            <a:avLst/>
          </a:prstGeom>
          <a:solidFill>
            <a:srgbClr val="1B4F72"/>
          </a:solidFill>
          <a:ln w="19050">
            <a:solidFill>
              <a:srgbClr val="FFFFFF"/>
            </a:solidFill>
            <a:prstDash val="solid"/>
          </a:ln>
        </p:spPr>
      </p:sp>
      <p:sp>
        <p:nvSpPr>
          <p:cNvPr id="13" name="Text 11"/>
          <p:cNvSpPr/>
          <p:nvPr/>
        </p:nvSpPr>
        <p:spPr>
          <a:xfrm>
            <a:off x="457200"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Feb 9,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390–9</a:t>
            </a:r>
            <a:endParaRPr lang="en-US" sz="1200" dirty="0"/>
          </a:p>
        </p:txBody>
      </p:sp>
      <p:sp>
        <p:nvSpPr>
          <p:cNvPr id="14" name="Shape 12"/>
          <p:cNvSpPr/>
          <p:nvPr/>
        </p:nvSpPr>
        <p:spPr>
          <a:xfrm>
            <a:off x="1463040" y="2514600"/>
            <a:ext cx="0" cy="182880"/>
          </a:xfrm>
          <a:prstGeom prst="line">
            <a:avLst/>
          </a:prstGeom>
          <a:noFill/>
          <a:ln w="12700">
            <a:solidFill>
              <a:srgbClr val="DDE3EA"/>
            </a:solidFill>
            <a:prstDash val="solid"/>
          </a:ln>
        </p:spPr>
      </p:sp>
      <p:sp>
        <p:nvSpPr>
          <p:cNvPr id="15" name="Shape 13"/>
          <p:cNvSpPr/>
          <p:nvPr/>
        </p:nvSpPr>
        <p:spPr>
          <a:xfrm>
            <a:off x="2615184" y="2697480"/>
            <a:ext cx="182880" cy="182880"/>
          </a:xfrm>
          <a:prstGeom prst="ellipse">
            <a:avLst/>
          </a:prstGeom>
          <a:solidFill>
            <a:srgbClr val="1B4F72"/>
          </a:solidFill>
          <a:ln w="19050">
            <a:solidFill>
              <a:srgbClr val="FFFFFF"/>
            </a:solidFill>
            <a:prstDash val="solid"/>
          </a:ln>
        </p:spPr>
      </p:sp>
      <p:sp>
        <p:nvSpPr>
          <p:cNvPr id="16" name="Text 14"/>
          <p:cNvSpPr/>
          <p:nvPr/>
        </p:nvSpPr>
        <p:spPr>
          <a:xfrm>
            <a:off x="1700784"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Mar 12,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passes</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89–10</a:t>
            </a:r>
            <a:endParaRPr lang="en-US" sz="1200" dirty="0"/>
          </a:p>
        </p:txBody>
      </p:sp>
      <p:sp>
        <p:nvSpPr>
          <p:cNvPr id="17" name="Shape 15"/>
          <p:cNvSpPr/>
          <p:nvPr/>
        </p:nvSpPr>
        <p:spPr>
          <a:xfrm>
            <a:off x="2706624" y="2880360"/>
            <a:ext cx="0" cy="182880"/>
          </a:xfrm>
          <a:prstGeom prst="line">
            <a:avLst/>
          </a:prstGeom>
          <a:noFill/>
          <a:ln w="12700">
            <a:solidFill>
              <a:srgbClr val="DDE3EA"/>
            </a:solidFill>
            <a:prstDash val="solid"/>
          </a:ln>
        </p:spPr>
      </p:sp>
      <p:sp>
        <p:nvSpPr>
          <p:cNvPr id="18" name="Shape 16"/>
          <p:cNvSpPr/>
          <p:nvPr/>
        </p:nvSpPr>
        <p:spPr>
          <a:xfrm>
            <a:off x="3858768" y="2697480"/>
            <a:ext cx="182880" cy="182880"/>
          </a:xfrm>
          <a:prstGeom prst="ellipse">
            <a:avLst/>
          </a:prstGeom>
          <a:solidFill>
            <a:srgbClr val="1B4F72"/>
          </a:solidFill>
          <a:ln w="19050">
            <a:solidFill>
              <a:srgbClr val="FFFFFF"/>
            </a:solidFill>
            <a:prstDash val="solid"/>
          </a:ln>
        </p:spPr>
      </p:sp>
      <p:sp>
        <p:nvSpPr>
          <p:cNvPr id="19" name="Text 17"/>
          <p:cNvSpPr/>
          <p:nvPr/>
        </p:nvSpPr>
        <p:spPr>
          <a:xfrm>
            <a:off x="2944368"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May 20,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396–13</a:t>
            </a:r>
            <a:endParaRPr lang="en-US" sz="1200" dirty="0"/>
          </a:p>
        </p:txBody>
      </p:sp>
      <p:sp>
        <p:nvSpPr>
          <p:cNvPr id="20" name="Shape 18"/>
          <p:cNvSpPr/>
          <p:nvPr/>
        </p:nvSpPr>
        <p:spPr>
          <a:xfrm>
            <a:off x="3950208" y="2514600"/>
            <a:ext cx="0" cy="182880"/>
          </a:xfrm>
          <a:prstGeom prst="line">
            <a:avLst/>
          </a:prstGeom>
          <a:noFill/>
          <a:ln w="12700">
            <a:solidFill>
              <a:srgbClr val="DDE3EA"/>
            </a:solidFill>
            <a:prstDash val="solid"/>
          </a:ln>
        </p:spPr>
      </p:sp>
      <p:sp>
        <p:nvSpPr>
          <p:cNvPr id="21" name="Shape 19"/>
          <p:cNvSpPr/>
          <p:nvPr/>
        </p:nvSpPr>
        <p:spPr>
          <a:xfrm>
            <a:off x="5102352" y="2697480"/>
            <a:ext cx="182880" cy="182880"/>
          </a:xfrm>
          <a:prstGeom prst="ellipse">
            <a:avLst/>
          </a:prstGeom>
          <a:solidFill>
            <a:srgbClr val="1B4F72"/>
          </a:solidFill>
          <a:ln w="19050">
            <a:solidFill>
              <a:srgbClr val="FFFFFF"/>
            </a:solidFill>
            <a:prstDash val="solid"/>
          </a:ln>
        </p:spPr>
      </p:sp>
      <p:sp>
        <p:nvSpPr>
          <p:cNvPr id="22" name="Text 20"/>
          <p:cNvSpPr/>
          <p:nvPr/>
        </p:nvSpPr>
        <p:spPr>
          <a:xfrm>
            <a:off x="4187952"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Jun 22,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Senate concurs, amended</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85–5</a:t>
            </a:r>
            <a:endParaRPr lang="en-US" sz="1200" dirty="0"/>
          </a:p>
        </p:txBody>
      </p:sp>
      <p:sp>
        <p:nvSpPr>
          <p:cNvPr id="23" name="Shape 21"/>
          <p:cNvSpPr/>
          <p:nvPr/>
        </p:nvSpPr>
        <p:spPr>
          <a:xfrm>
            <a:off x="5193792" y="2880360"/>
            <a:ext cx="0" cy="182880"/>
          </a:xfrm>
          <a:prstGeom prst="line">
            <a:avLst/>
          </a:prstGeom>
          <a:noFill/>
          <a:ln w="12700">
            <a:solidFill>
              <a:srgbClr val="DDE3EA"/>
            </a:solidFill>
            <a:prstDash val="solid"/>
          </a:ln>
        </p:spPr>
      </p:sp>
      <p:sp>
        <p:nvSpPr>
          <p:cNvPr id="24" name="Shape 22"/>
          <p:cNvSpPr/>
          <p:nvPr/>
        </p:nvSpPr>
        <p:spPr>
          <a:xfrm>
            <a:off x="6345936" y="2697480"/>
            <a:ext cx="182880" cy="182880"/>
          </a:xfrm>
          <a:prstGeom prst="ellipse">
            <a:avLst/>
          </a:prstGeom>
          <a:solidFill>
            <a:srgbClr val="1B4F72"/>
          </a:solidFill>
          <a:ln w="19050">
            <a:solidFill>
              <a:srgbClr val="FFFFFF"/>
            </a:solidFill>
            <a:prstDash val="solid"/>
          </a:ln>
        </p:spPr>
      </p:sp>
      <p:sp>
        <p:nvSpPr>
          <p:cNvPr id="25" name="Text 23"/>
          <p:cNvSpPr/>
          <p:nvPr/>
        </p:nvSpPr>
        <p:spPr>
          <a:xfrm>
            <a:off x="5431536" y="1536192"/>
            <a:ext cx="2011680" cy="960120"/>
          </a:xfrm>
          <a:prstGeom prst="rect">
            <a:avLst/>
          </a:prstGeom>
          <a:noFill/>
          <a:ln/>
        </p:spPr>
        <p:txBody>
          <a:bodyPr wrap="square" lIns="0" tIns="0" rIns="0" bIns="0" rtlCol="0" anchor="b"/>
          <a:lstStyle/>
          <a:p>
            <a:pPr algn="ctr" indent="0" marL="0">
              <a:buNone/>
            </a:pPr>
            <a:r>
              <a:rPr lang="en-US" sz="1200" b="1" dirty="0">
                <a:solidFill>
                  <a:srgbClr val="154360"/>
                </a:solidFill>
                <a:latin typeface="Arial" pitchFamily="34" charset="0"/>
                <a:ea typeface="Arial" pitchFamily="34" charset="-122"/>
                <a:cs typeface="Arial" pitchFamily="34" charset="-120"/>
              </a:rPr>
              <a:t>Jun 23,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House clears the bill</a:t>
            </a:r>
            <a:endParaRPr lang="en-US" sz="1200" dirty="0"/>
          </a:p>
          <a:p>
            <a:pPr algn="ctr" indent="0" marL="0">
              <a:buNone/>
            </a:pPr>
            <a:r>
              <a:rPr lang="en-US" sz="1600" b="1" dirty="0">
                <a:solidFill>
                  <a:srgbClr val="1B4F72"/>
                </a:solidFill>
                <a:latin typeface="Arial" pitchFamily="34" charset="0"/>
                <a:ea typeface="Arial" pitchFamily="34" charset="-122"/>
                <a:cs typeface="Arial" pitchFamily="34" charset="-120"/>
              </a:rPr>
              <a:t>358–32</a:t>
            </a:r>
            <a:endParaRPr lang="en-US" sz="1200" dirty="0"/>
          </a:p>
        </p:txBody>
      </p:sp>
      <p:sp>
        <p:nvSpPr>
          <p:cNvPr id="26" name="Shape 24"/>
          <p:cNvSpPr/>
          <p:nvPr/>
        </p:nvSpPr>
        <p:spPr>
          <a:xfrm>
            <a:off x="6437376" y="2514600"/>
            <a:ext cx="0" cy="182880"/>
          </a:xfrm>
          <a:prstGeom prst="line">
            <a:avLst/>
          </a:prstGeom>
          <a:noFill/>
          <a:ln w="12700">
            <a:solidFill>
              <a:srgbClr val="DDE3EA"/>
            </a:solidFill>
            <a:prstDash val="solid"/>
          </a:ln>
        </p:spPr>
      </p:sp>
      <p:sp>
        <p:nvSpPr>
          <p:cNvPr id="27" name="Shape 25"/>
          <p:cNvSpPr/>
          <p:nvPr/>
        </p:nvSpPr>
        <p:spPr>
          <a:xfrm>
            <a:off x="7562088" y="2670048"/>
            <a:ext cx="237744" cy="237744"/>
          </a:xfrm>
          <a:prstGeom prst="ellipse">
            <a:avLst/>
          </a:prstGeom>
          <a:solidFill>
            <a:srgbClr val="D98E2B"/>
          </a:solidFill>
          <a:ln w="19050">
            <a:solidFill>
              <a:srgbClr val="FFFFFF"/>
            </a:solidFill>
            <a:prstDash val="solid"/>
          </a:ln>
        </p:spPr>
      </p:sp>
      <p:sp>
        <p:nvSpPr>
          <p:cNvPr id="28" name="Text 26"/>
          <p:cNvSpPr/>
          <p:nvPr/>
        </p:nvSpPr>
        <p:spPr>
          <a:xfrm>
            <a:off x="6675120" y="3081528"/>
            <a:ext cx="2011680" cy="960120"/>
          </a:xfrm>
          <a:prstGeom prst="rect">
            <a:avLst/>
          </a:prstGeom>
          <a:noFill/>
          <a:ln/>
        </p:spPr>
        <p:txBody>
          <a:bodyPr wrap="square" lIns="0" tIns="0" rIns="0" bIns="0" rtlCol="0" anchor="t"/>
          <a:lstStyle/>
          <a:p>
            <a:pPr algn="ctr" indent="0" marL="0">
              <a:buNone/>
            </a:pPr>
            <a:r>
              <a:rPr lang="en-US" sz="1200" b="1" dirty="0">
                <a:solidFill>
                  <a:srgbClr val="154360"/>
                </a:solidFill>
                <a:latin typeface="Arial" pitchFamily="34" charset="0"/>
                <a:ea typeface="Arial" pitchFamily="34" charset="-122"/>
                <a:cs typeface="Arial" pitchFamily="34" charset="-120"/>
              </a:rPr>
              <a:t>Jul 11, 2026</a:t>
            </a:r>
            <a:endParaRPr lang="en-US" sz="1200" dirty="0"/>
          </a:p>
          <a:p>
            <a:pPr algn="ctr" indent="0" marL="0">
              <a:buNone/>
            </a:pPr>
            <a:r>
              <a:rPr lang="en-US" sz="1050" dirty="0">
                <a:solidFill>
                  <a:srgbClr val="4B5563"/>
                </a:solidFill>
                <a:latin typeface="Arial" pitchFamily="34" charset="0"/>
                <a:ea typeface="Arial" pitchFamily="34" charset="-122"/>
                <a:cs typeface="Arial" pitchFamily="34" charset="-120"/>
              </a:rPr>
              <a:t>Became law (no signature)</a:t>
            </a:r>
            <a:endParaRPr lang="en-US" sz="1200" dirty="0"/>
          </a:p>
        </p:txBody>
      </p:sp>
      <p:sp>
        <p:nvSpPr>
          <p:cNvPr id="29" name="Shape 27"/>
          <p:cNvSpPr/>
          <p:nvPr/>
        </p:nvSpPr>
        <p:spPr>
          <a:xfrm>
            <a:off x="7680960" y="2907792"/>
            <a:ext cx="0" cy="155448"/>
          </a:xfrm>
          <a:prstGeom prst="line">
            <a:avLst/>
          </a:prstGeom>
          <a:noFill/>
          <a:ln w="12700">
            <a:solidFill>
              <a:srgbClr val="DDE3EA"/>
            </a:solidFill>
            <a:prstDash val="solid"/>
          </a:ln>
        </p:spPr>
      </p:sp>
      <p:sp>
        <p:nvSpPr>
          <p:cNvPr id="30" name="Text 28"/>
          <p:cNvSpPr/>
          <p:nvPr/>
        </p:nvSpPr>
        <p:spPr>
          <a:xfrm>
            <a:off x="457200" y="4069080"/>
            <a:ext cx="8229600" cy="457200"/>
          </a:xfrm>
          <a:prstGeom prst="rect">
            <a:avLst/>
          </a:prstGeom>
          <a:noFill/>
          <a:ln/>
        </p:spPr>
        <p:txBody>
          <a:bodyPr wrap="square" lIns="0" tIns="0" rIns="0" bIns="0" rtlCol="0" anchor="t"/>
          <a:lstStyle/>
          <a:p>
            <a:pPr indent="0" marL="0">
              <a:buNone/>
            </a:pPr>
            <a:r>
              <a:rPr lang="en-US" sz="1000" dirty="0">
                <a:solidFill>
                  <a:srgbClr val="4B5563"/>
                </a:solidFill>
                <a:latin typeface="Arial" pitchFamily="34" charset="0"/>
                <a:ea typeface="Arial" pitchFamily="34" charset="-122"/>
                <a:cs typeface="Arial" pitchFamily="34" charset="-120"/>
              </a:rPr>
              <a:t>Became law without the President’s signature. Congress cleared H.R. 6644 on June 23, 2026 and presented it to the President on June 29.</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Advocates &amp; Tenants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(1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5</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101</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Reforms to Housing Counseling and Financial Literacy Programs</a:t>
            </a:r>
            <a:endParaRPr lang="en-US" sz="12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Rewrites the rules for HUD’s housing counseling grants. Grantees must be geographically diverse and include organizations serving urban or rural areas, HUD must conduct performance reviews of every funded organization, and HUD may compare each pre-purchase counselor’s…</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202</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Whole-Home Repairs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a HUD pilot that funds states, localities, and Tribes ("implementing organizations") to run whole-home repair programs: grants to homeowners at or below 80 percent of AMI (or income-eligible for Medicaid, CHIP, SSI, SNAP, or TANF) and loans — which may be…</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212</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Rental Assistance Demonstration Program</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Makes the Rental Assistance Demonstration (RAD) permanent by removing its September 30, 2029 end date, raises the public housing conversion cap from 455,000 to 555,000 units, and layers on accountability: HUD must annually assess and publish the impacts of First…</a:t>
            </a:r>
            <a:endParaRPr lang="en-US"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Advocates &amp; Tenants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(2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6</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404</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Helping More Families Save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Adds an "Escrow Expansion Pilot Program" to the Family Self-Sufficiency statute. HUD may select up to 25 PHAs and project-based Section 8 owners to run interest-bearing escrow accounts for up to 5,000 assisted families; no amounts may be escrowed for a family whose…</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405</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Choice in Affordable Housing Act</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Streamlines Housing Choice Voucher inspections. A unit in a LIHTC, HOME-assisted, or USDA Rural Housing Service-assisted property that passed a physical inspection in the prior 12 months is deemed to meet HCV inspection requirements if the PHA can obtain the results…</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501</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HOME Investment Partnerships Reauthorization and Reform Act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top-to-bottom modernization of HOME, the block grant that states and larger localities use for affordable rental and homeownership housing. It permanently authorizes the program, raises the income and price limits for homeownership assistance, lets non-CDBG…</a:t>
            </a:r>
            <a:endParaRPr lang="en-US" sz="11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Advocates &amp; Tenants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(3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7</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Rural Housing Service Reform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 broad update of USDA Rural Housing Service programs. Its centerpiece permanently establishes the Housing Preservation and Revitalization program (new Housing Act of 1949 §545) and lets USDA keep Section 521 rental assistance in place — for 20-year terms — even after…</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503</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Incentivizing Local Solutions to Homelessness</a:t>
            </a:r>
            <a:endParaRPr lang="en-US" sz="13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Gives Emergency Solutions Grants (ESG) recipients a way to spend more than the statutory cap on emergency shelter and street outreach. For FY2027 through FY2030 funds, a recipient may ask HUD to waive the McKinney-Vento §415(b) expenditure limit after soliciting…</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505</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New Moving to Work Cohort</a:t>
            </a:r>
            <a:endParaRPr lang="en-US" sz="13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Authorizes HUD to add up to 25 high-performing public housing agencies to a new Moving to Work (MTW) cohort — the "Economic Opportunity and Pathways to Independence Cohort" — but only after HUD files a first comprehensive MTW report to Congress.</a:t>
            </a:r>
            <a:endParaRPr lang="en-US" sz="1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What changes for Advocates &amp; Tenants</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Key sections (4 of 4) — plain-language summaries; see the hub for full text and citations</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8</a:t>
            </a:r>
            <a:endParaRPr lang="en-US" sz="900" dirty="0"/>
          </a:p>
        </p:txBody>
      </p:sp>
      <p:sp>
        <p:nvSpPr>
          <p:cNvPr id="11" name="Shape 9"/>
          <p:cNvSpPr/>
          <p:nvPr/>
        </p:nvSpPr>
        <p:spPr>
          <a:xfrm>
            <a:off x="457200" y="1188720"/>
            <a:ext cx="2590800" cy="3291840"/>
          </a:xfrm>
          <a:prstGeom prst="roundRect">
            <a:avLst>
              <a:gd name="adj" fmla="val 2824"/>
            </a:avLst>
          </a:prstGeom>
          <a:solidFill>
            <a:srgbClr val="EFF2F6"/>
          </a:solidFill>
          <a:ln w="12700">
            <a:solidFill>
              <a:srgbClr val="EFF2F6"/>
            </a:solidFill>
            <a:prstDash val="solid"/>
          </a:ln>
        </p:spPr>
      </p:sp>
      <p:sp>
        <p:nvSpPr>
          <p:cNvPr id="12" name="Shape 10"/>
          <p:cNvSpPr/>
          <p:nvPr/>
        </p:nvSpPr>
        <p:spPr>
          <a:xfrm>
            <a:off x="685800" y="1463040"/>
            <a:ext cx="128016" cy="89611"/>
          </a:xfrm>
          <a:prstGeom prst="roundRect">
            <a:avLst>
              <a:gd name="adj" fmla="val 14286"/>
            </a:avLst>
          </a:prstGeom>
          <a:solidFill>
            <a:srgbClr val="D98E2B"/>
          </a:solidFill>
          <a:ln w="12700">
            <a:solidFill>
              <a:srgbClr val="D98E2B"/>
            </a:solidFill>
            <a:prstDash val="solid"/>
          </a:ln>
        </p:spPr>
      </p:sp>
      <p:sp>
        <p:nvSpPr>
          <p:cNvPr id="13" name="Text 11"/>
          <p:cNvSpPr/>
          <p:nvPr/>
        </p:nvSpPr>
        <p:spPr>
          <a:xfrm>
            <a:off x="8869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602</a:t>
            </a:r>
            <a:endParaRPr lang="en-US" sz="1000" dirty="0"/>
          </a:p>
        </p:txBody>
      </p:sp>
      <p:sp>
        <p:nvSpPr>
          <p:cNvPr id="14" name="Text 12"/>
          <p:cNvSpPr/>
          <p:nvPr/>
        </p:nvSpPr>
        <p:spPr>
          <a:xfrm>
            <a:off x="685800" y="1691640"/>
            <a:ext cx="2133600" cy="777240"/>
          </a:xfrm>
          <a:prstGeom prst="rect">
            <a:avLst/>
          </a:prstGeom>
          <a:noFill/>
          <a:ln/>
        </p:spPr>
        <p:txBody>
          <a:bodyPr wrap="square" lIns="0" tIns="0" rIns="0" bIns="0" rtlCol="0" anchor="t"/>
          <a:lstStyle/>
          <a:p>
            <a:pPr indent="0" marL="0">
              <a:buNone/>
            </a:pPr>
            <a:r>
              <a:rPr lang="en-US" sz="1300" b="1" dirty="0">
                <a:solidFill>
                  <a:srgbClr val="154360"/>
                </a:solidFill>
                <a:latin typeface="Arial" pitchFamily="34" charset="0"/>
                <a:ea typeface="Arial" pitchFamily="34" charset="-122"/>
                <a:cs typeface="Arial" pitchFamily="34" charset="-120"/>
              </a:rPr>
              <a:t>Housing Unhoused Disabled Veterans Act</a:t>
            </a:r>
            <a:endParaRPr lang="en-US" sz="1300" dirty="0"/>
          </a:p>
        </p:txBody>
      </p:sp>
      <p:sp>
        <p:nvSpPr>
          <p:cNvPr id="15" name="Text 13"/>
          <p:cNvSpPr/>
          <p:nvPr/>
        </p:nvSpPr>
        <p:spPr>
          <a:xfrm>
            <a:off x="6858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Fixes a long-standing barrier for disabled veterans: VA disability compensation and pension (38 U.S.C. chapters 11 and 15) no longer counts when determining income eligibility for HUD-VASH, or when a HUD-VASH household is evaluated for other housing assistance.</a:t>
            </a:r>
            <a:endParaRPr lang="en-US" sz="1100" dirty="0"/>
          </a:p>
        </p:txBody>
      </p:sp>
      <p:sp>
        <p:nvSpPr>
          <p:cNvPr id="16" name="Shape 14"/>
          <p:cNvSpPr/>
          <p:nvPr/>
        </p:nvSpPr>
        <p:spPr>
          <a:xfrm>
            <a:off x="3276600" y="1188720"/>
            <a:ext cx="2590800" cy="3291840"/>
          </a:xfrm>
          <a:prstGeom prst="roundRect">
            <a:avLst>
              <a:gd name="adj" fmla="val 2824"/>
            </a:avLst>
          </a:prstGeom>
          <a:solidFill>
            <a:srgbClr val="EFF2F6"/>
          </a:solidFill>
          <a:ln w="12700">
            <a:solidFill>
              <a:srgbClr val="EFF2F6"/>
            </a:solidFill>
            <a:prstDash val="solid"/>
          </a:ln>
        </p:spPr>
      </p:sp>
      <p:sp>
        <p:nvSpPr>
          <p:cNvPr id="17" name="Shape 15"/>
          <p:cNvSpPr/>
          <p:nvPr/>
        </p:nvSpPr>
        <p:spPr>
          <a:xfrm>
            <a:off x="3505200" y="1463040"/>
            <a:ext cx="128016" cy="89611"/>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37063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701</a:t>
            </a:r>
            <a:endParaRPr lang="en-US" sz="1000" dirty="0"/>
          </a:p>
        </p:txBody>
      </p:sp>
      <p:sp>
        <p:nvSpPr>
          <p:cNvPr id="19" name="Text 17"/>
          <p:cNvSpPr/>
          <p:nvPr/>
        </p:nvSpPr>
        <p:spPr>
          <a:xfrm>
            <a:off x="35052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Requiring Annual Testimony and Oversight From Housing Regulators</a:t>
            </a:r>
            <a:endParaRPr lang="en-US" sz="1200" dirty="0"/>
          </a:p>
        </p:txBody>
      </p:sp>
      <p:sp>
        <p:nvSpPr>
          <p:cNvPr id="20" name="Text 18"/>
          <p:cNvSpPr/>
          <p:nvPr/>
        </p:nvSpPr>
        <p:spPr>
          <a:xfrm>
            <a:off x="35052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Puts the HUD Secretary in front of Congress every year. New HUD Act §7(u) requires the Secretary to testify annually before Senate Banking and House Financial Services on the Department’s operations, the physical condition of public and assisted housing, the health of…</a:t>
            </a:r>
            <a:endParaRPr lang="en-US" sz="1100" dirty="0"/>
          </a:p>
        </p:txBody>
      </p:sp>
      <p:sp>
        <p:nvSpPr>
          <p:cNvPr id="21" name="Shape 19"/>
          <p:cNvSpPr/>
          <p:nvPr/>
        </p:nvSpPr>
        <p:spPr>
          <a:xfrm>
            <a:off x="6096000" y="1188720"/>
            <a:ext cx="2590800" cy="3291840"/>
          </a:xfrm>
          <a:prstGeom prst="roundRect">
            <a:avLst>
              <a:gd name="adj" fmla="val 2824"/>
            </a:avLst>
          </a:prstGeom>
          <a:solidFill>
            <a:srgbClr val="EFF2F6"/>
          </a:solidFill>
          <a:ln w="12700">
            <a:solidFill>
              <a:srgbClr val="EFF2F6"/>
            </a:solidFill>
            <a:prstDash val="solid"/>
          </a:ln>
        </p:spPr>
      </p:sp>
      <p:sp>
        <p:nvSpPr>
          <p:cNvPr id="22" name="Shape 20"/>
          <p:cNvSpPr/>
          <p:nvPr/>
        </p:nvSpPr>
        <p:spPr>
          <a:xfrm>
            <a:off x="6324600" y="1463040"/>
            <a:ext cx="128016" cy="89611"/>
          </a:xfrm>
          <a:prstGeom prst="roundRect">
            <a:avLst>
              <a:gd name="adj" fmla="val 14286"/>
            </a:avLst>
          </a:prstGeom>
          <a:solidFill>
            <a:srgbClr val="D98E2B"/>
          </a:solidFill>
          <a:ln w="12700">
            <a:solidFill>
              <a:srgbClr val="D98E2B"/>
            </a:solidFill>
            <a:prstDash val="solid"/>
          </a:ln>
        </p:spPr>
      </p:sp>
      <p:sp>
        <p:nvSpPr>
          <p:cNvPr id="23" name="Text 21"/>
          <p:cNvSpPr/>
          <p:nvPr/>
        </p:nvSpPr>
        <p:spPr>
          <a:xfrm>
            <a:off x="6525768" y="1371600"/>
            <a:ext cx="1950720" cy="274320"/>
          </a:xfrm>
          <a:prstGeom prst="rect">
            <a:avLst/>
          </a:prstGeom>
          <a:noFill/>
          <a:ln/>
        </p:spPr>
        <p:txBody>
          <a:bodyPr wrap="square" lIns="0" tIns="0" rIns="0" bIns="0" rtlCol="0" anchor="ctr"/>
          <a:lstStyle/>
          <a:p>
            <a:pPr indent="0" marL="0">
              <a:buNone/>
            </a:pPr>
            <a:r>
              <a:rPr lang="en-US" sz="1000" b="1" dirty="0">
                <a:solidFill>
                  <a:srgbClr val="A66A15"/>
                </a:solidFill>
                <a:latin typeface="Arial" pitchFamily="34" charset="0"/>
                <a:ea typeface="Arial" pitchFamily="34" charset="-122"/>
                <a:cs typeface="Arial" pitchFamily="34" charset="-120"/>
              </a:rPr>
              <a:t>Sec. 703</a:t>
            </a:r>
            <a:endParaRPr lang="en-US" sz="1000" dirty="0"/>
          </a:p>
        </p:txBody>
      </p:sp>
      <p:sp>
        <p:nvSpPr>
          <p:cNvPr id="24" name="Text 22"/>
          <p:cNvSpPr/>
          <p:nvPr/>
        </p:nvSpPr>
        <p:spPr>
          <a:xfrm>
            <a:off x="6324600" y="1691640"/>
            <a:ext cx="2133600" cy="777240"/>
          </a:xfrm>
          <a:prstGeom prst="rect">
            <a:avLst/>
          </a:prstGeom>
          <a:noFill/>
          <a:ln/>
        </p:spPr>
        <p:txBody>
          <a:bodyPr wrap="square" lIns="0" tIns="0" rIns="0" bIns="0" rtlCol="0" anchor="t"/>
          <a:lstStyle/>
          <a:p>
            <a:pPr indent="0" marL="0">
              <a:buNone/>
            </a:pPr>
            <a:r>
              <a:rPr lang="en-US" sz="1200" b="1" dirty="0">
                <a:solidFill>
                  <a:srgbClr val="154360"/>
                </a:solidFill>
                <a:latin typeface="Arial" pitchFamily="34" charset="0"/>
                <a:ea typeface="Arial" pitchFamily="34" charset="-122"/>
                <a:cs typeface="Arial" pitchFamily="34" charset="-120"/>
              </a:rPr>
              <a:t>United States Interagency Council on Homelessness Oversight</a:t>
            </a:r>
            <a:endParaRPr lang="en-US" sz="1200" dirty="0"/>
          </a:p>
        </p:txBody>
      </p:sp>
      <p:sp>
        <p:nvSpPr>
          <p:cNvPr id="25" name="Text 23"/>
          <p:cNvSpPr/>
          <p:nvPr/>
        </p:nvSpPr>
        <p:spPr>
          <a:xfrm>
            <a:off x="6324600" y="2514600"/>
            <a:ext cx="2133600" cy="1828800"/>
          </a:xfrm>
          <a:prstGeom prst="rect">
            <a:avLst/>
          </a:prstGeom>
          <a:noFill/>
          <a:ln/>
        </p:spPr>
        <p:txBody>
          <a:bodyPr wrap="square" lIns="0" tIns="0" rIns="0" bIns="0" rtlCol="0" anchor="t"/>
          <a:lstStyle/>
          <a:p>
            <a:pPr indent="0" marL="0">
              <a:buNone/>
            </a:pPr>
            <a:r>
              <a:rPr lang="en-US" sz="1100" dirty="0">
                <a:solidFill>
                  <a:srgbClr val="1A1A2E"/>
                </a:solidFill>
                <a:latin typeface="Arial" pitchFamily="34" charset="0"/>
                <a:ea typeface="Arial" pitchFamily="34" charset="-122"/>
                <a:cs typeface="Arial" pitchFamily="34" charset="-120"/>
              </a:rPr>
              <a:t>Tightens reporting by the U.S. Interagency Council on Homelessness (USICH). Instead of simply updating the national strategic plan each year, USICH must send the President and Congress an annual report on the plan’s status and any modifications (with reasons), and…</a:t>
            </a:r>
            <a:endParaRPr lang="en-US" sz="11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457200" y="292608"/>
            <a:ext cx="8229600" cy="457200"/>
          </a:xfrm>
          <a:prstGeom prst="rect">
            <a:avLst/>
          </a:prstGeom>
          <a:noFill/>
          <a:ln/>
        </p:spPr>
        <p:txBody>
          <a:bodyPr wrap="square" lIns="0" tIns="0" rIns="0" bIns="0" rtlCol="0" anchor="ctr"/>
          <a:lstStyle/>
          <a:p>
            <a:pPr indent="0" marL="0">
              <a:buNone/>
            </a:pPr>
            <a:r>
              <a:rPr lang="en-US" sz="2600" b="1" dirty="0">
                <a:solidFill>
                  <a:srgbClr val="154360"/>
                </a:solidFill>
                <a:latin typeface="Arial" pitchFamily="34" charset="0"/>
                <a:ea typeface="Arial" pitchFamily="34" charset="-122"/>
                <a:cs typeface="Arial" pitchFamily="34" charset="-120"/>
              </a:rPr>
              <a:t>Also relevant</a:t>
            </a:r>
            <a:endParaRPr lang="en-US" sz="2600" dirty="0"/>
          </a:p>
        </p:txBody>
      </p:sp>
      <p:sp>
        <p:nvSpPr>
          <p:cNvPr id="3" name="Text 1"/>
          <p:cNvSpPr/>
          <p:nvPr/>
        </p:nvSpPr>
        <p:spPr>
          <a:xfrm>
            <a:off x="457200" y="749808"/>
            <a:ext cx="8229600" cy="256032"/>
          </a:xfrm>
          <a:prstGeom prst="rect">
            <a:avLst/>
          </a:prstGeom>
          <a:noFill/>
          <a:ln/>
        </p:spPr>
        <p:txBody>
          <a:bodyPr wrap="square" lIns="0" tIns="0" rIns="0" bIns="0" rtlCol="0" anchor="ctr"/>
          <a:lstStyle/>
          <a:p>
            <a:pPr indent="0" marL="0">
              <a:buNone/>
            </a:pPr>
            <a:r>
              <a:rPr lang="en-US" sz="1100" dirty="0">
                <a:solidFill>
                  <a:srgbClr val="4B5563"/>
                </a:solidFill>
                <a:latin typeface="Arial" pitchFamily="34" charset="0"/>
                <a:ea typeface="Arial" pitchFamily="34" charset="-122"/>
                <a:cs typeface="Arial" pitchFamily="34" charset="-120"/>
              </a:rPr>
              <a:t>More sections that touch advocates &amp; tenants — full summaries and citations on the hub</a:t>
            </a:r>
            <a:endParaRPr lang="en-US" sz="1100" dirty="0"/>
          </a:p>
        </p:txBody>
      </p:sp>
      <p:sp>
        <p:nvSpPr>
          <p:cNvPr id="4" name="Shape 2"/>
          <p:cNvSpPr/>
          <p:nvPr/>
        </p:nvSpPr>
        <p:spPr>
          <a:xfrm>
            <a:off x="457200" y="4754880"/>
            <a:ext cx="176981" cy="76692"/>
          </a:xfrm>
          <a:custGeom>
            <a:avLst/>
            <a:gdLst/>
            <a:ahLst/>
            <a:cxnLst/>
            <a:rect l="l" t="t" r="r" b="b"/>
            <a:pathLst>
              <a:path w="176981" h="76692">
                <a:moveTo>
                  <a:pt x="0" y="76692"/>
                </a:moveTo>
                <a:lnTo>
                  <a:pt x="88490" y="0"/>
                </a:lnTo>
                <a:lnTo>
                  <a:pt x="176981" y="76692"/>
                </a:lnTo>
                <a:lnTo>
                  <a:pt x="141585" y="76692"/>
                </a:lnTo>
                <a:lnTo>
                  <a:pt x="88490" y="30972"/>
                </a:lnTo>
                <a:lnTo>
                  <a:pt x="35396" y="76692"/>
                </a:lnTo>
                <a:close/>
              </a:path>
            </a:pathLst>
          </a:custGeom>
          <a:solidFill>
            <a:srgbClr val="154360"/>
          </a:solidFill>
          <a:ln w="12700">
            <a:solidFill>
              <a:srgbClr val="154360"/>
            </a:solidFill>
            <a:prstDash val="solid"/>
          </a:ln>
        </p:spPr>
      </p:sp>
      <p:sp>
        <p:nvSpPr>
          <p:cNvPr id="5" name="Shape 3"/>
          <p:cNvSpPr/>
          <p:nvPr/>
        </p:nvSpPr>
        <p:spPr>
          <a:xfrm>
            <a:off x="480797" y="4843370"/>
            <a:ext cx="58994" cy="41295"/>
          </a:xfrm>
          <a:prstGeom prst="roundRect">
            <a:avLst>
              <a:gd name="adj" fmla="val 14286"/>
            </a:avLst>
          </a:prstGeom>
          <a:solidFill>
            <a:srgbClr val="1B4F72"/>
          </a:solidFill>
          <a:ln w="12700">
            <a:solidFill>
              <a:srgbClr val="1B4F72"/>
            </a:solidFill>
            <a:prstDash val="solid"/>
          </a:ln>
        </p:spPr>
      </p:sp>
      <p:sp>
        <p:nvSpPr>
          <p:cNvPr id="6" name="Shape 4"/>
          <p:cNvSpPr/>
          <p:nvPr/>
        </p:nvSpPr>
        <p:spPr>
          <a:xfrm>
            <a:off x="551590" y="4843370"/>
            <a:ext cx="58994" cy="41295"/>
          </a:xfrm>
          <a:prstGeom prst="roundRect">
            <a:avLst>
              <a:gd name="adj" fmla="val 14286"/>
            </a:avLst>
          </a:prstGeom>
          <a:solidFill>
            <a:srgbClr val="D98E2B"/>
          </a:solidFill>
          <a:ln w="12700">
            <a:solidFill>
              <a:srgbClr val="D98E2B"/>
            </a:solidFill>
            <a:prstDash val="solid"/>
          </a:ln>
        </p:spPr>
      </p:sp>
      <p:sp>
        <p:nvSpPr>
          <p:cNvPr id="7" name="Shape 5"/>
          <p:cNvSpPr/>
          <p:nvPr/>
        </p:nvSpPr>
        <p:spPr>
          <a:xfrm>
            <a:off x="480797" y="4896465"/>
            <a:ext cx="58994" cy="41295"/>
          </a:xfrm>
          <a:prstGeom prst="roundRect">
            <a:avLst>
              <a:gd name="adj" fmla="val 14286"/>
            </a:avLst>
          </a:prstGeom>
          <a:solidFill>
            <a:srgbClr val="1B4F72"/>
          </a:solidFill>
          <a:ln w="12700">
            <a:solidFill>
              <a:srgbClr val="1B4F72"/>
            </a:solidFill>
            <a:prstDash val="solid"/>
          </a:ln>
        </p:spPr>
      </p:sp>
      <p:sp>
        <p:nvSpPr>
          <p:cNvPr id="8" name="Shape 6"/>
          <p:cNvSpPr/>
          <p:nvPr/>
        </p:nvSpPr>
        <p:spPr>
          <a:xfrm>
            <a:off x="551590" y="4896465"/>
            <a:ext cx="58994" cy="41295"/>
          </a:xfrm>
          <a:prstGeom prst="roundRect">
            <a:avLst>
              <a:gd name="adj" fmla="val 14286"/>
            </a:avLst>
          </a:prstGeom>
          <a:solidFill>
            <a:srgbClr val="1B4F72"/>
          </a:solidFill>
          <a:ln w="12700">
            <a:solidFill>
              <a:srgbClr val="1B4F72"/>
            </a:solidFill>
            <a:prstDash val="solid"/>
          </a:ln>
        </p:spPr>
      </p:sp>
      <p:sp>
        <p:nvSpPr>
          <p:cNvPr id="9" name="Text 7"/>
          <p:cNvSpPr/>
          <p:nvPr/>
        </p:nvSpPr>
        <p:spPr>
          <a:xfrm>
            <a:off x="731520" y="4727448"/>
            <a:ext cx="4572000" cy="237744"/>
          </a:xfrm>
          <a:prstGeom prst="rect">
            <a:avLst/>
          </a:prstGeom>
          <a:noFill/>
          <a:ln/>
        </p:spPr>
        <p:txBody>
          <a:bodyPr wrap="square" lIns="0" tIns="0" rIns="0" bIns="0" rtlCol="0" anchor="ctr"/>
          <a:lstStyle/>
          <a:p>
            <a:pPr indent="0" marL="0">
              <a:buNone/>
            </a:pPr>
            <a:r>
              <a:rPr lang="en-US" sz="900" dirty="0">
                <a:solidFill>
                  <a:srgbClr val="4B5563"/>
                </a:solidFill>
                <a:latin typeface="Arial" pitchFamily="34" charset="0"/>
                <a:ea typeface="Arial" pitchFamily="34" charset="-122"/>
                <a:cs typeface="Arial" pitchFamily="34" charset="-120"/>
              </a:rPr>
              <a:t>AI Housers · aihousers.com/road-to-housing</a:t>
            </a:r>
            <a:endParaRPr lang="en-US" sz="900" dirty="0"/>
          </a:p>
        </p:txBody>
      </p:sp>
      <p:sp>
        <p:nvSpPr>
          <p:cNvPr id="10" name="Text 8"/>
          <p:cNvSpPr/>
          <p:nvPr/>
        </p:nvSpPr>
        <p:spPr>
          <a:xfrm>
            <a:off x="8138160" y="4727448"/>
            <a:ext cx="548640" cy="237744"/>
          </a:xfrm>
          <a:prstGeom prst="rect">
            <a:avLst/>
          </a:prstGeom>
          <a:noFill/>
          <a:ln/>
        </p:spPr>
        <p:txBody>
          <a:bodyPr wrap="square" lIns="0" tIns="0" rIns="0" bIns="0" rtlCol="0" anchor="ctr"/>
          <a:lstStyle/>
          <a:p>
            <a:pPr algn="r" indent="0" marL="0">
              <a:buNone/>
            </a:pPr>
            <a:r>
              <a:rPr lang="en-US" sz="900" dirty="0">
                <a:solidFill>
                  <a:srgbClr val="4B5563"/>
                </a:solidFill>
                <a:latin typeface="Arial" pitchFamily="34" charset="0"/>
                <a:ea typeface="Arial" pitchFamily="34" charset="-122"/>
                <a:cs typeface="Arial" pitchFamily="34" charset="-120"/>
              </a:rPr>
              <a:t>9</a:t>
            </a:r>
            <a:endParaRPr lang="en-US" sz="900" dirty="0"/>
          </a:p>
        </p:txBody>
      </p:sp>
      <p:sp>
        <p:nvSpPr>
          <p:cNvPr id="11" name="Shape 9"/>
          <p:cNvSpPr/>
          <p:nvPr/>
        </p:nvSpPr>
        <p:spPr>
          <a:xfrm>
            <a:off x="457200" y="1197864"/>
            <a:ext cx="109728" cy="76810"/>
          </a:xfrm>
          <a:prstGeom prst="roundRect">
            <a:avLst>
              <a:gd name="adj" fmla="val 14286"/>
            </a:avLst>
          </a:prstGeom>
          <a:solidFill>
            <a:srgbClr val="D98E2B"/>
          </a:solidFill>
          <a:ln w="12700">
            <a:solidFill>
              <a:srgbClr val="D98E2B"/>
            </a:solidFill>
            <a:prstDash val="solid"/>
          </a:ln>
        </p:spPr>
      </p:sp>
      <p:sp>
        <p:nvSpPr>
          <p:cNvPr id="12" name="Text 10"/>
          <p:cNvSpPr/>
          <p:nvPr/>
        </p:nvSpPr>
        <p:spPr>
          <a:xfrm>
            <a:off x="658368" y="1143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803  </a:t>
            </a:r>
            <a:pPr indent="0" marL="0">
              <a:buNone/>
            </a:pPr>
            <a:r>
              <a:rPr lang="en-US" sz="1100" b="1" dirty="0">
                <a:solidFill>
                  <a:srgbClr val="154360"/>
                </a:solidFill>
                <a:latin typeface="Arial" pitchFamily="34" charset="0"/>
                <a:ea typeface="Arial" pitchFamily="34" charset="-122"/>
                <a:cs typeface="Arial" pitchFamily="34" charset="-120"/>
              </a:rPr>
              <a:t>Improving Self-Sufficiency of Families in HUD-Subsidized Housing</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Orders a HUD study of work requirements that Moving to Work agencies adopted before enactment — their short-, medium- and long-term effects on homelessness, poverty, asset building, earnings, job attainment and retention, and PHA…</a:t>
            </a:r>
            <a:endParaRPr lang="en-US" sz="1100" dirty="0"/>
          </a:p>
        </p:txBody>
      </p:sp>
      <p:sp>
        <p:nvSpPr>
          <p:cNvPr id="13" name="Shape 11"/>
          <p:cNvSpPr/>
          <p:nvPr/>
        </p:nvSpPr>
        <p:spPr>
          <a:xfrm>
            <a:off x="457200" y="2340864"/>
            <a:ext cx="109728" cy="76810"/>
          </a:xfrm>
          <a:prstGeom prst="roundRect">
            <a:avLst>
              <a:gd name="adj" fmla="val 14286"/>
            </a:avLst>
          </a:prstGeom>
          <a:solidFill>
            <a:srgbClr val="D98E2B"/>
          </a:solidFill>
          <a:ln w="12700">
            <a:solidFill>
              <a:srgbClr val="D98E2B"/>
            </a:solidFill>
            <a:prstDash val="solid"/>
          </a:ln>
        </p:spPr>
      </p:sp>
      <p:sp>
        <p:nvSpPr>
          <p:cNvPr id="14" name="Text 12"/>
          <p:cNvSpPr/>
          <p:nvPr/>
        </p:nvSpPr>
        <p:spPr>
          <a:xfrm>
            <a:off x="658368" y="2286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805  </a:t>
            </a:r>
            <a:pPr indent="0" marL="0">
              <a:buNone/>
            </a:pPr>
            <a:r>
              <a:rPr lang="en-US" sz="1100" b="1" dirty="0">
                <a:solidFill>
                  <a:srgbClr val="154360"/>
                </a:solidFill>
                <a:latin typeface="Arial" pitchFamily="34" charset="0"/>
                <a:ea typeface="Arial" pitchFamily="34" charset="-122"/>
                <a:cs typeface="Arial" pitchFamily="34" charset="-120"/>
              </a:rPr>
              <a:t>Improving Public Housing Agency Accountability</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New transparency duties for the small set of "covered" public housing agencies — defined in the past tense and more broadly than it may look: a PHA "for which an administrative or judicial receiver or Federal monitor was appointed," whether or not the…</a:t>
            </a:r>
            <a:endParaRPr lang="en-US" sz="1100" dirty="0"/>
          </a:p>
        </p:txBody>
      </p:sp>
      <p:sp>
        <p:nvSpPr>
          <p:cNvPr id="15" name="Shape 13"/>
          <p:cNvSpPr/>
          <p:nvPr/>
        </p:nvSpPr>
        <p:spPr>
          <a:xfrm>
            <a:off x="457200" y="3483864"/>
            <a:ext cx="109728" cy="76810"/>
          </a:xfrm>
          <a:prstGeom prst="roundRect">
            <a:avLst>
              <a:gd name="adj" fmla="val 14286"/>
            </a:avLst>
          </a:prstGeom>
          <a:solidFill>
            <a:srgbClr val="D98E2B"/>
          </a:solidFill>
          <a:ln w="12700">
            <a:solidFill>
              <a:srgbClr val="D98E2B"/>
            </a:solidFill>
            <a:prstDash val="solid"/>
          </a:ln>
        </p:spPr>
      </p:sp>
      <p:sp>
        <p:nvSpPr>
          <p:cNvPr id="16" name="Text 14"/>
          <p:cNvSpPr/>
          <p:nvPr/>
        </p:nvSpPr>
        <p:spPr>
          <a:xfrm>
            <a:off x="658368" y="3429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1001  </a:t>
            </a:r>
            <a:pPr indent="0" marL="0">
              <a:buNone/>
            </a:pPr>
            <a:r>
              <a:rPr lang="en-US" sz="1100" b="1" dirty="0">
                <a:solidFill>
                  <a:srgbClr val="154360"/>
                </a:solidFill>
                <a:latin typeface="Arial" pitchFamily="34" charset="0"/>
                <a:ea typeface="Arial" pitchFamily="34" charset="-122"/>
                <a:cs typeface="Arial" pitchFamily="34" charset="-120"/>
              </a:rPr>
              <a:t>Homes Are for People, Not Corporations</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The Act’s most debated provision. Starting 180 days after enactment (January 7, 2027), a "large institutional investor" — a for-profit fund, corporation, partnership, LLC or similar entity in the business of investing in single-family homes that, alone or in…</a:t>
            </a:r>
            <a:endParaRPr lang="en-US" sz="1100" dirty="0"/>
          </a:p>
        </p:txBody>
      </p:sp>
      <p:sp>
        <p:nvSpPr>
          <p:cNvPr id="17" name="Shape 15"/>
          <p:cNvSpPr/>
          <p:nvPr/>
        </p:nvSpPr>
        <p:spPr>
          <a:xfrm>
            <a:off x="4754880" y="1197864"/>
            <a:ext cx="109728" cy="76810"/>
          </a:xfrm>
          <a:prstGeom prst="roundRect">
            <a:avLst>
              <a:gd name="adj" fmla="val 14286"/>
            </a:avLst>
          </a:prstGeom>
          <a:solidFill>
            <a:srgbClr val="D98E2B"/>
          </a:solidFill>
          <a:ln w="12700">
            <a:solidFill>
              <a:srgbClr val="D98E2B"/>
            </a:solidFill>
            <a:prstDash val="solid"/>
          </a:ln>
        </p:spPr>
      </p:sp>
      <p:sp>
        <p:nvSpPr>
          <p:cNvPr id="18" name="Text 16"/>
          <p:cNvSpPr/>
          <p:nvPr/>
        </p:nvSpPr>
        <p:spPr>
          <a:xfrm>
            <a:off x="4956048" y="1143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106  </a:t>
            </a:r>
            <a:pPr indent="0" marL="0">
              <a:buNone/>
            </a:pPr>
            <a:r>
              <a:rPr lang="en-US" sz="1100" b="1" dirty="0">
                <a:solidFill>
                  <a:srgbClr val="154360"/>
                </a:solidFill>
                <a:latin typeface="Arial" pitchFamily="34" charset="0"/>
                <a:ea typeface="Arial" pitchFamily="34" charset="-122"/>
                <a:cs typeface="Arial" pitchFamily="34" charset="-120"/>
              </a:rPr>
              <a:t>Temperature Sensor Pilot Program</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Creates a HUD grant pilot for PHAs and owners of public housing, project-based Section 8, Section 202, and Section 811 units to buy, install, and test HUD-approved internet-connected temperature sensors — only with each resident’s written permission — to…</a:t>
            </a:r>
            <a:endParaRPr lang="en-US" sz="1100" dirty="0"/>
          </a:p>
        </p:txBody>
      </p:sp>
      <p:sp>
        <p:nvSpPr>
          <p:cNvPr id="19" name="Shape 17"/>
          <p:cNvSpPr/>
          <p:nvPr/>
        </p:nvSpPr>
        <p:spPr>
          <a:xfrm>
            <a:off x="4754880" y="2340864"/>
            <a:ext cx="109728" cy="76810"/>
          </a:xfrm>
          <a:prstGeom prst="roundRect">
            <a:avLst>
              <a:gd name="adj" fmla="val 14286"/>
            </a:avLst>
          </a:prstGeom>
          <a:solidFill>
            <a:srgbClr val="D98E2B"/>
          </a:solidFill>
          <a:ln w="12700">
            <a:solidFill>
              <a:srgbClr val="D98E2B"/>
            </a:solidFill>
            <a:prstDash val="solid"/>
          </a:ln>
        </p:spPr>
      </p:sp>
      <p:sp>
        <p:nvSpPr>
          <p:cNvPr id="20" name="Text 18"/>
          <p:cNvSpPr/>
          <p:nvPr/>
        </p:nvSpPr>
        <p:spPr>
          <a:xfrm>
            <a:off x="4956048" y="2286000"/>
            <a:ext cx="3730752" cy="1088136"/>
          </a:xfrm>
          <a:prstGeom prst="rect">
            <a:avLst/>
          </a:prstGeom>
          <a:noFill/>
          <a:ln/>
        </p:spPr>
        <p:txBody>
          <a:bodyPr wrap="square" lIns="0" tIns="0" rIns="0" bIns="0" rtlCol="0" anchor="t"/>
          <a:lstStyle/>
          <a:p>
            <a:pPr indent="0" marL="0">
              <a:buNone/>
            </a:pPr>
            <a:r>
              <a:rPr lang="en-US" sz="1100" b="1" dirty="0">
                <a:solidFill>
                  <a:srgbClr val="A66A15"/>
                </a:solidFill>
                <a:latin typeface="Arial" pitchFamily="34" charset="0"/>
                <a:ea typeface="Arial" pitchFamily="34" charset="-122"/>
                <a:cs typeface="Arial" pitchFamily="34" charset="-120"/>
              </a:rPr>
              <a:t>Sec. 1202  </a:t>
            </a:r>
            <a:pPr indent="0" marL="0">
              <a:buNone/>
            </a:pPr>
            <a:r>
              <a:rPr lang="en-US" sz="1100" b="1" dirty="0">
                <a:solidFill>
                  <a:srgbClr val="154360"/>
                </a:solidFill>
                <a:latin typeface="Arial" pitchFamily="34" charset="0"/>
                <a:ea typeface="Arial" pitchFamily="34" charset="-122"/>
                <a:cs typeface="Arial" pitchFamily="34" charset="-120"/>
              </a:rPr>
              <a:t>No Additional Funds Authorized</a:t>
            </a:r>
            <a:endParaRPr lang="en-US" sz="1100" dirty="0"/>
          </a:p>
          <a:p>
            <a:pPr indent="0" marL="0">
              <a:buNone/>
            </a:pPr>
            <a:r>
              <a:rPr lang="en-US" sz="1000" dirty="0">
                <a:solidFill>
                  <a:srgbClr val="4B5563"/>
                </a:solidFill>
                <a:latin typeface="Arial" pitchFamily="34" charset="0"/>
                <a:ea typeface="Arial" pitchFamily="34" charset="-122"/>
                <a:cs typeface="Arial" pitchFamily="34" charset="-120"/>
              </a:rPr>
              <a:t>One sentence that shapes everything else: "No additional funds are authorized to be appropriated to carry out the requirements of this Act or any amendment made by this Act."</a:t>
            </a:r>
            <a:endParaRPr lang="en-US" sz="11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AI Housers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ROAD to Housing Act — briefing for Advocates &amp; Tenants</dc:title>
  <dc:subject>New enforcement hooks in RAD and MTW, small tenant wins — and no new resources for the lowest-income renters.</dc:subject>
  <dc:creator>Houser Technologies LLC d/b/a AI Housers</dc:creator>
  <cp:lastModifiedBy>Houser Technologies LLC d/b/a AI Housers</cp:lastModifiedBy>
  <cp:revision>1</cp:revision>
  <dcterms:created xsi:type="dcterms:W3CDTF">2026-08-30T00:39:12Z</dcterms:created>
  <dcterms:modified xsi:type="dcterms:W3CDTF">2026-08-30T00:39:12Z</dcterms:modified>
</cp:coreProperties>
</file>